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s/slide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xml" ContentType="application/vnd.openxmlformats-officedocument.presentationml.slide+xml"/>
  <Override PartName="/ppt/slides/slide33.xml" ContentType="application/vnd.openxmlformats-officedocument.presentationml.slide+xml"/>
  <Override PartName="/ppt/slides/slide3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44"/>
  </p:notesMasterIdLst>
  <p:handoutMasterIdLst>
    <p:handoutMasterId r:id="rId45"/>
  </p:handoutMasterIdLst>
  <p:sldIdLst>
    <p:sldId id="257" r:id="rId3"/>
    <p:sldId id="258" r:id="rId4"/>
    <p:sldId id="261" r:id="rId5"/>
    <p:sldId id="262" r:id="rId6"/>
    <p:sldId id="275" r:id="rId7"/>
    <p:sldId id="277" r:id="rId8"/>
    <p:sldId id="264" r:id="rId9"/>
    <p:sldId id="336" r:id="rId10"/>
    <p:sldId id="283" r:id="rId11"/>
    <p:sldId id="331" r:id="rId12"/>
    <p:sldId id="348" r:id="rId13"/>
    <p:sldId id="284" r:id="rId14"/>
    <p:sldId id="286" r:id="rId15"/>
    <p:sldId id="267" r:id="rId16"/>
    <p:sldId id="337" r:id="rId17"/>
    <p:sldId id="312" r:id="rId18"/>
    <p:sldId id="338" r:id="rId19"/>
    <p:sldId id="339" r:id="rId20"/>
    <p:sldId id="313" r:id="rId21"/>
    <p:sldId id="340" r:id="rId22"/>
    <p:sldId id="341" r:id="rId23"/>
    <p:sldId id="343" r:id="rId24"/>
    <p:sldId id="314" r:id="rId25"/>
    <p:sldId id="342" r:id="rId26"/>
    <p:sldId id="287" r:id="rId27"/>
    <p:sldId id="293" r:id="rId28"/>
    <p:sldId id="294" r:id="rId29"/>
    <p:sldId id="344" r:id="rId30"/>
    <p:sldId id="345" r:id="rId31"/>
    <p:sldId id="288" r:id="rId32"/>
    <p:sldId id="290" r:id="rId33"/>
    <p:sldId id="346" r:id="rId34"/>
    <p:sldId id="296" r:id="rId35"/>
    <p:sldId id="347" r:id="rId36"/>
    <p:sldId id="301" r:id="rId37"/>
    <p:sldId id="302" r:id="rId38"/>
    <p:sldId id="272" r:id="rId39"/>
    <p:sldId id="322" r:id="rId40"/>
    <p:sldId id="324" r:id="rId41"/>
    <p:sldId id="328" r:id="rId42"/>
    <p:sldId id="32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67" d="100"/>
          <a:sy n="67" d="100"/>
        </p:scale>
        <p:origin x="1386"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customXml" Target="../customXml/item2.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F471BC-6C4E-4C13-BB6B-9A4620B34A95}" type="datetimeFigureOut">
              <a:rPr lang="en-US" smtClean="0"/>
              <a:t>9/9/2018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CCDB70-34B1-40E6-8B24-EF0ED0226644}" type="slidenum">
              <a:rPr lang="en-US" smtClean="0"/>
              <a:t>‹#›</a:t>
            </a:fld>
            <a:endParaRPr lang="en-US"/>
          </a:p>
        </p:txBody>
      </p:sp>
    </p:spTree>
    <p:extLst>
      <p:ext uri="{BB962C8B-B14F-4D97-AF65-F5344CB8AC3E}">
        <p14:creationId xmlns:p14="http://schemas.microsoft.com/office/powerpoint/2010/main" val="376631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FD9E6B-1831-4594-B4B5-DD1010F53660}" type="datetimeFigureOut">
              <a:rPr lang="en-IN" smtClean="0"/>
              <a:t>09-09-2018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3A48C7-EB12-4C61-9AFB-6B434DFE9053}" type="slidenum">
              <a:rPr lang="en-IN" smtClean="0"/>
              <a:t>‹#›</a:t>
            </a:fld>
            <a:endParaRPr lang="en-IN"/>
          </a:p>
        </p:txBody>
      </p:sp>
      <p:sp>
        <p:nvSpPr>
          <p:cNvPr id="9" name="Footer Placeholder 8"/>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295791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AF1E2CD-A538-439B-9375-CC61E39F653B}" type="slidenum">
              <a:rPr lang="en-US" smtClean="0">
                <a:solidFill>
                  <a:prstClr val="black"/>
                </a:solidFill>
              </a:rPr>
              <a:pPr/>
              <a:t>3</a:t>
            </a:fld>
            <a:endParaRPr lang="en-US" smtClean="0">
              <a:solidFill>
                <a:prstClr val="black"/>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07334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AB6FC8E-5AD7-4630-99F2-B91BB407E268}" type="slidenum">
              <a:rPr lang="en-US" smtClean="0">
                <a:solidFill>
                  <a:prstClr val="black"/>
                </a:solidFill>
              </a:rPr>
              <a:pPr/>
              <a:t>12</a:t>
            </a:fld>
            <a:endParaRPr lang="en-US" smtClean="0">
              <a:solidFill>
                <a:prstClr val="black"/>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86729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DDC24836-3D2F-4071-88C6-823447BB3636}" type="slidenum">
              <a:rPr lang="en-US" sz="1200" b="0" smtClean="0">
                <a:solidFill>
                  <a:schemeClr val="tx1"/>
                </a:solidFill>
                <a:latin typeface="Times New Roman" pitchFamily="18" charset="0"/>
              </a:rPr>
              <a:pPr eaLnBrk="1" hangingPunct="1"/>
              <a:t>13</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2325274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7BADE61-97FE-47B1-BE6E-CD2151673685}" type="slidenum">
              <a:rPr lang="en-US" smtClean="0">
                <a:solidFill>
                  <a:prstClr val="black"/>
                </a:solidFill>
              </a:rPr>
              <a:pPr/>
              <a:t>14</a:t>
            </a:fld>
            <a:endParaRPr lang="en-US" smtClean="0">
              <a:solidFill>
                <a:prstClr val="black"/>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06144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7BADE61-97FE-47B1-BE6E-CD2151673685}" type="slidenum">
              <a:rPr lang="en-US" smtClean="0">
                <a:solidFill>
                  <a:prstClr val="black"/>
                </a:solidFill>
              </a:rPr>
              <a:pPr/>
              <a:t>15</a:t>
            </a:fld>
            <a:endParaRPr lang="en-US" smtClean="0">
              <a:solidFill>
                <a:prstClr val="black"/>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89114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86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B03F3DF8-63DF-49E8-B24E-958E60FA8990}" type="slidenum">
              <a:rPr lang="en-US" sz="1200" b="0" smtClean="0">
                <a:solidFill>
                  <a:schemeClr val="tx1"/>
                </a:solidFill>
                <a:latin typeface="Times New Roman" pitchFamily="18" charset="0"/>
              </a:rPr>
              <a:pPr eaLnBrk="1" hangingPunct="1"/>
              <a:t>16</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2387669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86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B03F3DF8-63DF-49E8-B24E-958E60FA8990}" type="slidenum">
              <a:rPr lang="en-US" sz="1200" b="0" smtClean="0">
                <a:solidFill>
                  <a:schemeClr val="tx1"/>
                </a:solidFill>
                <a:latin typeface="Times New Roman" pitchFamily="18" charset="0"/>
              </a:rPr>
              <a:pPr eaLnBrk="1" hangingPunct="1"/>
              <a:t>17</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38989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86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B03F3DF8-63DF-49E8-B24E-958E60FA8990}" type="slidenum">
              <a:rPr lang="en-US" sz="1200" b="0" smtClean="0">
                <a:solidFill>
                  <a:schemeClr val="tx1"/>
                </a:solidFill>
                <a:latin typeface="Times New Roman" pitchFamily="18" charset="0"/>
              </a:rPr>
              <a:pPr eaLnBrk="1" hangingPunct="1"/>
              <a:t>18</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2287545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84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F25D370B-3F92-42B6-AAF7-B3E4CD62EB1B}" type="slidenum">
              <a:rPr lang="en-US" sz="1200" b="0" smtClean="0">
                <a:solidFill>
                  <a:schemeClr val="tx1"/>
                </a:solidFill>
                <a:latin typeface="Times New Roman" pitchFamily="18" charset="0"/>
              </a:rPr>
              <a:pPr eaLnBrk="1" hangingPunct="1"/>
              <a:t>19</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1593797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84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F25D370B-3F92-42B6-AAF7-B3E4CD62EB1B}" type="slidenum">
              <a:rPr lang="en-US" sz="1200" b="0" smtClean="0">
                <a:solidFill>
                  <a:schemeClr val="tx1"/>
                </a:solidFill>
                <a:latin typeface="Times New Roman" pitchFamily="18" charset="0"/>
              </a:rPr>
              <a:pPr eaLnBrk="1" hangingPunct="1"/>
              <a:t>20</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562383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84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F25D370B-3F92-42B6-AAF7-B3E4CD62EB1B}" type="slidenum">
              <a:rPr lang="en-US" sz="1200" b="0" smtClean="0">
                <a:solidFill>
                  <a:schemeClr val="tx1"/>
                </a:solidFill>
                <a:latin typeface="Times New Roman" pitchFamily="18" charset="0"/>
              </a:rPr>
              <a:pPr eaLnBrk="1" hangingPunct="1"/>
              <a:t>21</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1040430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96AB94F-BE8A-4F93-95BC-AF3740E1F331}" type="slidenum">
              <a:rPr lang="en-US" smtClean="0">
                <a:solidFill>
                  <a:prstClr val="black"/>
                </a:solidFill>
              </a:rPr>
              <a:pPr/>
              <a:t>4</a:t>
            </a:fld>
            <a:endParaRPr lang="en-US" smtClean="0">
              <a:solidFill>
                <a:prstClr val="black"/>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42734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Microsoft YaHei" charset="-122"/>
              </a:defRPr>
            </a:lvl1pPr>
            <a:lvl2pPr eaLnBrk="0">
              <a:tabLst>
                <a:tab pos="649628" algn="l"/>
                <a:tab pos="1299256" algn="l"/>
                <a:tab pos="1948884" algn="l"/>
                <a:tab pos="2598511" algn="l"/>
              </a:tabLst>
              <a:defRPr>
                <a:solidFill>
                  <a:schemeClr val="tx1"/>
                </a:solidFill>
                <a:latin typeface="Arial" charset="0"/>
                <a:ea typeface="Microsoft YaHei" charset="-122"/>
              </a:defRPr>
            </a:lvl2pPr>
            <a:lvl3pPr eaLnBrk="0">
              <a:tabLst>
                <a:tab pos="649628" algn="l"/>
                <a:tab pos="1299256" algn="l"/>
                <a:tab pos="1948884" algn="l"/>
                <a:tab pos="2598511" algn="l"/>
              </a:tabLst>
              <a:defRPr>
                <a:solidFill>
                  <a:schemeClr val="tx1"/>
                </a:solidFill>
                <a:latin typeface="Arial" charset="0"/>
                <a:ea typeface="Microsoft YaHei" charset="-122"/>
              </a:defRPr>
            </a:lvl3pPr>
            <a:lvl4pPr eaLnBrk="0">
              <a:tabLst>
                <a:tab pos="649628" algn="l"/>
                <a:tab pos="1299256" algn="l"/>
                <a:tab pos="1948884" algn="l"/>
                <a:tab pos="2598511" algn="l"/>
              </a:tabLst>
              <a:defRPr>
                <a:solidFill>
                  <a:schemeClr val="tx1"/>
                </a:solidFill>
                <a:latin typeface="Arial" charset="0"/>
                <a:ea typeface="Microsoft YaHei" charset="-122"/>
              </a:defRPr>
            </a:lvl4pPr>
            <a:lvl5pPr eaLnBrk="0">
              <a:tabLst>
                <a:tab pos="649628" algn="l"/>
                <a:tab pos="1299256" algn="l"/>
                <a:tab pos="1948884" algn="l"/>
                <a:tab pos="2598511" algn="l"/>
              </a:tabLst>
              <a:defRPr>
                <a:solidFill>
                  <a:schemeClr val="tx1"/>
                </a:solidFill>
                <a:latin typeface="Arial" charset="0"/>
                <a:ea typeface="Microsoft YaHei" charset="-122"/>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ea typeface="Microsoft YaHei" charset="-122"/>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ea typeface="Microsoft YaHei" charset="-122"/>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ea typeface="Microsoft YaHei" charset="-122"/>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6" charset="0"/>
              <a:tabLst>
                <a:tab pos="649628" algn="l"/>
                <a:tab pos="1299256" algn="l"/>
                <a:tab pos="1948884" algn="l"/>
                <a:tab pos="2598511" algn="l"/>
              </a:tabLst>
              <a:defRPr>
                <a:solidFill>
                  <a:schemeClr val="tx1"/>
                </a:solidFill>
                <a:latin typeface="Arial" charset="0"/>
                <a:ea typeface="Microsoft YaHei" charset="-122"/>
              </a:defRPr>
            </a:lvl9pPr>
          </a:lstStyle>
          <a:p>
            <a:pPr eaLnBrk="1"/>
            <a:fld id="{8172D889-ED9E-47F6-B0FA-0F75F0C1BDAF}" type="slidenum">
              <a:rPr lang="en-US">
                <a:solidFill>
                  <a:srgbClr val="000000"/>
                </a:solidFill>
                <a:latin typeface="Times New Roman" pitchFamily="16" charset="0"/>
              </a:rPr>
              <a:pPr eaLnBrk="1"/>
              <a:t>22</a:t>
            </a:fld>
            <a:endParaRPr lang="en-US">
              <a:solidFill>
                <a:srgbClr val="000000"/>
              </a:solidFill>
              <a:latin typeface="Times New Roman" pitchFamily="16" charset="0"/>
            </a:endParaRPr>
          </a:p>
        </p:txBody>
      </p:sp>
      <p:sp>
        <p:nvSpPr>
          <p:cNvPr id="4099"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p:cNvSpPr txBox="1">
            <a:spLocks noGrp="1" noChangeArrowheads="1"/>
          </p:cNvSpPr>
          <p:nvPr>
            <p:ph type="body" idx="1"/>
          </p:nvPr>
        </p:nvSpPr>
        <p:spPr>
          <a:xfrm>
            <a:off x="686360" y="4342535"/>
            <a:ext cx="5486681" cy="4114511"/>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255070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87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B702D397-45DF-4BE8-B299-4A5F3EFA273D}" type="slidenum">
              <a:rPr lang="en-US" sz="1200" b="0" smtClean="0">
                <a:solidFill>
                  <a:schemeClr val="tx1"/>
                </a:solidFill>
                <a:latin typeface="Times New Roman" pitchFamily="18" charset="0"/>
              </a:rPr>
              <a:pPr eaLnBrk="1" hangingPunct="1"/>
              <a:t>23</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236796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87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B702D397-45DF-4BE8-B299-4A5F3EFA273D}" type="slidenum">
              <a:rPr lang="en-US" sz="1200" b="0" smtClean="0">
                <a:solidFill>
                  <a:schemeClr val="tx1"/>
                </a:solidFill>
                <a:latin typeface="Times New Roman" pitchFamily="18" charset="0"/>
              </a:rPr>
              <a:pPr eaLnBrk="1" hangingPunct="1"/>
              <a:t>24</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3593380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2F30D06-1F9C-4ACA-AE1D-F0B4C7456BBE}" type="slidenum">
              <a:rPr lang="en-US" smtClean="0"/>
              <a:pPr/>
              <a:t>25</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78616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5FA51EFB-CE52-4B49-855C-08C95F37D70C}" type="slidenum">
              <a:rPr lang="en-US" sz="1200" b="0" smtClean="0">
                <a:solidFill>
                  <a:schemeClr val="tx1"/>
                </a:solidFill>
                <a:latin typeface="Times New Roman" pitchFamily="18" charset="0"/>
              </a:rPr>
              <a:pPr eaLnBrk="1" hangingPunct="1"/>
              <a:t>27</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3955457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6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E496C4B9-30D4-41B2-9433-5174B3982404}" type="slidenum">
              <a:rPr lang="en-US" sz="1200" b="0" smtClean="0">
                <a:solidFill>
                  <a:schemeClr val="tx1"/>
                </a:solidFill>
                <a:latin typeface="Times New Roman" pitchFamily="18" charset="0"/>
              </a:rPr>
              <a:pPr eaLnBrk="1" hangingPunct="1"/>
              <a:t>28</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25720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6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E496C4B9-30D4-41B2-9433-5174B3982404}" type="slidenum">
              <a:rPr lang="en-US" sz="1200" b="0" smtClean="0">
                <a:solidFill>
                  <a:schemeClr val="tx1"/>
                </a:solidFill>
                <a:latin typeface="Times New Roman" pitchFamily="18" charset="0"/>
              </a:rPr>
              <a:pPr eaLnBrk="1" hangingPunct="1"/>
              <a:t>29</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225896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0F6DC0D7-8F68-4BB4-827B-752D30F5F502}" type="slidenum">
              <a:rPr lang="en-US" sz="1200" b="0" smtClean="0">
                <a:solidFill>
                  <a:schemeClr val="tx1"/>
                </a:solidFill>
                <a:latin typeface="Times New Roman" pitchFamily="18" charset="0"/>
              </a:rPr>
              <a:pPr eaLnBrk="1" hangingPunct="1"/>
              <a:t>30</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1826611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E67EA0C-28D1-434C-BD9C-82DCCBE70B05}" type="slidenum">
              <a:rPr lang="en-US" smtClean="0">
                <a:solidFill>
                  <a:prstClr val="black"/>
                </a:solidFill>
              </a:rPr>
              <a:pPr/>
              <a:t>32</a:t>
            </a:fld>
            <a:endParaRPr lang="en-US" smtClean="0">
              <a:solidFill>
                <a:prstClr val="black"/>
              </a:solidFill>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51193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66CFD01-272D-4D1E-8FB6-58E088F25644}" type="slidenum">
              <a:rPr lang="en-US" smtClean="0">
                <a:solidFill>
                  <a:prstClr val="black"/>
                </a:solidFill>
              </a:rPr>
              <a:pPr/>
              <a:t>33</a:t>
            </a:fld>
            <a:endParaRPr lang="en-US" smtClean="0">
              <a:solidFill>
                <a:prstClr val="black"/>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5657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72C426A-F787-4B3E-A256-A5505A57FBC9}" type="slidenum">
              <a:rPr lang="en-US" smtClean="0"/>
              <a:pPr/>
              <a:t>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0754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AF679D7F-0114-4649-B020-1D29DEFBA973}" type="slidenum">
              <a:rPr lang="en-US" sz="1200" b="0" smtClean="0">
                <a:solidFill>
                  <a:schemeClr val="tx1"/>
                </a:solidFill>
                <a:latin typeface="Times New Roman" pitchFamily="18" charset="0"/>
              </a:rPr>
              <a:pPr eaLnBrk="1" hangingPunct="1"/>
              <a:t>34</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294838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76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39842D42-174A-477C-A54B-6C79DBFDBFA9}" type="slidenum">
              <a:rPr lang="en-US" sz="1200" b="0" smtClean="0">
                <a:solidFill>
                  <a:schemeClr val="tx1"/>
                </a:solidFill>
                <a:latin typeface="Times New Roman" pitchFamily="18" charset="0"/>
              </a:rPr>
              <a:pPr eaLnBrk="1" hangingPunct="1"/>
              <a:t>35</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921981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91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2B2BD62A-9202-4DC3-873E-14CEC1B3D4B7}" type="slidenum">
              <a:rPr lang="en-US" sz="1200" b="0" smtClean="0">
                <a:solidFill>
                  <a:schemeClr val="tx1"/>
                </a:solidFill>
                <a:latin typeface="Times New Roman" pitchFamily="18" charset="0"/>
              </a:rPr>
              <a:pPr eaLnBrk="1" hangingPunct="1"/>
              <a:t>36</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4170089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72C426A-F787-4B3E-A256-A5505A57FBC9}" type="slidenum">
              <a:rPr lang="en-US" smtClean="0"/>
              <a:pPr/>
              <a:t>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93710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B6E8FC6E-FDCC-456C-819B-DBD4F82A7BB1}" type="slidenum">
              <a:rPr lang="en-US" smtClean="0">
                <a:solidFill>
                  <a:prstClr val="black"/>
                </a:solidFill>
              </a:rPr>
              <a:pPr/>
              <a:t>7</a:t>
            </a:fld>
            <a:endParaRPr lang="en-US" smtClean="0">
              <a:solidFill>
                <a:prstClr val="black"/>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40806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B632C24-513B-4F1A-A887-C750649DE22F}" type="slidenum">
              <a:rPr lang="en-US" smtClean="0"/>
              <a:pPr/>
              <a:t>8</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47647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2EEFFE6B-CB49-4AF1-A864-19DAE256B3C3}" type="slidenum">
              <a:rPr lang="en-US" sz="1200" b="0" smtClean="0">
                <a:solidFill>
                  <a:schemeClr val="tx1"/>
                </a:solidFill>
                <a:latin typeface="Times New Roman" pitchFamily="18" charset="0"/>
              </a:rPr>
              <a:pPr eaLnBrk="1" hangingPunct="1"/>
              <a:t>9</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3094163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52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F160A947-A478-410A-B058-4F0CE036E4E2}" type="slidenum">
              <a:rPr lang="en-US" sz="1200" b="0" smtClean="0">
                <a:solidFill>
                  <a:schemeClr val="tx1"/>
                </a:solidFill>
                <a:latin typeface="Times New Roman" pitchFamily="18" charset="0"/>
              </a:rPr>
              <a:pPr eaLnBrk="1" hangingPunct="1"/>
              <a:t>10</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1385286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fld id="{E24CEBF1-92CC-44E2-8F67-B4617015DA92}" type="slidenum">
              <a:rPr lang="en-US" sz="1200" b="0" smtClean="0">
                <a:solidFill>
                  <a:schemeClr val="tx1"/>
                </a:solidFill>
                <a:latin typeface="Times New Roman" pitchFamily="18" charset="0"/>
              </a:rPr>
              <a:pPr eaLnBrk="1" hangingPunct="1"/>
              <a:t>11</a:t>
            </a:fld>
            <a:endParaRPr lang="en-US" sz="1200" b="0" smtClean="0">
              <a:solidFill>
                <a:schemeClr val="tx1"/>
              </a:solidFill>
              <a:latin typeface="Times New Roman" pitchFamily="18" charset="0"/>
            </a:endParaRPr>
          </a:p>
        </p:txBody>
      </p:sp>
    </p:spTree>
    <p:extLst>
      <p:ext uri="{BB962C8B-B14F-4D97-AF65-F5344CB8AC3E}">
        <p14:creationId xmlns:p14="http://schemas.microsoft.com/office/powerpoint/2010/main" val="3217102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90253357-2ADD-4FBD-A9FD-DA4AB72466B4}" type="slidenum">
              <a:rPr lang="en-US">
                <a:solidFill>
                  <a:srgbClr val="333399"/>
                </a:solidFill>
              </a:rPr>
              <a:pPr>
                <a:defRPr/>
              </a:pPr>
              <a:t>‹#›</a:t>
            </a:fld>
            <a:endParaRPr lang="en-US">
              <a:solidFill>
                <a:srgbClr val="333399"/>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9195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421CDD10-3F8F-47CF-BE89-CB01457A23E4}" type="slidenum">
              <a:rPr lang="en-US">
                <a:solidFill>
                  <a:srgbClr val="333399"/>
                </a:solidFill>
              </a:rPr>
              <a:pPr>
                <a:defRPr/>
              </a:pPr>
              <a:t>‹#›</a:t>
            </a:fld>
            <a:endParaRPr lang="en-US">
              <a:solidFill>
                <a:srgbClr val="333399"/>
              </a:solidFill>
            </a:endParaRPr>
          </a:p>
        </p:txBody>
      </p:sp>
    </p:spTree>
    <p:extLst>
      <p:ext uri="{BB962C8B-B14F-4D97-AF65-F5344CB8AC3E}">
        <p14:creationId xmlns:p14="http://schemas.microsoft.com/office/powerpoint/2010/main" val="5339362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80518E71-F1DB-419A-BE74-7DD47C3EDFE8}" type="slidenum">
              <a:rPr lang="en-US">
                <a:solidFill>
                  <a:srgbClr val="333399"/>
                </a:solidFill>
              </a:rPr>
              <a:pPr>
                <a:defRPr/>
              </a:pPr>
              <a:t>‹#›</a:t>
            </a:fld>
            <a:endParaRPr lang="en-US">
              <a:solidFill>
                <a:srgbClr val="333399"/>
              </a:solidFill>
            </a:endParaRPr>
          </a:p>
        </p:txBody>
      </p:sp>
    </p:spTree>
    <p:extLst>
      <p:ext uri="{BB962C8B-B14F-4D97-AF65-F5344CB8AC3E}">
        <p14:creationId xmlns:p14="http://schemas.microsoft.com/office/powerpoint/2010/main" val="31388329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smtClean="0"/>
          </a:p>
        </p:txBody>
      </p:sp>
      <p:sp>
        <p:nvSpPr>
          <p:cNvPr id="5" name="Date Placeholder 4"/>
          <p:cNvSpPr>
            <a:spLocks noGrp="1"/>
          </p:cNvSpPr>
          <p:nvPr>
            <p:ph type="dt" sz="half" idx="10"/>
          </p:nvPr>
        </p:nvSpPr>
        <p:spPr/>
        <p:txBody>
          <a:bodyPr/>
          <a:lstStyle>
            <a:lvl1pPr>
              <a:defRPr/>
            </a:lvl1p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fld id="{E55ABB6B-4FE7-4246-806B-E3662FD09007}" type="slidenum">
              <a:rPr lang="en-US">
                <a:solidFill>
                  <a:srgbClr val="333399"/>
                </a:solidFill>
              </a:rPr>
              <a:pPr>
                <a:defRPr/>
              </a:pPr>
              <a:t>‹#›</a:t>
            </a:fld>
            <a:endParaRPr lang="en-US">
              <a:solidFill>
                <a:srgbClr val="333399"/>
              </a:solidFill>
            </a:endParaRPr>
          </a:p>
        </p:txBody>
      </p:sp>
    </p:spTree>
    <p:extLst>
      <p:ext uri="{BB962C8B-B14F-4D97-AF65-F5344CB8AC3E}">
        <p14:creationId xmlns:p14="http://schemas.microsoft.com/office/powerpoint/2010/main" val="36158475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E072D220-7F4E-46C4-8E18-AD9AC9392A43}" type="slidenum">
              <a:rPr lang="en-US">
                <a:solidFill>
                  <a:srgbClr val="333399"/>
                </a:solidFill>
              </a:rPr>
              <a:pPr>
                <a:defRPr/>
              </a:pPr>
              <a:t>‹#›</a:t>
            </a:fld>
            <a:endParaRPr lang="en-US">
              <a:solidFill>
                <a:srgbClr val="333399"/>
              </a:solidFill>
            </a:endParaRPr>
          </a:p>
        </p:txBody>
      </p:sp>
    </p:spTree>
    <p:extLst>
      <p:ext uri="{BB962C8B-B14F-4D97-AF65-F5344CB8AC3E}">
        <p14:creationId xmlns:p14="http://schemas.microsoft.com/office/powerpoint/2010/main" val="231931813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F34AF156-686A-49E8-94F8-947D7FBAFA6E}" type="slidenum">
              <a:rPr lang="en-US">
                <a:solidFill>
                  <a:srgbClr val="333399"/>
                </a:solidFill>
              </a:rPr>
              <a:pPr>
                <a:defRPr/>
              </a:pPr>
              <a:t>‹#›</a:t>
            </a:fld>
            <a:endParaRPr lang="en-US">
              <a:solidFill>
                <a:srgbClr val="333399"/>
              </a:solidFill>
            </a:endParaRPr>
          </a:p>
        </p:txBody>
      </p:sp>
    </p:spTree>
    <p:extLst>
      <p:ext uri="{BB962C8B-B14F-4D97-AF65-F5344CB8AC3E}">
        <p14:creationId xmlns:p14="http://schemas.microsoft.com/office/powerpoint/2010/main" val="27811805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8458200" y="6324600"/>
            <a:ext cx="457200" cy="304800"/>
          </a:xfrm>
          <a:noFill/>
        </p:spPr>
        <p:txBody>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50000"/>
              </a:spcBef>
              <a:spcAft>
                <a:spcPct val="0"/>
              </a:spcAft>
              <a:defRPr sz="3000">
                <a:solidFill>
                  <a:schemeClr val="tx1"/>
                </a:solidFill>
                <a:latin typeface="Arial" charset="0"/>
              </a:defRPr>
            </a:lvl6pPr>
            <a:lvl7pPr marL="2971800" indent="-228600" eaLnBrk="0" fontAlgn="base" hangingPunct="0">
              <a:spcBef>
                <a:spcPct val="50000"/>
              </a:spcBef>
              <a:spcAft>
                <a:spcPct val="0"/>
              </a:spcAft>
              <a:defRPr sz="3000">
                <a:solidFill>
                  <a:schemeClr val="tx1"/>
                </a:solidFill>
                <a:latin typeface="Arial" charset="0"/>
              </a:defRPr>
            </a:lvl7pPr>
            <a:lvl8pPr marL="3429000" indent="-228600" eaLnBrk="0" fontAlgn="base" hangingPunct="0">
              <a:spcBef>
                <a:spcPct val="50000"/>
              </a:spcBef>
              <a:spcAft>
                <a:spcPct val="0"/>
              </a:spcAft>
              <a:defRPr sz="3000">
                <a:solidFill>
                  <a:schemeClr val="tx1"/>
                </a:solidFill>
                <a:latin typeface="Arial" charset="0"/>
              </a:defRPr>
            </a:lvl8pPr>
            <a:lvl9pPr marL="3886200" indent="-228600" eaLnBrk="0" fontAlgn="base" hangingPunct="0">
              <a:spcBef>
                <a:spcPct val="50000"/>
              </a:spcBef>
              <a:spcAft>
                <a:spcPct val="0"/>
              </a:spcAft>
              <a:defRPr sz="3000">
                <a:solidFill>
                  <a:schemeClr val="tx1"/>
                </a:solidFill>
                <a:latin typeface="Arial" charset="0"/>
              </a:defRPr>
            </a:lvl9pPr>
          </a:lstStyle>
          <a:p>
            <a:pPr eaLnBrk="1" hangingPunct="1"/>
            <a:fld id="{7A0163C5-575D-475B-AE9D-330E4DFA9A9E}" type="slidenum">
              <a:rPr lang="en-US" sz="1400" smtClean="0"/>
              <a:pPr eaLnBrk="1" hangingPunct="1"/>
              <a:t>‹#›</a:t>
            </a:fld>
            <a:endParaRPr lang="en-US" sz="1400" dirty="0" smtClean="0"/>
          </a:p>
        </p:txBody>
      </p:sp>
      <p:sp>
        <p:nvSpPr>
          <p:cNvPr id="8" name="Footer Placeholder 4"/>
          <p:cNvSpPr>
            <a:spLocks noGrp="1"/>
          </p:cNvSpPr>
          <p:nvPr>
            <p:ph type="ftr" sz="quarter" idx="11"/>
          </p:nvPr>
        </p:nvSpPr>
        <p:spPr>
          <a:xfrm>
            <a:off x="1676400" y="6324600"/>
            <a:ext cx="5943600" cy="365125"/>
          </a:xfrm>
          <a:prstGeom prst="rect">
            <a:avLst/>
          </a:prstGeom>
          <a:noFill/>
        </p:spPr>
        <p:txBody>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50000"/>
              </a:spcBef>
              <a:spcAft>
                <a:spcPct val="0"/>
              </a:spcAft>
              <a:defRPr sz="3000">
                <a:solidFill>
                  <a:schemeClr val="tx1"/>
                </a:solidFill>
                <a:latin typeface="Arial" charset="0"/>
              </a:defRPr>
            </a:lvl6pPr>
            <a:lvl7pPr marL="2971800" indent="-228600" eaLnBrk="0" fontAlgn="base" hangingPunct="0">
              <a:spcBef>
                <a:spcPct val="50000"/>
              </a:spcBef>
              <a:spcAft>
                <a:spcPct val="0"/>
              </a:spcAft>
              <a:defRPr sz="3000">
                <a:solidFill>
                  <a:schemeClr val="tx1"/>
                </a:solidFill>
                <a:latin typeface="Arial" charset="0"/>
              </a:defRPr>
            </a:lvl7pPr>
            <a:lvl8pPr marL="3429000" indent="-228600" eaLnBrk="0" fontAlgn="base" hangingPunct="0">
              <a:spcBef>
                <a:spcPct val="50000"/>
              </a:spcBef>
              <a:spcAft>
                <a:spcPct val="0"/>
              </a:spcAft>
              <a:defRPr sz="3000">
                <a:solidFill>
                  <a:schemeClr val="tx1"/>
                </a:solidFill>
                <a:latin typeface="Arial" charset="0"/>
              </a:defRPr>
            </a:lvl8pPr>
            <a:lvl9pPr marL="3886200" indent="-228600" eaLnBrk="0" fontAlgn="base" hangingPunct="0">
              <a:spcBef>
                <a:spcPct val="50000"/>
              </a:spcBef>
              <a:spcAft>
                <a:spcPct val="0"/>
              </a:spcAft>
              <a:defRPr sz="3000">
                <a:solidFill>
                  <a:schemeClr val="tx1"/>
                </a:solidFill>
                <a:latin typeface="Arial" charset="0"/>
              </a:defRPr>
            </a:lvl9pPr>
          </a:lstStyle>
          <a:p>
            <a:pPr eaLnBrk="1" hangingPunct="1"/>
            <a:r>
              <a:rPr lang="en-US" sz="1400" b="0" dirty="0" smtClean="0">
                <a:solidFill>
                  <a:srgbClr val="0000FF"/>
                </a:solidFill>
                <a:effectLst/>
              </a:rPr>
              <a:t>Department of Mechanical and Manufacturing Engineering</a:t>
            </a:r>
          </a:p>
        </p:txBody>
      </p:sp>
      <p:sp>
        <p:nvSpPr>
          <p:cNvPr id="9" name="Line 2"/>
          <p:cNvSpPr>
            <a:spLocks noChangeShapeType="1"/>
          </p:cNvSpPr>
          <p:nvPr userDrawn="1"/>
        </p:nvSpPr>
        <p:spPr bwMode="auto">
          <a:xfrm>
            <a:off x="-25400" y="100965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 name="Group 3"/>
          <p:cNvGrpSpPr>
            <a:grpSpLocks noChangeAspect="1"/>
          </p:cNvGrpSpPr>
          <p:nvPr userDrawn="1"/>
        </p:nvGrpSpPr>
        <p:grpSpPr bwMode="auto">
          <a:xfrm>
            <a:off x="76200" y="76200"/>
            <a:ext cx="648195" cy="896937"/>
            <a:chOff x="822" y="768"/>
            <a:chExt cx="563" cy="875"/>
          </a:xfrm>
        </p:grpSpPr>
        <p:pic>
          <p:nvPicPr>
            <p:cNvPr id="11" name="Picture 4" descr="Mahe-Logo-emb"/>
            <p:cNvPicPr>
              <a:picLocks noChangeAspect="1" noChangeArrowheads="1"/>
            </p:cNvPicPr>
            <p:nvPr/>
          </p:nvPicPr>
          <p:blipFill>
            <a:blip r:embed="rId3" cstate="print">
              <a:extLst>
                <a:ext uri="{28A0092B-C50C-407E-A947-70E740481C1C}">
                  <a14:useLocalDpi xmlns:a14="http://schemas.microsoft.com/office/drawing/2010/main" val="0"/>
                </a:ext>
              </a:extLst>
            </a:blip>
            <a:srcRect t="16614" b="9323"/>
            <a:stretch>
              <a:fillRect/>
            </a:stretch>
          </p:blipFill>
          <p:spPr bwMode="auto">
            <a:xfrm>
              <a:off x="823" y="880"/>
              <a:ext cx="562"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Mahe-Logo-emb"/>
            <p:cNvPicPr>
              <a:picLocks noChangeAspect="1" noChangeArrowheads="1"/>
            </p:cNvPicPr>
            <p:nvPr/>
          </p:nvPicPr>
          <p:blipFill>
            <a:blip r:embed="rId4" cstate="print">
              <a:lum bright="-18000"/>
              <a:extLst>
                <a:ext uri="{28A0092B-C50C-407E-A947-70E740481C1C}">
                  <a14:useLocalDpi xmlns:a14="http://schemas.microsoft.com/office/drawing/2010/main" val="0"/>
                </a:ext>
              </a:extLst>
            </a:blip>
            <a:srcRect t="91121"/>
            <a:stretch>
              <a:fillRect/>
            </a:stretch>
          </p:blipFill>
          <p:spPr bwMode="auto">
            <a:xfrm>
              <a:off x="822" y="1569"/>
              <a:ext cx="56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descr="Mahe-Logo-emb"/>
            <p:cNvPicPr>
              <a:picLocks noChangeAspect="1" noChangeArrowheads="1"/>
            </p:cNvPicPr>
            <p:nvPr/>
          </p:nvPicPr>
          <p:blipFill>
            <a:blip r:embed="rId5" cstate="print">
              <a:lum bright="-24000"/>
              <a:extLst>
                <a:ext uri="{28A0092B-C50C-407E-A947-70E740481C1C}">
                  <a14:useLocalDpi xmlns:a14="http://schemas.microsoft.com/office/drawing/2010/main" val="0"/>
                </a:ext>
              </a:extLst>
            </a:blip>
            <a:srcRect b="86792"/>
            <a:stretch>
              <a:fillRect/>
            </a:stretch>
          </p:blipFill>
          <p:spPr bwMode="auto">
            <a:xfrm>
              <a:off x="822" y="768"/>
              <a:ext cx="55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4" name="Object 2"/>
          <p:cNvGraphicFramePr>
            <a:graphicFrameLocks noChangeAspect="1"/>
          </p:cNvGraphicFramePr>
          <p:nvPr userDrawn="1">
            <p:extLst>
              <p:ext uri="{D42A27DB-BD31-4B8C-83A1-F6EECF244321}">
                <p14:modId xmlns:p14="http://schemas.microsoft.com/office/powerpoint/2010/main" val="3876288590"/>
              </p:ext>
            </p:extLst>
          </p:nvPr>
        </p:nvGraphicFramePr>
        <p:xfrm>
          <a:off x="8305800" y="0"/>
          <a:ext cx="773723" cy="914400"/>
        </p:xfrm>
        <a:graphic>
          <a:graphicData uri="http://schemas.openxmlformats.org/presentationml/2006/ole">
            <mc:AlternateContent xmlns:mc="http://schemas.openxmlformats.org/markup-compatibility/2006">
              <mc:Choice xmlns:v="urn:schemas-microsoft-com:vml" Requires="v">
                <p:oleObj spid="_x0000_s2090" r:id="rId6" imgW="671028" imgH="602628" progId="Word.Picture.8">
                  <p:embed/>
                </p:oleObj>
              </mc:Choice>
              <mc:Fallback>
                <p:oleObj r:id="rId6" imgW="671028" imgH="602628"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5800" y="0"/>
                        <a:ext cx="773723" cy="9144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65124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Department of Mechanical and Manufacturing Engineering</a:t>
            </a:r>
            <a:endParaRPr lang="en-US"/>
          </a:p>
        </p:txBody>
      </p:sp>
      <p:sp>
        <p:nvSpPr>
          <p:cNvPr id="6" name="Slide Number Placeholder 5"/>
          <p:cNvSpPr>
            <a:spLocks noGrp="1"/>
          </p:cNvSpPr>
          <p:nvPr>
            <p:ph type="sldNum" sz="quarter" idx="12"/>
          </p:nvPr>
        </p:nvSpPr>
        <p:spPr/>
        <p:txBody>
          <a:bodyPr/>
          <a:lstStyle/>
          <a:p>
            <a:fld id="{0BE7834B-6908-42EC-9FAC-5D4B72B925D3}" type="slidenum">
              <a:rPr lang="en-US" smtClean="0"/>
              <a:t>‹#›</a:t>
            </a:fld>
            <a:endParaRPr lang="en-US"/>
          </a:p>
        </p:txBody>
      </p:sp>
    </p:spTree>
    <p:extLst>
      <p:ext uri="{BB962C8B-B14F-4D97-AF65-F5344CB8AC3E}">
        <p14:creationId xmlns:p14="http://schemas.microsoft.com/office/powerpoint/2010/main" val="3111708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Department of Mechanical and Manufacturing Engineering</a:t>
            </a:r>
            <a:endParaRPr lang="en-US"/>
          </a:p>
        </p:txBody>
      </p:sp>
      <p:sp>
        <p:nvSpPr>
          <p:cNvPr id="6" name="Slide Number Placeholder 5"/>
          <p:cNvSpPr>
            <a:spLocks noGrp="1"/>
          </p:cNvSpPr>
          <p:nvPr>
            <p:ph type="sldNum" sz="quarter" idx="12"/>
          </p:nvPr>
        </p:nvSpPr>
        <p:spPr/>
        <p:txBody>
          <a:bodyPr/>
          <a:lstStyle/>
          <a:p>
            <a:fld id="{0BE7834B-6908-42EC-9FAC-5D4B72B925D3}" type="slidenum">
              <a:rPr lang="en-US" smtClean="0"/>
              <a:t>‹#›</a:t>
            </a:fld>
            <a:endParaRPr lang="en-US"/>
          </a:p>
        </p:txBody>
      </p:sp>
    </p:spTree>
    <p:extLst>
      <p:ext uri="{BB962C8B-B14F-4D97-AF65-F5344CB8AC3E}">
        <p14:creationId xmlns:p14="http://schemas.microsoft.com/office/powerpoint/2010/main" val="1373441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Department of Mechanical and Manufacturing Engineering</a:t>
            </a:r>
            <a:endParaRPr lang="en-US"/>
          </a:p>
        </p:txBody>
      </p:sp>
      <p:sp>
        <p:nvSpPr>
          <p:cNvPr id="6" name="Slide Number Placeholder 5"/>
          <p:cNvSpPr>
            <a:spLocks noGrp="1"/>
          </p:cNvSpPr>
          <p:nvPr>
            <p:ph type="sldNum" sz="quarter" idx="12"/>
          </p:nvPr>
        </p:nvSpPr>
        <p:spPr/>
        <p:txBody>
          <a:bodyPr/>
          <a:lstStyle/>
          <a:p>
            <a:fld id="{0BE7834B-6908-42EC-9FAC-5D4B72B925D3}" type="slidenum">
              <a:rPr lang="en-US" smtClean="0"/>
              <a:t>‹#›</a:t>
            </a:fld>
            <a:endParaRPr lang="en-US"/>
          </a:p>
        </p:txBody>
      </p:sp>
    </p:spTree>
    <p:extLst>
      <p:ext uri="{BB962C8B-B14F-4D97-AF65-F5344CB8AC3E}">
        <p14:creationId xmlns:p14="http://schemas.microsoft.com/office/powerpoint/2010/main" val="1150271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Department of Mechanical and Manufacturing Engineering</a:t>
            </a:r>
            <a:endParaRPr lang="en-US"/>
          </a:p>
        </p:txBody>
      </p:sp>
      <p:sp>
        <p:nvSpPr>
          <p:cNvPr id="7" name="Slide Number Placeholder 6"/>
          <p:cNvSpPr>
            <a:spLocks noGrp="1"/>
          </p:cNvSpPr>
          <p:nvPr>
            <p:ph type="sldNum" sz="quarter" idx="12"/>
          </p:nvPr>
        </p:nvSpPr>
        <p:spPr/>
        <p:txBody>
          <a:bodyPr/>
          <a:lstStyle/>
          <a:p>
            <a:fld id="{0BE7834B-6908-42EC-9FAC-5D4B72B925D3}" type="slidenum">
              <a:rPr lang="en-US" smtClean="0"/>
              <a:t>‹#›</a:t>
            </a:fld>
            <a:endParaRPr lang="en-US"/>
          </a:p>
        </p:txBody>
      </p:sp>
    </p:spTree>
    <p:extLst>
      <p:ext uri="{BB962C8B-B14F-4D97-AF65-F5344CB8AC3E}">
        <p14:creationId xmlns:p14="http://schemas.microsoft.com/office/powerpoint/2010/main" val="168309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15563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Department of Mechanical and Manufacturing Engineering</a:t>
            </a:r>
            <a:endParaRPr lang="en-US"/>
          </a:p>
        </p:txBody>
      </p:sp>
      <p:sp>
        <p:nvSpPr>
          <p:cNvPr id="9" name="Slide Number Placeholder 8"/>
          <p:cNvSpPr>
            <a:spLocks noGrp="1"/>
          </p:cNvSpPr>
          <p:nvPr>
            <p:ph type="sldNum" sz="quarter" idx="12"/>
          </p:nvPr>
        </p:nvSpPr>
        <p:spPr/>
        <p:txBody>
          <a:bodyPr/>
          <a:lstStyle/>
          <a:p>
            <a:fld id="{0BE7834B-6908-42EC-9FAC-5D4B72B925D3}" type="slidenum">
              <a:rPr lang="en-US" smtClean="0"/>
              <a:t>‹#›</a:t>
            </a:fld>
            <a:endParaRPr lang="en-US"/>
          </a:p>
        </p:txBody>
      </p:sp>
    </p:spTree>
    <p:extLst>
      <p:ext uri="{BB962C8B-B14F-4D97-AF65-F5344CB8AC3E}">
        <p14:creationId xmlns:p14="http://schemas.microsoft.com/office/powerpoint/2010/main" val="2039299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Department of Mechanical and Manufacturing Engineering</a:t>
            </a:r>
            <a:endParaRPr lang="en-US"/>
          </a:p>
        </p:txBody>
      </p:sp>
      <p:sp>
        <p:nvSpPr>
          <p:cNvPr id="5" name="Slide Number Placeholder 4"/>
          <p:cNvSpPr>
            <a:spLocks noGrp="1"/>
          </p:cNvSpPr>
          <p:nvPr>
            <p:ph type="sldNum" sz="quarter" idx="12"/>
          </p:nvPr>
        </p:nvSpPr>
        <p:spPr/>
        <p:txBody>
          <a:bodyPr/>
          <a:lstStyle/>
          <a:p>
            <a:fld id="{0BE7834B-6908-42EC-9FAC-5D4B72B925D3}" type="slidenum">
              <a:rPr lang="en-US" smtClean="0"/>
              <a:t>‹#›</a:t>
            </a:fld>
            <a:endParaRPr lang="en-US"/>
          </a:p>
        </p:txBody>
      </p:sp>
    </p:spTree>
    <p:extLst>
      <p:ext uri="{BB962C8B-B14F-4D97-AF65-F5344CB8AC3E}">
        <p14:creationId xmlns:p14="http://schemas.microsoft.com/office/powerpoint/2010/main" val="3918670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Department of Mechanical and Manufacturing Engineering</a:t>
            </a:r>
            <a:endParaRPr lang="en-US"/>
          </a:p>
        </p:txBody>
      </p:sp>
      <p:sp>
        <p:nvSpPr>
          <p:cNvPr id="4" name="Slide Number Placeholder 3"/>
          <p:cNvSpPr>
            <a:spLocks noGrp="1"/>
          </p:cNvSpPr>
          <p:nvPr>
            <p:ph type="sldNum" sz="quarter" idx="12"/>
          </p:nvPr>
        </p:nvSpPr>
        <p:spPr/>
        <p:txBody>
          <a:bodyPr/>
          <a:lstStyle/>
          <a:p>
            <a:fld id="{0BE7834B-6908-42EC-9FAC-5D4B72B925D3}" type="slidenum">
              <a:rPr lang="en-US" smtClean="0"/>
              <a:t>‹#›</a:t>
            </a:fld>
            <a:endParaRPr lang="en-US"/>
          </a:p>
        </p:txBody>
      </p:sp>
    </p:spTree>
    <p:extLst>
      <p:ext uri="{BB962C8B-B14F-4D97-AF65-F5344CB8AC3E}">
        <p14:creationId xmlns:p14="http://schemas.microsoft.com/office/powerpoint/2010/main" val="10845330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Department of Mechanical and Manufacturing Engineering</a:t>
            </a:r>
            <a:endParaRPr lang="en-US"/>
          </a:p>
        </p:txBody>
      </p:sp>
      <p:sp>
        <p:nvSpPr>
          <p:cNvPr id="7" name="Slide Number Placeholder 6"/>
          <p:cNvSpPr>
            <a:spLocks noGrp="1"/>
          </p:cNvSpPr>
          <p:nvPr>
            <p:ph type="sldNum" sz="quarter" idx="12"/>
          </p:nvPr>
        </p:nvSpPr>
        <p:spPr/>
        <p:txBody>
          <a:bodyPr/>
          <a:lstStyle/>
          <a:p>
            <a:fld id="{0BE7834B-6908-42EC-9FAC-5D4B72B925D3}" type="slidenum">
              <a:rPr lang="en-US" smtClean="0"/>
              <a:t>‹#›</a:t>
            </a:fld>
            <a:endParaRPr lang="en-US"/>
          </a:p>
        </p:txBody>
      </p:sp>
    </p:spTree>
    <p:extLst>
      <p:ext uri="{BB962C8B-B14F-4D97-AF65-F5344CB8AC3E}">
        <p14:creationId xmlns:p14="http://schemas.microsoft.com/office/powerpoint/2010/main" val="322004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Department of Mechanical and Manufacturing Engineering</a:t>
            </a:r>
            <a:endParaRPr lang="en-US"/>
          </a:p>
        </p:txBody>
      </p:sp>
      <p:sp>
        <p:nvSpPr>
          <p:cNvPr id="7" name="Slide Number Placeholder 6"/>
          <p:cNvSpPr>
            <a:spLocks noGrp="1"/>
          </p:cNvSpPr>
          <p:nvPr>
            <p:ph type="sldNum" sz="quarter" idx="12"/>
          </p:nvPr>
        </p:nvSpPr>
        <p:spPr/>
        <p:txBody>
          <a:bodyPr/>
          <a:lstStyle/>
          <a:p>
            <a:fld id="{0BE7834B-6908-42EC-9FAC-5D4B72B925D3}" type="slidenum">
              <a:rPr lang="en-US" smtClean="0"/>
              <a:t>‹#›</a:t>
            </a:fld>
            <a:endParaRPr lang="en-US"/>
          </a:p>
        </p:txBody>
      </p:sp>
    </p:spTree>
    <p:extLst>
      <p:ext uri="{BB962C8B-B14F-4D97-AF65-F5344CB8AC3E}">
        <p14:creationId xmlns:p14="http://schemas.microsoft.com/office/powerpoint/2010/main" val="22482237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Department of Mechanical and Manufacturing Engineering</a:t>
            </a:r>
            <a:endParaRPr lang="en-US"/>
          </a:p>
        </p:txBody>
      </p:sp>
      <p:sp>
        <p:nvSpPr>
          <p:cNvPr id="6" name="Slide Number Placeholder 5"/>
          <p:cNvSpPr>
            <a:spLocks noGrp="1"/>
          </p:cNvSpPr>
          <p:nvPr>
            <p:ph type="sldNum" sz="quarter" idx="12"/>
          </p:nvPr>
        </p:nvSpPr>
        <p:spPr/>
        <p:txBody>
          <a:bodyPr/>
          <a:lstStyle/>
          <a:p>
            <a:fld id="{0BE7834B-6908-42EC-9FAC-5D4B72B925D3}" type="slidenum">
              <a:rPr lang="en-US" smtClean="0"/>
              <a:t>‹#›</a:t>
            </a:fld>
            <a:endParaRPr lang="en-US"/>
          </a:p>
        </p:txBody>
      </p:sp>
    </p:spTree>
    <p:extLst>
      <p:ext uri="{BB962C8B-B14F-4D97-AF65-F5344CB8AC3E}">
        <p14:creationId xmlns:p14="http://schemas.microsoft.com/office/powerpoint/2010/main" val="269140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Department of Mechanical and Manufacturing Engineering</a:t>
            </a:r>
            <a:endParaRPr lang="en-US"/>
          </a:p>
        </p:txBody>
      </p:sp>
      <p:sp>
        <p:nvSpPr>
          <p:cNvPr id="6" name="Slide Number Placeholder 5"/>
          <p:cNvSpPr>
            <a:spLocks noGrp="1"/>
          </p:cNvSpPr>
          <p:nvPr>
            <p:ph type="sldNum" sz="quarter" idx="12"/>
          </p:nvPr>
        </p:nvSpPr>
        <p:spPr/>
        <p:txBody>
          <a:bodyPr/>
          <a:lstStyle/>
          <a:p>
            <a:fld id="{0BE7834B-6908-42EC-9FAC-5D4B72B925D3}" type="slidenum">
              <a:rPr lang="en-US" smtClean="0"/>
              <a:t>‹#›</a:t>
            </a:fld>
            <a:endParaRPr lang="en-US"/>
          </a:p>
        </p:txBody>
      </p:sp>
    </p:spTree>
    <p:extLst>
      <p:ext uri="{BB962C8B-B14F-4D97-AF65-F5344CB8AC3E}">
        <p14:creationId xmlns:p14="http://schemas.microsoft.com/office/powerpoint/2010/main" val="110555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B22B32B4-B793-46A2-801D-A3AC98895250}" type="slidenum">
              <a:rPr lang="en-US">
                <a:solidFill>
                  <a:srgbClr val="333399"/>
                </a:solidFill>
              </a:rPr>
              <a:pPr>
                <a:defRPr/>
              </a:pPr>
              <a:t>‹#›</a:t>
            </a:fld>
            <a:endParaRPr lang="en-US">
              <a:solidFill>
                <a:srgbClr val="333399"/>
              </a:solidFill>
            </a:endParaRPr>
          </a:p>
        </p:txBody>
      </p:sp>
    </p:spTree>
    <p:extLst>
      <p:ext uri="{BB962C8B-B14F-4D97-AF65-F5344CB8AC3E}">
        <p14:creationId xmlns:p14="http://schemas.microsoft.com/office/powerpoint/2010/main" val="29495409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fld id="{B5D4441C-026D-448F-9F0B-407389B1F45D}" type="slidenum">
              <a:rPr lang="en-US">
                <a:solidFill>
                  <a:srgbClr val="333399"/>
                </a:solidFill>
              </a:rPr>
              <a:pPr>
                <a:defRPr/>
              </a:pPr>
              <a:t>‹#›</a:t>
            </a:fld>
            <a:endParaRPr lang="en-US">
              <a:solidFill>
                <a:srgbClr val="333399"/>
              </a:solidFill>
            </a:endParaRPr>
          </a:p>
        </p:txBody>
      </p:sp>
    </p:spTree>
    <p:extLst>
      <p:ext uri="{BB962C8B-B14F-4D97-AF65-F5344CB8AC3E}">
        <p14:creationId xmlns:p14="http://schemas.microsoft.com/office/powerpoint/2010/main" val="35546421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pPr>
              <a:defRPr/>
            </a:pPr>
            <a:fld id="{6E52A1A7-ECC5-4924-B6FE-0C351CE025FE}" type="slidenum">
              <a:rPr lang="en-US">
                <a:solidFill>
                  <a:srgbClr val="333399"/>
                </a:solidFill>
              </a:rPr>
              <a:pPr>
                <a:defRPr/>
              </a:pPr>
              <a:t>‹#›</a:t>
            </a:fld>
            <a:endParaRPr lang="en-US">
              <a:solidFill>
                <a:srgbClr val="333399"/>
              </a:solidFill>
            </a:endParaRPr>
          </a:p>
        </p:txBody>
      </p:sp>
    </p:spTree>
    <p:extLst>
      <p:ext uri="{BB962C8B-B14F-4D97-AF65-F5344CB8AC3E}">
        <p14:creationId xmlns:p14="http://schemas.microsoft.com/office/powerpoint/2010/main" val="815185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50BE8E52-ED7A-465D-A90E-33F31FE6A2A4}" type="slidenum">
              <a:rPr lang="en-US">
                <a:solidFill>
                  <a:srgbClr val="333399"/>
                </a:solidFill>
              </a:rPr>
              <a:pPr>
                <a:defRPr/>
              </a:pPr>
              <a:t>‹#›</a:t>
            </a:fld>
            <a:endParaRPr lang="en-US">
              <a:solidFill>
                <a:srgbClr val="333399"/>
              </a:solidFill>
            </a:endParaRPr>
          </a:p>
        </p:txBody>
      </p:sp>
    </p:spTree>
    <p:extLst>
      <p:ext uri="{BB962C8B-B14F-4D97-AF65-F5344CB8AC3E}">
        <p14:creationId xmlns:p14="http://schemas.microsoft.com/office/powerpoint/2010/main" val="30777691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pPr>
              <a:defRPr/>
            </a:pPr>
            <a:fld id="{AB5B29C6-D433-4209-B997-E688881B9EAD}" type="slidenum">
              <a:rPr lang="en-US">
                <a:solidFill>
                  <a:srgbClr val="333399"/>
                </a:solidFill>
              </a:rPr>
              <a:pPr>
                <a:defRPr/>
              </a:pPr>
              <a:t>‹#›</a:t>
            </a:fld>
            <a:endParaRPr lang="en-US">
              <a:solidFill>
                <a:srgbClr val="333399"/>
              </a:solidFill>
            </a:endParaRPr>
          </a:p>
        </p:txBody>
      </p:sp>
    </p:spTree>
    <p:extLst>
      <p:ext uri="{BB962C8B-B14F-4D97-AF65-F5344CB8AC3E}">
        <p14:creationId xmlns:p14="http://schemas.microsoft.com/office/powerpoint/2010/main" val="38240010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fld id="{C060F0D3-4F62-41D7-BA9A-C54717D2637D}" type="slidenum">
              <a:rPr lang="en-US">
                <a:solidFill>
                  <a:srgbClr val="333399"/>
                </a:solidFill>
              </a:rPr>
              <a:pPr>
                <a:defRPr/>
              </a:pPr>
              <a:t>‹#›</a:t>
            </a:fld>
            <a:endParaRPr lang="en-US">
              <a:solidFill>
                <a:srgbClr val="333399"/>
              </a:solidFill>
            </a:endParaRPr>
          </a:p>
        </p:txBody>
      </p:sp>
    </p:spTree>
    <p:extLst>
      <p:ext uri="{BB962C8B-B14F-4D97-AF65-F5344CB8AC3E}">
        <p14:creationId xmlns:p14="http://schemas.microsoft.com/office/powerpoint/2010/main" val="22188976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fld id="{F04CBC94-03DD-4672-8078-0FEE284024CA}" type="slidenum">
              <a:rPr lang="en-US">
                <a:solidFill>
                  <a:srgbClr val="333399"/>
                </a:solidFill>
              </a:rPr>
              <a:pPr>
                <a:defRPr/>
              </a:pPr>
              <a:t>‹#›</a:t>
            </a:fld>
            <a:endParaRPr lang="en-US">
              <a:solidFill>
                <a:srgbClr val="333399"/>
              </a:solidFill>
            </a:endParaRPr>
          </a:p>
        </p:txBody>
      </p:sp>
    </p:spTree>
    <p:extLst>
      <p:ext uri="{BB962C8B-B14F-4D97-AF65-F5344CB8AC3E}">
        <p14:creationId xmlns:p14="http://schemas.microsoft.com/office/powerpoint/2010/main" val="37499128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403648" y="6225659"/>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dirty="0">
              <a:solidFill>
                <a:srgbClr val="000000"/>
              </a:solidFill>
            </a:endParaRPr>
          </a:p>
        </p:txBody>
      </p:sp>
      <p:sp>
        <p:nvSpPr>
          <p:cNvPr id="3" name="Rectangle 6"/>
          <p:cNvSpPr>
            <a:spLocks noGrp="1" noChangeArrowheads="1"/>
          </p:cNvSpPr>
          <p:nvPr>
            <p:ph type="sldNum" sz="quarter" idx="4"/>
          </p:nvPr>
        </p:nvSpPr>
        <p:spPr bwMode="auto">
          <a:xfrm>
            <a:off x="6934200" y="6381750"/>
            <a:ext cx="1295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chemeClr val="accent2"/>
                </a:solidFill>
                <a:effectLst>
                  <a:outerShdw blurRad="38100" dist="38100" dir="2700000" algn="tl">
                    <a:srgbClr val="C0C0C0"/>
                  </a:outerShdw>
                </a:effectLst>
              </a:defRPr>
            </a:lvl1pPr>
          </a:lstStyle>
          <a:p>
            <a:pPr fontAlgn="base">
              <a:spcBef>
                <a:spcPct val="0"/>
              </a:spcBef>
              <a:spcAft>
                <a:spcPct val="0"/>
              </a:spcAft>
              <a:defRPr/>
            </a:pPr>
            <a:fld id="{BD079E7B-4170-4CAB-8AFE-33262A7FA1E0}" type="slidenum">
              <a:rPr lang="en-US">
                <a:solidFill>
                  <a:srgbClr val="333399"/>
                </a:solidFill>
              </a:rPr>
              <a:pPr fontAlgn="base">
                <a:spcBef>
                  <a:spcPct val="0"/>
                </a:spcBef>
                <a:spcAft>
                  <a:spcPct val="0"/>
                </a:spcAft>
                <a:defRPr/>
              </a:pPr>
              <a:t>‹#›</a:t>
            </a:fld>
            <a:endParaRPr lang="en-US">
              <a:solidFill>
                <a:srgbClr val="333399"/>
              </a:solidFill>
            </a:endParaRPr>
          </a:p>
        </p:txBody>
      </p:sp>
      <p:pic>
        <p:nvPicPr>
          <p:cNvPr id="8" name="Picture 8"/>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38100" y="5786437"/>
            <a:ext cx="8382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3"/>
          </p:nvPr>
        </p:nvSpPr>
        <p:spPr>
          <a:xfrm>
            <a:off x="2195736" y="6356350"/>
            <a:ext cx="5184576" cy="365125"/>
          </a:xfrm>
          <a:prstGeom prst="rect">
            <a:avLst/>
          </a:prstGeom>
        </p:spPr>
        <p:txBody>
          <a:bodyPr vert="horz" lIns="91440" tIns="45720" rIns="91440" bIns="45720" rtlCol="0" anchor="ctr"/>
          <a:lstStyle>
            <a:lvl1pPr algn="ctr">
              <a:defRPr sz="1200" b="1">
                <a:solidFill>
                  <a:srgbClr val="002060"/>
                </a:solidFill>
              </a:defRPr>
            </a:lvl1pPr>
          </a:lstStyle>
          <a:p>
            <a:r>
              <a:rPr lang="en-US" dirty="0" smtClean="0"/>
              <a:t>Department of Mechanical and Manufacturing Engineering</a:t>
            </a:r>
            <a:endParaRPr lang="en-US" dirty="0"/>
          </a:p>
        </p:txBody>
      </p:sp>
    </p:spTree>
    <p:extLst>
      <p:ext uri="{BB962C8B-B14F-4D97-AF65-F5344CB8AC3E}">
        <p14:creationId xmlns:p14="http://schemas.microsoft.com/office/powerpoint/2010/main" val="3459067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Mechanical and Manufacturing Engineering</a:t>
            </a:r>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7834B-6908-42EC-9FAC-5D4B72B925D3}" type="slidenum">
              <a:rPr lang="en-US" smtClean="0"/>
              <a:t>‹#›</a:t>
            </a:fld>
            <a:endParaRPr lang="en-US"/>
          </a:p>
        </p:txBody>
      </p:sp>
    </p:spTree>
    <p:extLst>
      <p:ext uri="{BB962C8B-B14F-4D97-AF65-F5344CB8AC3E}">
        <p14:creationId xmlns:p14="http://schemas.microsoft.com/office/powerpoint/2010/main" val="109583335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google.co.in/url?sa=i&amp;rct=j&amp;q=&amp;esrc=s&amp;frm=1&amp;source=images&amp;cd=&amp;cad=rja&amp;uact=8&amp;docid=p4FNYiAUMnn5jM&amp;tbnid=vVTp7rVdxrQmUM:&amp;ved=0CAUQjRw&amp;url=http://top10electrical.blogspot.com/2013/09/single-and-two-shaft-gas-turbines.html&amp;ei=bx2kU9naHLPL0AXLv4Fw&amp;bvm=bv.69411363,d.d2k&amp;psig=AFQjCNFB0achtNLa4dOOXBjFU20zzUOtXw&amp;ust=1403349277003516"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400" dirty="0"/>
          </a:p>
          <a:p>
            <a:endParaRPr lang="en-US" dirty="0"/>
          </a:p>
        </p:txBody>
      </p:sp>
      <p:sp>
        <p:nvSpPr>
          <p:cNvPr id="5" name="Title 1"/>
          <p:cNvSpPr txBox="1">
            <a:spLocks/>
          </p:cNvSpPr>
          <p:nvPr/>
        </p:nvSpPr>
        <p:spPr>
          <a:xfrm>
            <a:off x="914400" y="2362200"/>
            <a:ext cx="7162800" cy="18326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base">
              <a:spcAft>
                <a:spcPct val="0"/>
              </a:spcAft>
            </a:pPr>
            <a:r>
              <a:rPr lang="en-US" sz="3600" b="1" dirty="0" smtClean="0">
                <a:solidFill>
                  <a:srgbClr val="FF0000"/>
                </a:solidFill>
                <a:effectLst>
                  <a:outerShdw blurRad="38100" dist="38100" dir="2700000" algn="tl">
                    <a:srgbClr val="000000">
                      <a:alpha val="43137"/>
                    </a:srgbClr>
                  </a:outerShdw>
                </a:effectLst>
              </a:rPr>
              <a:t>Prime Movers</a:t>
            </a:r>
          </a:p>
          <a:p>
            <a:pPr fontAlgn="base">
              <a:spcAft>
                <a:spcPct val="0"/>
              </a:spcAft>
            </a:pPr>
            <a:r>
              <a:rPr lang="en-US" sz="3600" dirty="0" smtClean="0">
                <a:solidFill>
                  <a:srgbClr val="FF0000"/>
                </a:solidFill>
                <a:effectLst>
                  <a:outerShdw blurRad="38100" dist="38100" dir="2700000" algn="tl">
                    <a:srgbClr val="000000">
                      <a:alpha val="43137"/>
                    </a:srgbClr>
                  </a:outerShdw>
                </a:effectLst>
              </a:rPr>
              <a:t> </a:t>
            </a:r>
            <a:endParaRPr lang="en-US" sz="3600" dirty="0">
              <a:solidFill>
                <a:srgbClr val="FF0000"/>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4294967295"/>
          </p:nvPr>
        </p:nvSpPr>
        <p:spPr>
          <a:xfrm>
            <a:off x="6934200" y="6381750"/>
            <a:ext cx="1295400" cy="476250"/>
          </a:xfrm>
        </p:spPr>
        <p:txBody>
          <a:bodyPr/>
          <a:lstStyle/>
          <a:p>
            <a:pPr>
              <a:defRPr/>
            </a:pPr>
            <a:fld id="{BE923FCC-6DCF-4077-BEC4-1669145F1A66}" type="slidenum">
              <a:rPr lang="en-US" smtClean="0">
                <a:solidFill>
                  <a:srgbClr val="333399"/>
                </a:solidFill>
              </a:rPr>
              <a:pPr>
                <a:defRPr/>
              </a:pPr>
              <a:t>1</a:t>
            </a:fld>
            <a:endParaRPr lang="en-US">
              <a:solidFill>
                <a:srgbClr val="333399"/>
              </a:solidFill>
            </a:endParaRPr>
          </a:p>
        </p:txBody>
      </p:sp>
      <p:sp>
        <p:nvSpPr>
          <p:cNvPr id="4" name="Rectangle 3"/>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87041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8BC02AD-C92C-4FE2-99C7-DA7E582FACF1}" type="slidenum">
              <a:rPr lang="en-US" smtClean="0"/>
              <a:pPr>
                <a:defRPr/>
              </a:pPr>
              <a:t>10</a:t>
            </a:fld>
            <a:endParaRPr lang="en-US"/>
          </a:p>
        </p:txBody>
      </p:sp>
      <p:pic>
        <p:nvPicPr>
          <p:cNvPr id="129027" name="Picture 3"/>
          <p:cNvPicPr>
            <a:picLocks noChangeAspect="1" noChangeArrowheads="1"/>
          </p:cNvPicPr>
          <p:nvPr/>
        </p:nvPicPr>
        <p:blipFill>
          <a:blip r:embed="rId3">
            <a:lum bright="-10000" contrast="40000"/>
            <a:extLst>
              <a:ext uri="{28A0092B-C50C-407E-A947-70E740481C1C}">
                <a14:useLocalDpi xmlns:a14="http://schemas.microsoft.com/office/drawing/2010/main" val="0"/>
              </a:ext>
            </a:extLst>
          </a:blip>
          <a:srcRect/>
          <a:stretch>
            <a:fillRect/>
          </a:stretch>
        </p:blipFill>
        <p:spPr bwMode="auto">
          <a:xfrm>
            <a:off x="784451" y="537424"/>
            <a:ext cx="7597549" cy="555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1233494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934200" y="6381750"/>
            <a:ext cx="1295400" cy="476250"/>
          </a:xfrm>
          <a:prstGeom prst="rect">
            <a:avLst/>
          </a:prstGeom>
        </p:spPr>
        <p:txBody>
          <a:bodyPr/>
          <a:lstStyle/>
          <a:p>
            <a:pPr>
              <a:defRPr/>
            </a:pPr>
            <a:fld id="{DBD02CCE-C891-476E-A995-7A681EEAC6D3}" type="slidenum">
              <a:rPr lang="en-US" smtClean="0"/>
              <a:pPr>
                <a:defRPr/>
              </a:pPr>
              <a:t>11</a:t>
            </a:fld>
            <a:endParaRPr lang="en-US"/>
          </a:p>
        </p:txBody>
      </p:sp>
      <p:sp>
        <p:nvSpPr>
          <p:cNvPr id="6" name="Rectangle 3"/>
          <p:cNvSpPr>
            <a:spLocks noGrp="1" noChangeArrowheads="1"/>
          </p:cNvSpPr>
          <p:nvPr>
            <p:ph idx="1"/>
          </p:nvPr>
        </p:nvSpPr>
        <p:spPr>
          <a:xfrm>
            <a:off x="323528" y="-84709"/>
            <a:ext cx="8229600" cy="6610053"/>
          </a:xfrm>
        </p:spPr>
        <p:txBody>
          <a:bodyPr/>
          <a:lstStyle/>
          <a:p>
            <a:pPr algn="just" eaLnBrk="1" hangingPunct="1">
              <a:lnSpc>
                <a:spcPct val="90000"/>
              </a:lnSpc>
              <a:buFont typeface="Wingdings" pitchFamily="2" charset="2"/>
              <a:buChar char="v"/>
            </a:pPr>
            <a:endParaRPr lang="en-US" sz="2400" i="1" dirty="0">
              <a:latin typeface="Arial" charset="0"/>
              <a:cs typeface="Arial" charset="0"/>
            </a:endParaRPr>
          </a:p>
          <a:p>
            <a:pPr algn="just" eaLnBrk="1" hangingPunct="1">
              <a:lnSpc>
                <a:spcPct val="90000"/>
              </a:lnSpc>
              <a:buFont typeface="Wingdings" pitchFamily="2" charset="2"/>
              <a:buChar char="v"/>
            </a:pPr>
            <a:r>
              <a:rPr lang="en-US" sz="2400" i="1" dirty="0" smtClean="0">
                <a:latin typeface="Arial" charset="0"/>
                <a:cs typeface="Arial" charset="0"/>
              </a:rPr>
              <a:t> </a:t>
            </a:r>
            <a:r>
              <a:rPr lang="en-US" sz="2400" dirty="0" smtClean="0">
                <a:latin typeface="Arial" charset="0"/>
                <a:cs typeface="Arial" charset="0"/>
              </a:rPr>
              <a:t>The jet of steam </a:t>
            </a:r>
            <a:r>
              <a:rPr lang="en-US" sz="2400" dirty="0" smtClean="0">
                <a:latin typeface="Arial" charset="0"/>
                <a:cs typeface="Arial" charset="0"/>
              </a:rPr>
              <a:t>coming from the nozzle glides </a:t>
            </a:r>
            <a:r>
              <a:rPr lang="en-US" sz="2400" dirty="0" smtClean="0">
                <a:latin typeface="Arial" charset="0"/>
                <a:cs typeface="Arial" charset="0"/>
              </a:rPr>
              <a:t>over the </a:t>
            </a:r>
            <a:r>
              <a:rPr lang="en-US" sz="2400" dirty="0" smtClean="0">
                <a:latin typeface="Arial" charset="0"/>
                <a:cs typeface="Arial" charset="0"/>
              </a:rPr>
              <a:t>blade and </a:t>
            </a:r>
            <a:r>
              <a:rPr lang="en-US" sz="2400" dirty="0" smtClean="0">
                <a:latin typeface="Arial" charset="0"/>
                <a:cs typeface="Arial" charset="0"/>
              </a:rPr>
              <a:t>gets deflected  in </a:t>
            </a:r>
            <a:r>
              <a:rPr lang="en-US" sz="2400" dirty="0" smtClean="0">
                <a:latin typeface="Arial" charset="0"/>
                <a:cs typeface="Arial" charset="0"/>
              </a:rPr>
              <a:t>a circumferential </a:t>
            </a:r>
            <a:r>
              <a:rPr lang="en-US" sz="2400" dirty="0" smtClean="0">
                <a:latin typeface="Arial" charset="0"/>
                <a:cs typeface="Arial" charset="0"/>
              </a:rPr>
              <a:t>direction. </a:t>
            </a:r>
          </a:p>
          <a:p>
            <a:pPr algn="just" eaLnBrk="1" hangingPunct="1">
              <a:lnSpc>
                <a:spcPct val="90000"/>
              </a:lnSpc>
              <a:buFont typeface="Wingdings" pitchFamily="2" charset="2"/>
              <a:buChar char="v"/>
            </a:pPr>
            <a:endParaRPr lang="en-US" sz="2400" dirty="0" smtClean="0">
              <a:latin typeface="Arial" charset="0"/>
              <a:cs typeface="Arial" charset="0"/>
            </a:endParaRPr>
          </a:p>
          <a:p>
            <a:pPr algn="just" eaLnBrk="1" hangingPunct="1">
              <a:lnSpc>
                <a:spcPct val="90000"/>
              </a:lnSpc>
              <a:buFont typeface="Wingdings" pitchFamily="2" charset="2"/>
              <a:buChar char="v"/>
            </a:pPr>
            <a:r>
              <a:rPr lang="en-US" sz="2400" dirty="0" smtClean="0">
                <a:latin typeface="Arial" charset="0"/>
                <a:cs typeface="Arial" charset="0"/>
              </a:rPr>
              <a:t>This causes the particles of steam to suffer a </a:t>
            </a:r>
            <a:r>
              <a:rPr lang="en-US" sz="2400" i="1" dirty="0" smtClean="0">
                <a:solidFill>
                  <a:srgbClr val="002060"/>
                </a:solidFill>
                <a:latin typeface="Arial" charset="0"/>
                <a:cs typeface="Arial" charset="0"/>
              </a:rPr>
              <a:t>change in the direction of motion </a:t>
            </a:r>
            <a:r>
              <a:rPr lang="en-US" sz="2400" dirty="0" smtClean="0">
                <a:solidFill>
                  <a:srgbClr val="002060"/>
                </a:solidFill>
                <a:latin typeface="Arial" charset="0"/>
                <a:cs typeface="Arial" charset="0"/>
              </a:rPr>
              <a:t>which gives rise to a </a:t>
            </a:r>
            <a:r>
              <a:rPr lang="en-US" sz="2400" i="1" dirty="0" smtClean="0">
                <a:solidFill>
                  <a:srgbClr val="002060"/>
                </a:solidFill>
                <a:latin typeface="Arial" charset="0"/>
                <a:cs typeface="Arial" charset="0"/>
              </a:rPr>
              <a:t>change of momentum </a:t>
            </a:r>
            <a:r>
              <a:rPr lang="en-US" sz="2400" dirty="0" smtClean="0">
                <a:solidFill>
                  <a:srgbClr val="002060"/>
                </a:solidFill>
                <a:latin typeface="Arial" charset="0"/>
                <a:cs typeface="Arial" charset="0"/>
              </a:rPr>
              <a:t>and therefore a </a:t>
            </a:r>
            <a:r>
              <a:rPr lang="en-US" sz="2400" i="1" dirty="0" smtClean="0">
                <a:solidFill>
                  <a:srgbClr val="002060"/>
                </a:solidFill>
                <a:latin typeface="Arial" charset="0"/>
                <a:cs typeface="Arial" charset="0"/>
              </a:rPr>
              <a:t>force, </a:t>
            </a:r>
            <a:r>
              <a:rPr lang="en-US" sz="2400" dirty="0" smtClean="0">
                <a:solidFill>
                  <a:srgbClr val="002060"/>
                </a:solidFill>
                <a:latin typeface="Arial" charset="0"/>
                <a:cs typeface="Arial" charset="0"/>
              </a:rPr>
              <a:t>which will be </a:t>
            </a:r>
            <a:r>
              <a:rPr lang="en-US" sz="2400" i="1" dirty="0" smtClean="0">
                <a:solidFill>
                  <a:srgbClr val="002060"/>
                </a:solidFill>
                <a:latin typeface="Arial" charset="0"/>
                <a:cs typeface="Arial" charset="0"/>
              </a:rPr>
              <a:t>centrifugal</a:t>
            </a:r>
            <a:r>
              <a:rPr lang="en-US" sz="2400" i="1" dirty="0" smtClean="0">
                <a:latin typeface="Arial" charset="0"/>
                <a:cs typeface="Arial" charset="0"/>
              </a:rPr>
              <a:t> </a:t>
            </a:r>
            <a:r>
              <a:rPr lang="en-US" sz="2400" dirty="0" smtClean="0">
                <a:latin typeface="Arial" charset="0"/>
                <a:cs typeface="Arial" charset="0"/>
              </a:rPr>
              <a:t>in nature.</a:t>
            </a:r>
          </a:p>
          <a:p>
            <a:pPr algn="just" eaLnBrk="1" hangingPunct="1">
              <a:lnSpc>
                <a:spcPct val="90000"/>
              </a:lnSpc>
              <a:buFont typeface="Wingdings" pitchFamily="2" charset="2"/>
              <a:buChar char="v"/>
            </a:pPr>
            <a:r>
              <a:rPr lang="en-US" sz="2400" dirty="0" smtClean="0">
                <a:latin typeface="Arial" charset="0"/>
                <a:cs typeface="Arial" charset="0"/>
              </a:rPr>
              <a:t>The particles of steam exert centrifugal pressures all along their path on the curved surface of the blade.</a:t>
            </a:r>
          </a:p>
          <a:p>
            <a:pPr algn="just" eaLnBrk="1" hangingPunct="1">
              <a:lnSpc>
                <a:spcPct val="90000"/>
              </a:lnSpc>
              <a:buFont typeface="Wingdings" pitchFamily="2" charset="2"/>
              <a:buChar char="v"/>
            </a:pPr>
            <a:endParaRPr lang="en-US" sz="2400" dirty="0" smtClean="0">
              <a:latin typeface="Arial" charset="0"/>
              <a:cs typeface="Arial" charset="0"/>
            </a:endParaRPr>
          </a:p>
          <a:p>
            <a:pPr algn="just" eaLnBrk="1" hangingPunct="1">
              <a:lnSpc>
                <a:spcPct val="90000"/>
              </a:lnSpc>
              <a:buFont typeface="Wingdings" pitchFamily="2" charset="2"/>
              <a:buChar char="v"/>
            </a:pPr>
            <a:r>
              <a:rPr lang="en-US" sz="2400" dirty="0">
                <a:latin typeface="Arial" charset="0"/>
                <a:cs typeface="Arial" charset="0"/>
              </a:rPr>
              <a:t>The </a:t>
            </a:r>
            <a:r>
              <a:rPr lang="en-US" sz="2400" i="1" dirty="0">
                <a:latin typeface="Arial" charset="0"/>
                <a:cs typeface="Arial" charset="0"/>
              </a:rPr>
              <a:t>resultant </a:t>
            </a:r>
            <a:r>
              <a:rPr lang="en-US" sz="2400" dirty="0">
                <a:latin typeface="Arial" charset="0"/>
                <a:cs typeface="Arial" charset="0"/>
              </a:rPr>
              <a:t>of all these centrifugal forces acting on the entire curved surface of the blade causes it to move</a:t>
            </a:r>
            <a:r>
              <a:rPr lang="en-US" sz="2400" dirty="0" smtClean="0">
                <a:latin typeface="Arial" charset="0"/>
                <a:cs typeface="Arial" charset="0"/>
              </a:rPr>
              <a:t>.</a:t>
            </a:r>
          </a:p>
          <a:p>
            <a:pPr marL="0" indent="0" algn="just" eaLnBrk="1" hangingPunct="1">
              <a:lnSpc>
                <a:spcPct val="90000"/>
              </a:lnSpc>
              <a:buNone/>
            </a:pPr>
            <a:endParaRPr lang="en-US" sz="2400" dirty="0" smtClean="0">
              <a:latin typeface="Arial" charset="0"/>
              <a:cs typeface="Arial" charset="0"/>
            </a:endParaRPr>
          </a:p>
          <a:p>
            <a:pPr algn="just" eaLnBrk="1" hangingPunct="1">
              <a:lnSpc>
                <a:spcPct val="90000"/>
              </a:lnSpc>
              <a:buFont typeface="Wingdings" pitchFamily="2" charset="2"/>
              <a:buChar char="v"/>
            </a:pPr>
            <a:r>
              <a:rPr lang="en-US" sz="2400" dirty="0">
                <a:latin typeface="Arial" charset="0"/>
                <a:cs typeface="Arial" charset="0"/>
              </a:rPr>
              <a:t> When number of such blades are fitted on the circumference of the rotor they will be moved by the action of the steam jet in succession which in turn sets the </a:t>
            </a:r>
            <a:r>
              <a:rPr lang="en-US" sz="2400" i="1" dirty="0">
                <a:latin typeface="Arial" charset="0"/>
                <a:cs typeface="Arial" charset="0"/>
              </a:rPr>
              <a:t>rotor </a:t>
            </a:r>
            <a:r>
              <a:rPr lang="en-US" sz="2400" dirty="0">
                <a:latin typeface="Arial" charset="0"/>
                <a:cs typeface="Arial" charset="0"/>
              </a:rPr>
              <a:t>in continuous rotation. </a:t>
            </a:r>
          </a:p>
          <a:p>
            <a:pPr algn="just" eaLnBrk="1" hangingPunct="1">
              <a:lnSpc>
                <a:spcPct val="90000"/>
              </a:lnSpc>
              <a:buFont typeface="Wingdings" pitchFamily="2" charset="2"/>
              <a:buChar char="v"/>
            </a:pPr>
            <a:endParaRPr lang="en-US" sz="2400" dirty="0" smtClean="0">
              <a:latin typeface="Arial" charset="0"/>
              <a:cs typeface="Arial" charset="0"/>
            </a:endParaRPr>
          </a:p>
          <a:p>
            <a:pPr algn="just" eaLnBrk="1" hangingPunct="1">
              <a:lnSpc>
                <a:spcPct val="90000"/>
              </a:lnSpc>
              <a:buFont typeface="Wingdings" pitchFamily="2" charset="2"/>
              <a:buChar char="v"/>
            </a:pPr>
            <a:endParaRPr lang="en-US" sz="2400" dirty="0">
              <a:latin typeface="Arial" charset="0"/>
              <a:cs typeface="Arial" charset="0"/>
            </a:endParaRPr>
          </a:p>
          <a:p>
            <a:pPr algn="just" eaLnBrk="1" hangingPunct="1">
              <a:lnSpc>
                <a:spcPct val="90000"/>
              </a:lnSpc>
              <a:buFont typeface="Wingdings" pitchFamily="2" charset="2"/>
              <a:buChar char="v"/>
            </a:pPr>
            <a:endParaRPr lang="en-US" sz="2400" dirty="0" smtClean="0">
              <a:latin typeface="Arial" charset="0"/>
              <a:cs typeface="Arial" charset="0"/>
            </a:endParaRPr>
          </a:p>
          <a:p>
            <a:pPr marL="0" indent="0" algn="just" eaLnBrk="1" hangingPunct="1">
              <a:lnSpc>
                <a:spcPct val="90000"/>
              </a:lnSpc>
              <a:buNone/>
            </a:pPr>
            <a:endParaRPr lang="en-US" sz="2400" dirty="0" smtClean="0">
              <a:latin typeface="Arial" charset="0"/>
              <a:cs typeface="Arial" charset="0"/>
            </a:endParaRPr>
          </a:p>
          <a:p>
            <a:pPr algn="just" eaLnBrk="1" hangingPunct="1">
              <a:lnSpc>
                <a:spcPct val="90000"/>
              </a:lnSpc>
              <a:buFont typeface="Wingdings" pitchFamily="2" charset="2"/>
              <a:buChar char="v"/>
            </a:pPr>
            <a:endParaRPr lang="en-US" sz="2400" dirty="0" smtClean="0">
              <a:latin typeface="Arial" charset="0"/>
              <a:cs typeface="Arial" charset="0"/>
            </a:endParaRPr>
          </a:p>
        </p:txBody>
      </p:sp>
      <p:sp>
        <p:nvSpPr>
          <p:cNvPr id="4" name="Rectangle 3"/>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850612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Slide Number Placeholder 5"/>
          <p:cNvSpPr>
            <a:spLocks noGrp="1"/>
          </p:cNvSpPr>
          <p:nvPr>
            <p:ph type="sldNum" sz="quarter" idx="4294967295"/>
          </p:nvPr>
        </p:nvSpPr>
        <p:spPr>
          <a:xfrm>
            <a:off x="6934200" y="6381750"/>
            <a:ext cx="1295400" cy="476250"/>
          </a:xfrm>
        </p:spPr>
        <p:txBody>
          <a:bodyPr/>
          <a:lstStyle/>
          <a:p>
            <a:pPr>
              <a:defRPr/>
            </a:pPr>
            <a:fld id="{B133C537-EA0F-4489-87AC-B061A449E841}" type="slidenum">
              <a:rPr lang="en-US">
                <a:solidFill>
                  <a:srgbClr val="333399"/>
                </a:solidFill>
              </a:rPr>
              <a:pPr>
                <a:defRPr/>
              </a:pPr>
              <a:t>12</a:t>
            </a:fld>
            <a:endParaRPr lang="en-US">
              <a:solidFill>
                <a:srgbClr val="333399"/>
              </a:solidFill>
            </a:endParaRPr>
          </a:p>
        </p:txBody>
      </p:sp>
      <p:sp>
        <p:nvSpPr>
          <p:cNvPr id="33796" name="Rectangle 2"/>
          <p:cNvSpPr>
            <a:spLocks noGrp="1" noChangeArrowheads="1"/>
          </p:cNvSpPr>
          <p:nvPr>
            <p:ph type="title"/>
          </p:nvPr>
        </p:nvSpPr>
        <p:spPr/>
        <p:txBody>
          <a:bodyPr/>
          <a:lstStyle/>
          <a:p>
            <a:pPr eaLnBrk="1" hangingPunct="1"/>
            <a:r>
              <a:rPr lang="en-US" sz="2400" b="1" u="sng" dirty="0" smtClean="0">
                <a:solidFill>
                  <a:schemeClr val="bg1"/>
                </a:solidFill>
                <a:latin typeface="Arial Black" pitchFamily="34" charset="0"/>
              </a:rPr>
              <a:t>Principle of working.</a:t>
            </a:r>
          </a:p>
        </p:txBody>
      </p:sp>
      <p:sp>
        <p:nvSpPr>
          <p:cNvPr id="33797" name="Rectangle 3"/>
          <p:cNvSpPr>
            <a:spLocks noChangeArrowheads="1"/>
          </p:cNvSpPr>
          <p:nvPr/>
        </p:nvSpPr>
        <p:spPr bwMode="auto">
          <a:xfrm>
            <a:off x="3565525" y="2030412"/>
            <a:ext cx="9144000" cy="0"/>
          </a:xfrm>
          <a:prstGeom prst="rect">
            <a:avLst/>
          </a:prstGeom>
          <a:noFill/>
          <a:ln w="9525">
            <a:noFill/>
            <a:miter lim="800000"/>
            <a:headEnd/>
            <a:tailEnd/>
          </a:ln>
        </p:spPr>
        <p:txBody>
          <a:bodyPr>
            <a:spAutoFit/>
          </a:bodyPr>
          <a:lstStyle/>
          <a:p>
            <a:pPr fontAlgn="base">
              <a:spcBef>
                <a:spcPct val="0"/>
              </a:spcBef>
              <a:spcAft>
                <a:spcPct val="0"/>
              </a:spcAft>
            </a:pPr>
            <a:endParaRPr lang="en-US">
              <a:solidFill>
                <a:srgbClr val="000000"/>
              </a:solidFill>
            </a:endParaRPr>
          </a:p>
        </p:txBody>
      </p:sp>
      <p:sp>
        <p:nvSpPr>
          <p:cNvPr id="418820" name="Line 4"/>
          <p:cNvSpPr>
            <a:spLocks noChangeShapeType="1"/>
          </p:cNvSpPr>
          <p:nvPr/>
        </p:nvSpPr>
        <p:spPr bwMode="auto">
          <a:xfrm flipV="1">
            <a:off x="4191000" y="4459288"/>
            <a:ext cx="1133475" cy="1331912"/>
          </a:xfrm>
          <a:prstGeom prst="line">
            <a:avLst/>
          </a:prstGeom>
          <a:noFill/>
          <a:ln w="50800">
            <a:solidFill>
              <a:srgbClr val="000080"/>
            </a:solidFill>
            <a:round/>
            <a:headEnd/>
            <a:tailEnd/>
          </a:ln>
        </p:spPr>
        <p:txBody>
          <a:bodyPr/>
          <a:lstStyle/>
          <a:p>
            <a:pPr fontAlgn="base">
              <a:spcBef>
                <a:spcPct val="0"/>
              </a:spcBef>
              <a:spcAft>
                <a:spcPct val="0"/>
              </a:spcAft>
            </a:pPr>
            <a:endParaRPr lang="en-US">
              <a:solidFill>
                <a:srgbClr val="000000"/>
              </a:solidFill>
            </a:endParaRPr>
          </a:p>
        </p:txBody>
      </p:sp>
      <p:sp>
        <p:nvSpPr>
          <p:cNvPr id="33799" name="Line 5"/>
          <p:cNvSpPr>
            <a:spLocks noChangeShapeType="1"/>
          </p:cNvSpPr>
          <p:nvPr/>
        </p:nvSpPr>
        <p:spPr bwMode="auto">
          <a:xfrm>
            <a:off x="5332413" y="4459288"/>
            <a:ext cx="63500" cy="0"/>
          </a:xfrm>
          <a:prstGeom prst="line">
            <a:avLst/>
          </a:prstGeom>
          <a:noFill/>
          <a:ln w="19050">
            <a:solidFill>
              <a:schemeClr val="tx1"/>
            </a:solidFill>
            <a:round/>
            <a:headEnd/>
            <a:tailEnd/>
          </a:ln>
        </p:spPr>
        <p:txBody>
          <a:bodyPr/>
          <a:lstStyle/>
          <a:p>
            <a:pPr fontAlgn="base">
              <a:spcBef>
                <a:spcPct val="0"/>
              </a:spcBef>
              <a:spcAft>
                <a:spcPct val="0"/>
              </a:spcAft>
            </a:pPr>
            <a:endParaRPr lang="en-US">
              <a:solidFill>
                <a:srgbClr val="000000"/>
              </a:solidFill>
            </a:endParaRPr>
          </a:p>
        </p:txBody>
      </p:sp>
      <p:sp>
        <p:nvSpPr>
          <p:cNvPr id="418822" name="Line 6"/>
          <p:cNvSpPr>
            <a:spLocks noChangeShapeType="1"/>
          </p:cNvSpPr>
          <p:nvPr/>
        </p:nvSpPr>
        <p:spPr bwMode="auto">
          <a:xfrm>
            <a:off x="5395913" y="4452938"/>
            <a:ext cx="639762" cy="990600"/>
          </a:xfrm>
          <a:prstGeom prst="line">
            <a:avLst/>
          </a:prstGeom>
          <a:noFill/>
          <a:ln w="50800">
            <a:solidFill>
              <a:srgbClr val="000080"/>
            </a:solidFill>
            <a:round/>
            <a:headEnd/>
            <a:tailEnd/>
          </a:ln>
        </p:spPr>
        <p:txBody>
          <a:bodyPr/>
          <a:lstStyle/>
          <a:p>
            <a:pPr fontAlgn="base">
              <a:spcBef>
                <a:spcPct val="0"/>
              </a:spcBef>
              <a:spcAft>
                <a:spcPct val="0"/>
              </a:spcAft>
            </a:pPr>
            <a:endParaRPr lang="en-US">
              <a:solidFill>
                <a:srgbClr val="000000"/>
              </a:solidFill>
            </a:endParaRPr>
          </a:p>
        </p:txBody>
      </p:sp>
      <p:sp>
        <p:nvSpPr>
          <p:cNvPr id="418823" name="Line 7"/>
          <p:cNvSpPr>
            <a:spLocks noChangeShapeType="1"/>
          </p:cNvSpPr>
          <p:nvPr/>
        </p:nvSpPr>
        <p:spPr bwMode="auto">
          <a:xfrm flipH="1">
            <a:off x="4191000" y="4268788"/>
            <a:ext cx="0" cy="1625600"/>
          </a:xfrm>
          <a:prstGeom prst="line">
            <a:avLst/>
          </a:prstGeom>
          <a:noFill/>
          <a:ln w="9525">
            <a:solidFill>
              <a:schemeClr val="tx1"/>
            </a:solidFill>
            <a:round/>
            <a:headEnd type="none" w="sm" len="lg"/>
            <a:tailEnd/>
          </a:ln>
        </p:spPr>
        <p:txBody>
          <a:bodyPr/>
          <a:lstStyle/>
          <a:p>
            <a:pPr fontAlgn="base">
              <a:spcBef>
                <a:spcPct val="0"/>
              </a:spcBef>
              <a:spcAft>
                <a:spcPct val="0"/>
              </a:spcAft>
            </a:pPr>
            <a:endParaRPr lang="en-US">
              <a:solidFill>
                <a:srgbClr val="000000"/>
              </a:solidFill>
            </a:endParaRPr>
          </a:p>
        </p:txBody>
      </p:sp>
      <p:sp>
        <p:nvSpPr>
          <p:cNvPr id="418824" name="Line 8"/>
          <p:cNvSpPr>
            <a:spLocks noChangeShapeType="1"/>
          </p:cNvSpPr>
          <p:nvPr/>
        </p:nvSpPr>
        <p:spPr bwMode="auto">
          <a:xfrm>
            <a:off x="5332413" y="4267200"/>
            <a:ext cx="0" cy="1592263"/>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endParaRPr>
          </a:p>
        </p:txBody>
      </p:sp>
      <p:sp>
        <p:nvSpPr>
          <p:cNvPr id="418825" name="Line 9"/>
          <p:cNvSpPr>
            <a:spLocks noChangeShapeType="1"/>
          </p:cNvSpPr>
          <p:nvPr/>
        </p:nvSpPr>
        <p:spPr bwMode="auto">
          <a:xfrm>
            <a:off x="5387975" y="4294188"/>
            <a:ext cx="0" cy="159385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endParaRPr>
          </a:p>
        </p:txBody>
      </p:sp>
      <p:sp>
        <p:nvSpPr>
          <p:cNvPr id="418826" name="Line 10"/>
          <p:cNvSpPr>
            <a:spLocks noChangeShapeType="1"/>
          </p:cNvSpPr>
          <p:nvPr/>
        </p:nvSpPr>
        <p:spPr bwMode="auto">
          <a:xfrm>
            <a:off x="6035675" y="4275138"/>
            <a:ext cx="0" cy="1590675"/>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endParaRPr>
          </a:p>
        </p:txBody>
      </p:sp>
      <p:sp>
        <p:nvSpPr>
          <p:cNvPr id="418827" name="Line 11"/>
          <p:cNvSpPr>
            <a:spLocks noChangeShapeType="1"/>
          </p:cNvSpPr>
          <p:nvPr/>
        </p:nvSpPr>
        <p:spPr bwMode="auto">
          <a:xfrm flipV="1">
            <a:off x="6035675" y="5410200"/>
            <a:ext cx="1631950" cy="22225"/>
          </a:xfrm>
          <a:prstGeom prst="line">
            <a:avLst/>
          </a:prstGeom>
          <a:noFill/>
          <a:ln w="50800">
            <a:solidFill>
              <a:srgbClr val="000080"/>
            </a:solidFill>
            <a:round/>
            <a:headEnd/>
            <a:tailEnd/>
          </a:ln>
        </p:spPr>
        <p:txBody>
          <a:bodyPr/>
          <a:lstStyle/>
          <a:p>
            <a:pPr fontAlgn="base">
              <a:spcBef>
                <a:spcPct val="0"/>
              </a:spcBef>
              <a:spcAft>
                <a:spcPct val="0"/>
              </a:spcAft>
            </a:pPr>
            <a:endParaRPr lang="en-US">
              <a:solidFill>
                <a:srgbClr val="000000"/>
              </a:solidFill>
            </a:endParaRPr>
          </a:p>
        </p:txBody>
      </p:sp>
      <p:sp>
        <p:nvSpPr>
          <p:cNvPr id="418828" name="Line 12"/>
          <p:cNvSpPr>
            <a:spLocks noChangeShapeType="1"/>
          </p:cNvSpPr>
          <p:nvPr/>
        </p:nvSpPr>
        <p:spPr bwMode="auto">
          <a:xfrm flipV="1">
            <a:off x="5324475" y="5867400"/>
            <a:ext cx="2266950" cy="19050"/>
          </a:xfrm>
          <a:prstGeom prst="line">
            <a:avLst/>
          </a:prstGeom>
          <a:noFill/>
          <a:ln w="50800">
            <a:solidFill>
              <a:srgbClr val="FF0000"/>
            </a:solidFill>
            <a:round/>
            <a:headEnd/>
            <a:tailEnd/>
          </a:ln>
        </p:spPr>
        <p:txBody>
          <a:bodyPr/>
          <a:lstStyle/>
          <a:p>
            <a:pPr fontAlgn="base">
              <a:spcBef>
                <a:spcPct val="0"/>
              </a:spcBef>
              <a:spcAft>
                <a:spcPct val="0"/>
              </a:spcAft>
            </a:pPr>
            <a:endParaRPr lang="en-US">
              <a:solidFill>
                <a:srgbClr val="000000"/>
              </a:solidFill>
            </a:endParaRPr>
          </a:p>
        </p:txBody>
      </p:sp>
      <p:sp>
        <p:nvSpPr>
          <p:cNvPr id="418829" name="Freeform 13"/>
          <p:cNvSpPr>
            <a:spLocks/>
          </p:cNvSpPr>
          <p:nvPr/>
        </p:nvSpPr>
        <p:spPr bwMode="auto">
          <a:xfrm>
            <a:off x="4191000" y="4572000"/>
            <a:ext cx="1133475" cy="1308100"/>
          </a:xfrm>
          <a:custGeom>
            <a:avLst/>
            <a:gdLst>
              <a:gd name="T0" fmla="*/ 0 w 1078"/>
              <a:gd name="T1" fmla="*/ 2147483647 h 3082"/>
              <a:gd name="T2" fmla="*/ 2147483647 w 1078"/>
              <a:gd name="T3" fmla="*/ 2147483647 h 3082"/>
              <a:gd name="T4" fmla="*/ 2147483647 w 1078"/>
              <a:gd name="T5" fmla="*/ 2147483647 h 3082"/>
              <a:gd name="T6" fmla="*/ 2147483647 w 1078"/>
              <a:gd name="T7" fmla="*/ 2147483647 h 3082"/>
              <a:gd name="T8" fmla="*/ 2147483647 w 1078"/>
              <a:gd name="T9" fmla="*/ 2147483647 h 3082"/>
              <a:gd name="T10" fmla="*/ 2147483647 w 1078"/>
              <a:gd name="T11" fmla="*/ 2147483647 h 3082"/>
              <a:gd name="T12" fmla="*/ 2147483647 w 1078"/>
              <a:gd name="T13" fmla="*/ 2147483647 h 3082"/>
              <a:gd name="T14" fmla="*/ 2147483647 w 1078"/>
              <a:gd name="T15" fmla="*/ 2147483647 h 3082"/>
              <a:gd name="T16" fmla="*/ 0 60000 65536"/>
              <a:gd name="T17" fmla="*/ 0 60000 65536"/>
              <a:gd name="T18" fmla="*/ 0 60000 65536"/>
              <a:gd name="T19" fmla="*/ 0 60000 65536"/>
              <a:gd name="T20" fmla="*/ 0 60000 65536"/>
              <a:gd name="T21" fmla="*/ 0 60000 65536"/>
              <a:gd name="T22" fmla="*/ 0 60000 65536"/>
              <a:gd name="T23" fmla="*/ 0 60000 65536"/>
              <a:gd name="T24" fmla="*/ 0 w 1078"/>
              <a:gd name="T25" fmla="*/ 0 h 3082"/>
              <a:gd name="T26" fmla="*/ 1078 w 1078"/>
              <a:gd name="T27" fmla="*/ 3082 h 30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8" h="3082">
                <a:moveTo>
                  <a:pt x="0" y="16"/>
                </a:moveTo>
                <a:cubicBezTo>
                  <a:pt x="35" y="8"/>
                  <a:pt x="70" y="0"/>
                  <a:pt x="98" y="58"/>
                </a:cubicBezTo>
                <a:cubicBezTo>
                  <a:pt x="126" y="116"/>
                  <a:pt x="126" y="193"/>
                  <a:pt x="168" y="366"/>
                </a:cubicBezTo>
                <a:cubicBezTo>
                  <a:pt x="210" y="539"/>
                  <a:pt x="287" y="854"/>
                  <a:pt x="350" y="1094"/>
                </a:cubicBezTo>
                <a:cubicBezTo>
                  <a:pt x="413" y="1334"/>
                  <a:pt x="476" y="1568"/>
                  <a:pt x="546" y="1808"/>
                </a:cubicBezTo>
                <a:cubicBezTo>
                  <a:pt x="616" y="2048"/>
                  <a:pt x="705" y="2345"/>
                  <a:pt x="770" y="2536"/>
                </a:cubicBezTo>
                <a:cubicBezTo>
                  <a:pt x="835" y="2727"/>
                  <a:pt x="887" y="2865"/>
                  <a:pt x="938" y="2956"/>
                </a:cubicBezTo>
                <a:cubicBezTo>
                  <a:pt x="989" y="3047"/>
                  <a:pt x="1033" y="3064"/>
                  <a:pt x="1078" y="3082"/>
                </a:cubicBezTo>
              </a:path>
            </a:pathLst>
          </a:custGeom>
          <a:noFill/>
          <a:ln w="50800">
            <a:solidFill>
              <a:srgbClr val="FF0000"/>
            </a:solidFill>
            <a:round/>
            <a:headEnd/>
            <a:tailEnd/>
          </a:ln>
        </p:spPr>
        <p:txBody>
          <a:bodyPr/>
          <a:lstStyle/>
          <a:p>
            <a:pPr fontAlgn="base">
              <a:spcBef>
                <a:spcPct val="0"/>
              </a:spcBef>
              <a:spcAft>
                <a:spcPct val="0"/>
              </a:spcAft>
            </a:pPr>
            <a:endParaRPr lang="en-US">
              <a:solidFill>
                <a:srgbClr val="000000"/>
              </a:solidFill>
            </a:endParaRPr>
          </a:p>
        </p:txBody>
      </p:sp>
      <p:sp>
        <p:nvSpPr>
          <p:cNvPr id="418830" name="Text Box 14"/>
          <p:cNvSpPr txBox="1">
            <a:spLocks noChangeArrowheads="1"/>
          </p:cNvSpPr>
          <p:nvPr/>
        </p:nvSpPr>
        <p:spPr bwMode="auto">
          <a:xfrm>
            <a:off x="2147888" y="5638800"/>
            <a:ext cx="914400" cy="228600"/>
          </a:xfrm>
          <a:prstGeom prst="rect">
            <a:avLst/>
          </a:prstGeom>
          <a:noFill/>
          <a:ln w="9525">
            <a:noFill/>
            <a:miter lim="800000"/>
            <a:headEnd/>
            <a:tailEnd/>
          </a:ln>
        </p:spPr>
        <p:txBody>
          <a:bodyPr wrap="none" lIns="0" tIns="0" rIns="0" bIns="0"/>
          <a:lstStyle/>
          <a:p>
            <a:pPr eaLnBrk="0" fontAlgn="base" hangingPunct="0">
              <a:spcBef>
                <a:spcPct val="0"/>
              </a:spcBef>
              <a:spcAft>
                <a:spcPct val="0"/>
              </a:spcAft>
            </a:pPr>
            <a:r>
              <a:rPr lang="en-US" b="1">
                <a:solidFill>
                  <a:srgbClr val="333399"/>
                </a:solidFill>
                <a:latin typeface="Times New Roman" pitchFamily="18" charset="0"/>
              </a:rPr>
              <a:t>Velocity</a:t>
            </a:r>
            <a:endParaRPr lang="en-US" b="1" baseline="-25000">
              <a:solidFill>
                <a:srgbClr val="333399"/>
              </a:solidFill>
              <a:latin typeface="Times New Roman" pitchFamily="18" charset="0"/>
            </a:endParaRPr>
          </a:p>
        </p:txBody>
      </p:sp>
      <p:sp>
        <p:nvSpPr>
          <p:cNvPr id="418831" name="Text Box 15"/>
          <p:cNvSpPr txBox="1">
            <a:spLocks noChangeArrowheads="1"/>
          </p:cNvSpPr>
          <p:nvPr/>
        </p:nvSpPr>
        <p:spPr bwMode="auto">
          <a:xfrm>
            <a:off x="1538288" y="4419600"/>
            <a:ext cx="1600200" cy="304800"/>
          </a:xfrm>
          <a:prstGeom prst="rect">
            <a:avLst/>
          </a:prstGeom>
          <a:noFill/>
          <a:ln w="9525">
            <a:noFill/>
            <a:miter lim="800000"/>
            <a:headEnd/>
            <a:tailEnd/>
          </a:ln>
        </p:spPr>
        <p:txBody>
          <a:bodyPr wrap="none" lIns="0" tIns="0" rIns="0" bIns="0"/>
          <a:lstStyle/>
          <a:p>
            <a:pPr eaLnBrk="0" fontAlgn="base" hangingPunct="0">
              <a:spcBef>
                <a:spcPct val="0"/>
              </a:spcBef>
              <a:spcAft>
                <a:spcPct val="0"/>
              </a:spcAft>
            </a:pPr>
            <a:r>
              <a:rPr lang="en-US" b="1">
                <a:solidFill>
                  <a:srgbClr val="FF0000"/>
                </a:solidFill>
                <a:latin typeface="Times New Roman" pitchFamily="18" charset="0"/>
              </a:rPr>
              <a:t>Boiler pressure</a:t>
            </a:r>
            <a:endParaRPr lang="en-US" b="1" baseline="-25000">
              <a:solidFill>
                <a:srgbClr val="FF0000"/>
              </a:solidFill>
              <a:latin typeface="Times New Roman" pitchFamily="18" charset="0"/>
            </a:endParaRPr>
          </a:p>
        </p:txBody>
      </p:sp>
      <p:sp>
        <p:nvSpPr>
          <p:cNvPr id="418832" name="Text Box 16"/>
          <p:cNvSpPr txBox="1">
            <a:spLocks noChangeArrowheads="1"/>
          </p:cNvSpPr>
          <p:nvPr/>
        </p:nvSpPr>
        <p:spPr bwMode="auto">
          <a:xfrm>
            <a:off x="5410200" y="4257675"/>
            <a:ext cx="114300" cy="122238"/>
          </a:xfrm>
          <a:prstGeom prst="rect">
            <a:avLst/>
          </a:prstGeom>
          <a:noFill/>
          <a:ln w="9525">
            <a:noFill/>
            <a:miter lim="800000"/>
            <a:headEnd/>
            <a:tailEnd/>
          </a:ln>
        </p:spPr>
        <p:txBody>
          <a:bodyPr lIns="0" tIns="0" rIns="0" bIns="0"/>
          <a:lstStyle/>
          <a:p>
            <a:pPr eaLnBrk="0" fontAlgn="base" hangingPunct="0">
              <a:spcBef>
                <a:spcPct val="0"/>
              </a:spcBef>
              <a:spcAft>
                <a:spcPct val="0"/>
              </a:spcAft>
            </a:pPr>
            <a:r>
              <a:rPr lang="en-US" sz="1400" b="1">
                <a:solidFill>
                  <a:srgbClr val="FF0000"/>
                </a:solidFill>
                <a:latin typeface="Times New Roman" pitchFamily="18" charset="0"/>
              </a:rPr>
              <a:t>Q</a:t>
            </a:r>
            <a:endParaRPr lang="en-US" sz="1400" b="1" baseline="-25000">
              <a:solidFill>
                <a:srgbClr val="FF0000"/>
              </a:solidFill>
              <a:latin typeface="Times New Roman" pitchFamily="18" charset="0"/>
            </a:endParaRPr>
          </a:p>
        </p:txBody>
      </p:sp>
      <p:sp>
        <p:nvSpPr>
          <p:cNvPr id="418833" name="Text Box 17"/>
          <p:cNvSpPr txBox="1">
            <a:spLocks noChangeArrowheads="1"/>
          </p:cNvSpPr>
          <p:nvPr/>
        </p:nvSpPr>
        <p:spPr bwMode="auto">
          <a:xfrm>
            <a:off x="4059238" y="5816600"/>
            <a:ext cx="130175" cy="163513"/>
          </a:xfrm>
          <a:prstGeom prst="rect">
            <a:avLst/>
          </a:prstGeom>
          <a:noFill/>
          <a:ln w="9525">
            <a:noFill/>
            <a:miter lim="800000"/>
            <a:headEnd/>
            <a:tailEnd/>
          </a:ln>
        </p:spPr>
        <p:txBody>
          <a:bodyPr wrap="none" lIns="0" tIns="0" rIns="0" bIns="0"/>
          <a:lstStyle/>
          <a:p>
            <a:pPr eaLnBrk="0" fontAlgn="base" hangingPunct="0">
              <a:spcBef>
                <a:spcPct val="0"/>
              </a:spcBef>
              <a:spcAft>
                <a:spcPct val="0"/>
              </a:spcAft>
            </a:pPr>
            <a:r>
              <a:rPr lang="en-US" sz="1400" b="1">
                <a:solidFill>
                  <a:srgbClr val="FF0000"/>
                </a:solidFill>
                <a:latin typeface="Times New Roman" pitchFamily="18" charset="0"/>
              </a:rPr>
              <a:t>P</a:t>
            </a:r>
            <a:endParaRPr lang="en-US" sz="1400" b="1" baseline="-25000">
              <a:solidFill>
                <a:srgbClr val="FF0000"/>
              </a:solidFill>
              <a:latin typeface="Times New Roman" pitchFamily="18" charset="0"/>
            </a:endParaRPr>
          </a:p>
        </p:txBody>
      </p:sp>
      <p:sp>
        <p:nvSpPr>
          <p:cNvPr id="418834" name="Text Box 18"/>
          <p:cNvSpPr txBox="1">
            <a:spLocks noChangeArrowheads="1"/>
          </p:cNvSpPr>
          <p:nvPr/>
        </p:nvSpPr>
        <p:spPr bwMode="auto">
          <a:xfrm>
            <a:off x="6067425" y="5181600"/>
            <a:ext cx="107950" cy="215900"/>
          </a:xfrm>
          <a:prstGeom prst="rect">
            <a:avLst/>
          </a:prstGeom>
          <a:noFill/>
          <a:ln w="9525">
            <a:noFill/>
            <a:miter lim="800000"/>
            <a:headEnd/>
            <a:tailEnd/>
          </a:ln>
        </p:spPr>
        <p:txBody>
          <a:bodyPr lIns="0" tIns="0" rIns="0" bIns="0"/>
          <a:lstStyle/>
          <a:p>
            <a:pPr eaLnBrk="0" fontAlgn="base" hangingPunct="0">
              <a:spcBef>
                <a:spcPct val="0"/>
              </a:spcBef>
              <a:spcAft>
                <a:spcPct val="0"/>
              </a:spcAft>
            </a:pPr>
            <a:r>
              <a:rPr lang="en-US" sz="1400" b="1">
                <a:solidFill>
                  <a:srgbClr val="FF0000"/>
                </a:solidFill>
                <a:latin typeface="Times New Roman" pitchFamily="18" charset="0"/>
              </a:rPr>
              <a:t>R</a:t>
            </a:r>
            <a:endParaRPr lang="en-US" sz="1400" b="1" baseline="-25000">
              <a:solidFill>
                <a:srgbClr val="FF0000"/>
              </a:solidFill>
              <a:latin typeface="Times New Roman" pitchFamily="18" charset="0"/>
            </a:endParaRPr>
          </a:p>
        </p:txBody>
      </p:sp>
      <p:sp>
        <p:nvSpPr>
          <p:cNvPr id="418835" name="Text Box 19"/>
          <p:cNvSpPr txBox="1">
            <a:spLocks noChangeArrowheads="1"/>
          </p:cNvSpPr>
          <p:nvPr/>
        </p:nvSpPr>
        <p:spPr bwMode="auto">
          <a:xfrm>
            <a:off x="6019800" y="5943600"/>
            <a:ext cx="115888" cy="122238"/>
          </a:xfrm>
          <a:prstGeom prst="rect">
            <a:avLst/>
          </a:prstGeom>
          <a:noFill/>
          <a:ln w="9525">
            <a:noFill/>
            <a:miter lim="800000"/>
            <a:headEnd/>
            <a:tailEnd/>
          </a:ln>
        </p:spPr>
        <p:txBody>
          <a:bodyPr lIns="0" tIns="0" rIns="0" bIns="0"/>
          <a:lstStyle/>
          <a:p>
            <a:pPr eaLnBrk="0" fontAlgn="base" hangingPunct="0">
              <a:spcBef>
                <a:spcPct val="0"/>
              </a:spcBef>
              <a:spcAft>
                <a:spcPct val="0"/>
              </a:spcAft>
            </a:pPr>
            <a:r>
              <a:rPr lang="en-US" sz="1400" b="1">
                <a:solidFill>
                  <a:srgbClr val="333399"/>
                </a:solidFill>
                <a:latin typeface="Times New Roman" pitchFamily="18" charset="0"/>
              </a:rPr>
              <a:t>C</a:t>
            </a:r>
            <a:endParaRPr lang="en-US" sz="1400" b="1" baseline="-25000">
              <a:solidFill>
                <a:srgbClr val="333399"/>
              </a:solidFill>
              <a:latin typeface="Times New Roman" pitchFamily="18" charset="0"/>
            </a:endParaRPr>
          </a:p>
        </p:txBody>
      </p:sp>
      <p:sp>
        <p:nvSpPr>
          <p:cNvPr id="418836" name="Text Box 20"/>
          <p:cNvSpPr txBox="1">
            <a:spLocks noChangeArrowheads="1"/>
          </p:cNvSpPr>
          <p:nvPr/>
        </p:nvSpPr>
        <p:spPr bwMode="auto">
          <a:xfrm>
            <a:off x="5419725" y="5932488"/>
            <a:ext cx="114300" cy="122237"/>
          </a:xfrm>
          <a:prstGeom prst="rect">
            <a:avLst/>
          </a:prstGeom>
          <a:noFill/>
          <a:ln w="9525">
            <a:noFill/>
            <a:miter lim="800000"/>
            <a:headEnd/>
            <a:tailEnd/>
          </a:ln>
        </p:spPr>
        <p:txBody>
          <a:bodyPr lIns="0" tIns="0" rIns="0" bIns="0"/>
          <a:lstStyle/>
          <a:p>
            <a:pPr eaLnBrk="0" fontAlgn="base" hangingPunct="0">
              <a:spcBef>
                <a:spcPct val="0"/>
              </a:spcBef>
              <a:spcAft>
                <a:spcPct val="0"/>
              </a:spcAft>
            </a:pPr>
            <a:r>
              <a:rPr lang="en-US" sz="1400" b="1">
                <a:solidFill>
                  <a:srgbClr val="333399"/>
                </a:solidFill>
                <a:latin typeface="Times New Roman" pitchFamily="18" charset="0"/>
              </a:rPr>
              <a:t>B</a:t>
            </a:r>
            <a:endParaRPr lang="en-US" sz="1400" b="1" baseline="-25000">
              <a:solidFill>
                <a:srgbClr val="333399"/>
              </a:solidFill>
              <a:latin typeface="Times New Roman" pitchFamily="18" charset="0"/>
            </a:endParaRPr>
          </a:p>
        </p:txBody>
      </p:sp>
      <p:sp>
        <p:nvSpPr>
          <p:cNvPr id="418837" name="Text Box 21"/>
          <p:cNvSpPr txBox="1">
            <a:spLocks noChangeArrowheads="1"/>
          </p:cNvSpPr>
          <p:nvPr/>
        </p:nvSpPr>
        <p:spPr bwMode="auto">
          <a:xfrm>
            <a:off x="7667625" y="5257800"/>
            <a:ext cx="1174750" cy="239713"/>
          </a:xfrm>
          <a:prstGeom prst="rect">
            <a:avLst/>
          </a:prstGeom>
          <a:noFill/>
          <a:ln w="9525">
            <a:noFill/>
            <a:miter lim="800000"/>
            <a:headEnd/>
            <a:tailEnd/>
          </a:ln>
        </p:spPr>
        <p:txBody>
          <a:bodyPr lIns="0" tIns="0" rIns="0" bIns="0"/>
          <a:lstStyle/>
          <a:p>
            <a:pPr algn="ctr" eaLnBrk="0" fontAlgn="base" hangingPunct="0">
              <a:spcBef>
                <a:spcPct val="0"/>
              </a:spcBef>
              <a:spcAft>
                <a:spcPct val="0"/>
              </a:spcAft>
              <a:defRPr/>
            </a:pPr>
            <a:r>
              <a:rPr lang="en-US" b="1">
                <a:solidFill>
                  <a:srgbClr val="333399"/>
                </a:solidFill>
                <a:effectLst>
                  <a:outerShdw blurRad="38100" dist="38100" dir="2700000" algn="tl">
                    <a:srgbClr val="C0C0C0"/>
                  </a:outerShdw>
                </a:effectLst>
                <a:latin typeface="Times New Roman" pitchFamily="18" charset="0"/>
              </a:rPr>
              <a:t>Velocity</a:t>
            </a:r>
            <a:endParaRPr lang="en-US" b="1" baseline="-25000">
              <a:solidFill>
                <a:srgbClr val="333399"/>
              </a:solidFill>
              <a:effectLst>
                <a:outerShdw blurRad="38100" dist="38100" dir="2700000" algn="tl">
                  <a:srgbClr val="C0C0C0"/>
                </a:outerShdw>
              </a:effectLst>
              <a:latin typeface="Times New Roman" pitchFamily="18" charset="0"/>
            </a:endParaRPr>
          </a:p>
        </p:txBody>
      </p:sp>
      <p:sp>
        <p:nvSpPr>
          <p:cNvPr id="418838" name="Text Box 22"/>
          <p:cNvSpPr txBox="1">
            <a:spLocks noChangeArrowheads="1"/>
          </p:cNvSpPr>
          <p:nvPr/>
        </p:nvSpPr>
        <p:spPr bwMode="auto">
          <a:xfrm>
            <a:off x="7608888" y="5715000"/>
            <a:ext cx="1277937" cy="328613"/>
          </a:xfrm>
          <a:prstGeom prst="rect">
            <a:avLst/>
          </a:prstGeom>
          <a:noFill/>
          <a:ln w="9525">
            <a:noFill/>
            <a:miter lim="800000"/>
            <a:headEnd/>
            <a:tailEnd/>
          </a:ln>
        </p:spPr>
        <p:txBody>
          <a:bodyPr lIns="0" tIns="0" rIns="0" bIns="0"/>
          <a:lstStyle/>
          <a:p>
            <a:pPr algn="ctr" eaLnBrk="0" fontAlgn="base" hangingPunct="0">
              <a:spcBef>
                <a:spcPct val="0"/>
              </a:spcBef>
              <a:spcAft>
                <a:spcPct val="0"/>
              </a:spcAft>
              <a:defRPr/>
            </a:pPr>
            <a:r>
              <a:rPr lang="en-US" b="1">
                <a:solidFill>
                  <a:srgbClr val="FF0000"/>
                </a:solidFill>
                <a:effectLst>
                  <a:outerShdw blurRad="38100" dist="38100" dir="2700000" algn="tl">
                    <a:srgbClr val="C0C0C0"/>
                  </a:outerShdw>
                </a:effectLst>
                <a:latin typeface="Times New Roman" pitchFamily="18" charset="0"/>
              </a:rPr>
              <a:t>Pressure</a:t>
            </a:r>
            <a:endParaRPr lang="en-US" b="1" baseline="-25000">
              <a:solidFill>
                <a:srgbClr val="FF0000"/>
              </a:solidFill>
              <a:effectLst>
                <a:outerShdw blurRad="38100" dist="38100" dir="2700000" algn="tl">
                  <a:srgbClr val="C0C0C0"/>
                </a:outerShdw>
              </a:effectLst>
              <a:latin typeface="Times New Roman" pitchFamily="18" charset="0"/>
            </a:endParaRPr>
          </a:p>
        </p:txBody>
      </p:sp>
      <p:sp>
        <p:nvSpPr>
          <p:cNvPr id="418839" name="Line 23"/>
          <p:cNvSpPr>
            <a:spLocks noChangeShapeType="1"/>
          </p:cNvSpPr>
          <p:nvPr/>
        </p:nvSpPr>
        <p:spPr bwMode="auto">
          <a:xfrm flipH="1" flipV="1">
            <a:off x="3138488" y="4572000"/>
            <a:ext cx="1050925" cy="0"/>
          </a:xfrm>
          <a:prstGeom prst="line">
            <a:avLst/>
          </a:prstGeom>
          <a:noFill/>
          <a:ln w="50800">
            <a:solidFill>
              <a:srgbClr val="FF0000"/>
            </a:solidFill>
            <a:round/>
            <a:headEnd/>
            <a:tailEnd/>
          </a:ln>
        </p:spPr>
        <p:txBody>
          <a:bodyPr/>
          <a:lstStyle/>
          <a:p>
            <a:pPr fontAlgn="base">
              <a:spcBef>
                <a:spcPct val="0"/>
              </a:spcBef>
              <a:spcAft>
                <a:spcPct val="0"/>
              </a:spcAft>
            </a:pPr>
            <a:endParaRPr lang="en-US">
              <a:solidFill>
                <a:srgbClr val="000000"/>
              </a:solidFill>
            </a:endParaRPr>
          </a:p>
        </p:txBody>
      </p:sp>
      <p:sp>
        <p:nvSpPr>
          <p:cNvPr id="418840" name="Line 24"/>
          <p:cNvSpPr>
            <a:spLocks noChangeShapeType="1"/>
          </p:cNvSpPr>
          <p:nvPr/>
        </p:nvSpPr>
        <p:spPr bwMode="auto">
          <a:xfrm flipH="1" flipV="1">
            <a:off x="3138488" y="5791200"/>
            <a:ext cx="1050925" cy="0"/>
          </a:xfrm>
          <a:prstGeom prst="line">
            <a:avLst/>
          </a:prstGeom>
          <a:noFill/>
          <a:ln w="50800">
            <a:solidFill>
              <a:srgbClr val="000080"/>
            </a:solidFill>
            <a:round/>
            <a:headEnd/>
            <a:tailEnd/>
          </a:ln>
        </p:spPr>
        <p:txBody>
          <a:bodyPr/>
          <a:lstStyle/>
          <a:p>
            <a:pPr fontAlgn="base">
              <a:spcBef>
                <a:spcPct val="0"/>
              </a:spcBef>
              <a:spcAft>
                <a:spcPct val="0"/>
              </a:spcAft>
            </a:pPr>
            <a:endParaRPr lang="en-US">
              <a:solidFill>
                <a:srgbClr val="000000"/>
              </a:solidFill>
            </a:endParaRPr>
          </a:p>
        </p:txBody>
      </p:sp>
      <p:sp>
        <p:nvSpPr>
          <p:cNvPr id="418841" name="Text Box 25"/>
          <p:cNvSpPr txBox="1">
            <a:spLocks noChangeArrowheads="1"/>
          </p:cNvSpPr>
          <p:nvPr/>
        </p:nvSpPr>
        <p:spPr bwMode="auto">
          <a:xfrm>
            <a:off x="4217988" y="4343400"/>
            <a:ext cx="130175" cy="163513"/>
          </a:xfrm>
          <a:prstGeom prst="rect">
            <a:avLst/>
          </a:prstGeom>
          <a:noFill/>
          <a:ln w="9525">
            <a:noFill/>
            <a:miter lim="800000"/>
            <a:headEnd/>
            <a:tailEnd/>
          </a:ln>
        </p:spPr>
        <p:txBody>
          <a:bodyPr wrap="none" lIns="0" tIns="0" rIns="0" bIns="0"/>
          <a:lstStyle/>
          <a:p>
            <a:pPr eaLnBrk="0" fontAlgn="base" hangingPunct="0">
              <a:spcBef>
                <a:spcPct val="0"/>
              </a:spcBef>
              <a:spcAft>
                <a:spcPct val="0"/>
              </a:spcAft>
            </a:pPr>
            <a:r>
              <a:rPr lang="en-US" sz="1400" b="1">
                <a:solidFill>
                  <a:srgbClr val="333399"/>
                </a:solidFill>
                <a:latin typeface="Times New Roman" pitchFamily="18" charset="0"/>
              </a:rPr>
              <a:t>A</a:t>
            </a:r>
            <a:endParaRPr lang="en-US" sz="1400" b="1" baseline="-25000">
              <a:solidFill>
                <a:srgbClr val="333399"/>
              </a:solidFill>
              <a:latin typeface="Times New Roman" pitchFamily="18" charset="0"/>
            </a:endParaRPr>
          </a:p>
        </p:txBody>
      </p:sp>
      <p:sp>
        <p:nvSpPr>
          <p:cNvPr id="418842" name="Line 26"/>
          <p:cNvSpPr>
            <a:spLocks noChangeShapeType="1"/>
          </p:cNvSpPr>
          <p:nvPr/>
        </p:nvSpPr>
        <p:spPr bwMode="auto">
          <a:xfrm>
            <a:off x="5313363" y="4465638"/>
            <a:ext cx="101600" cy="0"/>
          </a:xfrm>
          <a:prstGeom prst="line">
            <a:avLst/>
          </a:prstGeom>
          <a:noFill/>
          <a:ln w="50800">
            <a:solidFill>
              <a:schemeClr val="accent2"/>
            </a:solidFill>
            <a:round/>
            <a:headEnd/>
            <a:tailEnd/>
          </a:ln>
        </p:spPr>
        <p:txBody>
          <a:bodyPr/>
          <a:lstStyle/>
          <a:p>
            <a:pPr fontAlgn="base">
              <a:spcBef>
                <a:spcPct val="0"/>
              </a:spcBef>
              <a:spcAft>
                <a:spcPct val="0"/>
              </a:spcAft>
            </a:pPr>
            <a:endParaRPr lang="en-US">
              <a:solidFill>
                <a:srgbClr val="000000"/>
              </a:solidFill>
            </a:endParaRPr>
          </a:p>
        </p:txBody>
      </p:sp>
      <p:grpSp>
        <p:nvGrpSpPr>
          <p:cNvPr id="2" name="Group 27"/>
          <p:cNvGrpSpPr>
            <a:grpSpLocks/>
          </p:cNvGrpSpPr>
          <p:nvPr/>
        </p:nvGrpSpPr>
        <p:grpSpPr bwMode="auto">
          <a:xfrm>
            <a:off x="3171825" y="228600"/>
            <a:ext cx="4343400" cy="3603625"/>
            <a:chOff x="1392" y="144"/>
            <a:chExt cx="2736" cy="2270"/>
          </a:xfrm>
        </p:grpSpPr>
        <p:grpSp>
          <p:nvGrpSpPr>
            <p:cNvPr id="33830" name="Group 28"/>
            <p:cNvGrpSpPr>
              <a:grpSpLocks/>
            </p:cNvGrpSpPr>
            <p:nvPr/>
          </p:nvGrpSpPr>
          <p:grpSpPr bwMode="auto">
            <a:xfrm>
              <a:off x="1392" y="144"/>
              <a:ext cx="2736" cy="2270"/>
              <a:chOff x="1392" y="144"/>
              <a:chExt cx="2736" cy="2270"/>
            </a:xfrm>
          </p:grpSpPr>
          <p:pic>
            <p:nvPicPr>
              <p:cNvPr id="33835" name="Picture 29"/>
              <p:cNvPicPr preferRelativeResize="0">
                <a:picLocks noChangeAspect="1" noChangeArrowheads="1"/>
              </p:cNvPicPr>
              <p:nvPr/>
            </p:nvPicPr>
            <p:blipFill>
              <a:blip r:embed="rId3">
                <a:lum bright="-42000" contrast="78000"/>
              </a:blip>
              <a:srcRect/>
              <a:stretch>
                <a:fillRect/>
              </a:stretch>
            </p:blipFill>
            <p:spPr bwMode="auto">
              <a:xfrm>
                <a:off x="1640" y="144"/>
                <a:ext cx="2440" cy="2270"/>
              </a:xfrm>
              <a:prstGeom prst="rect">
                <a:avLst/>
              </a:prstGeom>
              <a:noFill/>
              <a:ln w="9525">
                <a:noFill/>
                <a:miter lim="800000"/>
                <a:headEnd/>
                <a:tailEnd/>
              </a:ln>
            </p:spPr>
          </p:pic>
          <p:sp>
            <p:nvSpPr>
              <p:cNvPr id="418846" name="Text Box 30"/>
              <p:cNvSpPr txBox="1">
                <a:spLocks noChangeArrowheads="1"/>
              </p:cNvSpPr>
              <p:nvPr/>
            </p:nvSpPr>
            <p:spPr bwMode="auto">
              <a:xfrm>
                <a:off x="2522" y="230"/>
                <a:ext cx="479" cy="114"/>
              </a:xfrm>
              <a:prstGeom prst="rect">
                <a:avLst/>
              </a:prstGeom>
              <a:solidFill>
                <a:srgbClr val="FFFFFF"/>
              </a:solidFill>
              <a:ln w="9525">
                <a:noFill/>
                <a:miter lim="800000"/>
                <a:headEnd/>
                <a:tailEnd/>
              </a:ln>
            </p:spPr>
            <p:txBody>
              <a:bodyPr lIns="0" tIns="0" rIns="0" bIns="0"/>
              <a:lstStyle/>
              <a:p>
                <a:pPr eaLnBrk="0" fontAlgn="base" hangingPunct="0">
                  <a:spcBef>
                    <a:spcPct val="0"/>
                  </a:spcBef>
                  <a:spcAft>
                    <a:spcPct val="0"/>
                  </a:spcAft>
                  <a:defRPr/>
                </a:pPr>
                <a:r>
                  <a:rPr lang="en-US" sz="1400" b="1">
                    <a:solidFill>
                      <a:srgbClr val="FF0000"/>
                    </a:solidFill>
                    <a:effectLst>
                      <a:outerShdw blurRad="38100" dist="38100" dir="2700000" algn="tl">
                        <a:srgbClr val="C0C0C0"/>
                      </a:outerShdw>
                    </a:effectLst>
                    <a:latin typeface="Times New Roman" pitchFamily="18" charset="0"/>
                  </a:rPr>
                  <a:t>NOZZLE</a:t>
                </a:r>
              </a:p>
            </p:txBody>
          </p:sp>
          <p:sp>
            <p:nvSpPr>
              <p:cNvPr id="418847" name="Text Box 31"/>
              <p:cNvSpPr txBox="1">
                <a:spLocks noChangeArrowheads="1"/>
              </p:cNvSpPr>
              <p:nvPr/>
            </p:nvSpPr>
            <p:spPr bwMode="auto">
              <a:xfrm>
                <a:off x="3441" y="814"/>
                <a:ext cx="687" cy="242"/>
              </a:xfrm>
              <a:prstGeom prst="rect">
                <a:avLst/>
              </a:prstGeom>
              <a:solidFill>
                <a:srgbClr val="FFFFFF"/>
              </a:solidFill>
              <a:ln w="9525">
                <a:noFill/>
                <a:miter lim="800000"/>
                <a:headEnd/>
                <a:tailEnd/>
              </a:ln>
            </p:spPr>
            <p:txBody>
              <a:bodyPr lIns="0" tIns="0" rIns="0" bIns="0"/>
              <a:lstStyle/>
              <a:p>
                <a:pPr algn="ctr" eaLnBrk="0" fontAlgn="base" hangingPunct="0">
                  <a:spcBef>
                    <a:spcPct val="0"/>
                  </a:spcBef>
                  <a:spcAft>
                    <a:spcPct val="0"/>
                  </a:spcAft>
                  <a:defRPr/>
                </a:pPr>
                <a:r>
                  <a:rPr lang="en-US" sz="1400" b="1">
                    <a:solidFill>
                      <a:srgbClr val="FF0000"/>
                    </a:solidFill>
                    <a:effectLst>
                      <a:outerShdw blurRad="38100" dist="38100" dir="2700000" algn="tl">
                        <a:srgbClr val="C0C0C0"/>
                      </a:outerShdw>
                    </a:effectLst>
                    <a:latin typeface="Times New Roman" pitchFamily="18" charset="0"/>
                  </a:rPr>
                  <a:t>EXHAUST STEAM</a:t>
                </a:r>
              </a:p>
            </p:txBody>
          </p:sp>
          <p:sp>
            <p:nvSpPr>
              <p:cNvPr id="418848" name="Text Box 32"/>
              <p:cNvSpPr txBox="1">
                <a:spLocks noChangeArrowheads="1"/>
              </p:cNvSpPr>
              <p:nvPr/>
            </p:nvSpPr>
            <p:spPr bwMode="auto">
              <a:xfrm>
                <a:off x="1824" y="1536"/>
                <a:ext cx="517" cy="184"/>
              </a:xfrm>
              <a:prstGeom prst="rect">
                <a:avLst/>
              </a:prstGeom>
              <a:solidFill>
                <a:srgbClr val="FFFFFF"/>
              </a:solidFill>
              <a:ln w="9525">
                <a:noFill/>
                <a:miter lim="800000"/>
                <a:headEnd/>
                <a:tailEnd/>
              </a:ln>
            </p:spPr>
            <p:txBody>
              <a:bodyPr lIns="0" tIns="0" rIns="0" bIns="0"/>
              <a:lstStyle/>
              <a:p>
                <a:pPr algn="ctr" eaLnBrk="0" fontAlgn="base" hangingPunct="0">
                  <a:spcBef>
                    <a:spcPct val="0"/>
                  </a:spcBef>
                  <a:spcAft>
                    <a:spcPct val="0"/>
                  </a:spcAft>
                  <a:defRPr/>
                </a:pPr>
                <a:r>
                  <a:rPr lang="en-US" sz="1400" b="1">
                    <a:solidFill>
                      <a:srgbClr val="FF0000"/>
                    </a:solidFill>
                    <a:effectLst>
                      <a:outerShdw blurRad="38100" dist="38100" dir="2700000" algn="tl">
                        <a:srgbClr val="C0C0C0"/>
                      </a:outerShdw>
                    </a:effectLst>
                    <a:latin typeface="Times New Roman" pitchFamily="18" charset="0"/>
                  </a:rPr>
                  <a:t>TURBINE SHAFT</a:t>
                </a:r>
              </a:p>
            </p:txBody>
          </p:sp>
          <p:sp>
            <p:nvSpPr>
              <p:cNvPr id="418849" name="Text Box 33"/>
              <p:cNvSpPr txBox="1">
                <a:spLocks noChangeArrowheads="1"/>
              </p:cNvSpPr>
              <p:nvPr/>
            </p:nvSpPr>
            <p:spPr bwMode="auto">
              <a:xfrm>
                <a:off x="1982" y="1971"/>
                <a:ext cx="517" cy="184"/>
              </a:xfrm>
              <a:prstGeom prst="rect">
                <a:avLst/>
              </a:prstGeom>
              <a:solidFill>
                <a:srgbClr val="FFFFFF"/>
              </a:solidFill>
              <a:ln w="9525">
                <a:noFill/>
                <a:miter lim="800000"/>
                <a:headEnd/>
                <a:tailEnd/>
              </a:ln>
            </p:spPr>
            <p:txBody>
              <a:bodyPr lIns="0" tIns="0" rIns="0" bIns="0"/>
              <a:lstStyle/>
              <a:p>
                <a:pPr algn="ctr" eaLnBrk="0" fontAlgn="base" hangingPunct="0">
                  <a:spcBef>
                    <a:spcPct val="0"/>
                  </a:spcBef>
                  <a:spcAft>
                    <a:spcPct val="0"/>
                  </a:spcAft>
                  <a:defRPr/>
                </a:pPr>
                <a:r>
                  <a:rPr lang="en-US" sz="1400" b="1">
                    <a:solidFill>
                      <a:srgbClr val="FF0000"/>
                    </a:solidFill>
                    <a:effectLst>
                      <a:outerShdw blurRad="38100" dist="38100" dir="2700000" algn="tl">
                        <a:srgbClr val="C0C0C0"/>
                      </a:outerShdw>
                    </a:effectLst>
                    <a:latin typeface="Times New Roman" pitchFamily="18" charset="0"/>
                  </a:rPr>
                  <a:t>MOVING BLADES</a:t>
                </a:r>
              </a:p>
            </p:txBody>
          </p:sp>
          <p:sp>
            <p:nvSpPr>
              <p:cNvPr id="418850" name="Text Box 34"/>
              <p:cNvSpPr txBox="1">
                <a:spLocks noChangeArrowheads="1"/>
              </p:cNvSpPr>
              <p:nvPr/>
            </p:nvSpPr>
            <p:spPr bwMode="auto">
              <a:xfrm>
                <a:off x="1392" y="288"/>
                <a:ext cx="702" cy="265"/>
              </a:xfrm>
              <a:prstGeom prst="rect">
                <a:avLst/>
              </a:prstGeom>
              <a:solidFill>
                <a:srgbClr val="FFFFFF"/>
              </a:solidFill>
              <a:ln w="9525">
                <a:noFill/>
                <a:miter lim="800000"/>
                <a:headEnd/>
                <a:tailEnd/>
              </a:ln>
            </p:spPr>
            <p:txBody>
              <a:bodyPr lIns="0" tIns="0" rIns="0" bIns="0"/>
              <a:lstStyle/>
              <a:p>
                <a:pPr algn="ctr" eaLnBrk="0" fontAlgn="base" hangingPunct="0">
                  <a:spcBef>
                    <a:spcPct val="0"/>
                  </a:spcBef>
                  <a:spcAft>
                    <a:spcPct val="0"/>
                  </a:spcAft>
                  <a:defRPr/>
                </a:pPr>
                <a:r>
                  <a:rPr lang="en-US" sz="1400" b="1">
                    <a:solidFill>
                      <a:srgbClr val="FF0000"/>
                    </a:solidFill>
                    <a:effectLst>
                      <a:outerShdw blurRad="38100" dist="38100" dir="2700000" algn="tl">
                        <a:srgbClr val="C0C0C0"/>
                      </a:outerShdw>
                    </a:effectLst>
                    <a:latin typeface="Times New Roman" pitchFamily="18" charset="0"/>
                  </a:rPr>
                  <a:t>HIGH PRESSURE STEAM</a:t>
                </a:r>
              </a:p>
            </p:txBody>
          </p:sp>
          <p:sp>
            <p:nvSpPr>
              <p:cNvPr id="33841" name="Line 35"/>
              <p:cNvSpPr>
                <a:spLocks noChangeShapeType="1"/>
              </p:cNvSpPr>
              <p:nvPr/>
            </p:nvSpPr>
            <p:spPr bwMode="auto">
              <a:xfrm>
                <a:off x="2075" y="593"/>
                <a:ext cx="154" cy="156"/>
              </a:xfrm>
              <a:prstGeom prst="line">
                <a:avLst/>
              </a:prstGeom>
              <a:noFill/>
              <a:ln w="9525">
                <a:solidFill>
                  <a:schemeClr val="tx1"/>
                </a:solidFill>
                <a:round/>
                <a:headEnd/>
                <a:tailEnd type="stealth" w="sm" len="lg"/>
              </a:ln>
            </p:spPr>
            <p:txBody>
              <a:bodyPr/>
              <a:lstStyle/>
              <a:p>
                <a:pPr fontAlgn="base">
                  <a:spcBef>
                    <a:spcPct val="0"/>
                  </a:spcBef>
                  <a:spcAft>
                    <a:spcPct val="0"/>
                  </a:spcAft>
                </a:pPr>
                <a:endParaRPr lang="en-US">
                  <a:solidFill>
                    <a:srgbClr val="000000"/>
                  </a:solidFill>
                </a:endParaRPr>
              </a:p>
            </p:txBody>
          </p:sp>
        </p:grpSp>
        <p:grpSp>
          <p:nvGrpSpPr>
            <p:cNvPr id="33831" name="Group 36"/>
            <p:cNvGrpSpPr>
              <a:grpSpLocks/>
            </p:cNvGrpSpPr>
            <p:nvPr/>
          </p:nvGrpSpPr>
          <p:grpSpPr bwMode="auto">
            <a:xfrm>
              <a:off x="2793" y="384"/>
              <a:ext cx="415" cy="1968"/>
              <a:chOff x="2784" y="384"/>
              <a:chExt cx="432" cy="1968"/>
            </a:xfrm>
          </p:grpSpPr>
          <p:sp>
            <p:nvSpPr>
              <p:cNvPr id="33832" name="Rectangle 37"/>
              <p:cNvSpPr>
                <a:spLocks noChangeArrowheads="1"/>
              </p:cNvSpPr>
              <p:nvPr/>
            </p:nvSpPr>
            <p:spPr bwMode="auto">
              <a:xfrm>
                <a:off x="2784" y="384"/>
                <a:ext cx="432" cy="1968"/>
              </a:xfrm>
              <a:prstGeom prst="rect">
                <a:avLst/>
              </a:prstGeom>
              <a:noFill/>
              <a:ln w="38100">
                <a:solidFill>
                  <a:schemeClr val="tx1"/>
                </a:solidFill>
                <a:miter lim="800000"/>
                <a:headEnd/>
                <a:tailEnd/>
              </a:ln>
            </p:spPr>
            <p:txBody>
              <a:bodyPr wrap="none" anchor="ctr"/>
              <a:lstStyle/>
              <a:p>
                <a:pPr algn="ctr" fontAlgn="base">
                  <a:spcBef>
                    <a:spcPct val="0"/>
                  </a:spcBef>
                  <a:spcAft>
                    <a:spcPct val="0"/>
                  </a:spcAft>
                </a:pPr>
                <a:endParaRPr lang="en-US" sz="2800" b="1">
                  <a:solidFill>
                    <a:srgbClr val="FF0000"/>
                  </a:solidFill>
                </a:endParaRPr>
              </a:p>
            </p:txBody>
          </p:sp>
          <p:sp>
            <p:nvSpPr>
              <p:cNvPr id="33833" name="Rectangle 38"/>
              <p:cNvSpPr>
                <a:spLocks noChangeArrowheads="1"/>
              </p:cNvSpPr>
              <p:nvPr/>
            </p:nvSpPr>
            <p:spPr bwMode="auto">
              <a:xfrm>
                <a:off x="2802" y="402"/>
                <a:ext cx="392" cy="768"/>
              </a:xfrm>
              <a:prstGeom prst="rect">
                <a:avLst/>
              </a:prstGeom>
              <a:solidFill>
                <a:schemeClr val="bg1"/>
              </a:solidFill>
              <a:ln w="9525">
                <a:solidFill>
                  <a:schemeClr val="bg1"/>
                </a:solidFill>
                <a:miter lim="800000"/>
                <a:headEnd/>
                <a:tailEnd/>
              </a:ln>
            </p:spPr>
            <p:txBody>
              <a:bodyPr wrap="none" anchor="ctr"/>
              <a:lstStyle/>
              <a:p>
                <a:pPr fontAlgn="base">
                  <a:spcBef>
                    <a:spcPct val="0"/>
                  </a:spcBef>
                  <a:spcAft>
                    <a:spcPct val="0"/>
                  </a:spcAft>
                </a:pPr>
                <a:endParaRPr lang="en-US">
                  <a:solidFill>
                    <a:srgbClr val="000000"/>
                  </a:solidFill>
                </a:endParaRPr>
              </a:p>
            </p:txBody>
          </p:sp>
          <p:sp>
            <p:nvSpPr>
              <p:cNvPr id="33834" name="Rectangle 39"/>
              <p:cNvSpPr>
                <a:spLocks noChangeArrowheads="1"/>
              </p:cNvSpPr>
              <p:nvPr/>
            </p:nvSpPr>
            <p:spPr bwMode="auto">
              <a:xfrm>
                <a:off x="2811" y="1614"/>
                <a:ext cx="384" cy="720"/>
              </a:xfrm>
              <a:prstGeom prst="rect">
                <a:avLst/>
              </a:prstGeom>
              <a:solidFill>
                <a:schemeClr val="bg1"/>
              </a:solidFill>
              <a:ln w="9525">
                <a:solidFill>
                  <a:schemeClr val="bg1"/>
                </a:solidFill>
                <a:miter lim="800000"/>
                <a:headEnd/>
                <a:tailEnd/>
              </a:ln>
            </p:spPr>
            <p:txBody>
              <a:bodyPr wrap="none" anchor="ctr"/>
              <a:lstStyle/>
              <a:p>
                <a:pPr fontAlgn="base">
                  <a:spcBef>
                    <a:spcPct val="0"/>
                  </a:spcBef>
                  <a:spcAft>
                    <a:spcPct val="0"/>
                  </a:spcAft>
                </a:pPr>
                <a:endParaRPr lang="en-US">
                  <a:solidFill>
                    <a:srgbClr val="000000"/>
                  </a:solidFill>
                </a:endParaRPr>
              </a:p>
            </p:txBody>
          </p:sp>
        </p:grpSp>
      </p:grpSp>
      <p:pic>
        <p:nvPicPr>
          <p:cNvPr id="418856" name="Picture 40" descr="TOP412"/>
          <p:cNvPicPr>
            <a:picLocks noChangeAspect="1" noChangeArrowheads="1" noCrop="1"/>
          </p:cNvPicPr>
          <p:nvPr/>
        </p:nvPicPr>
        <p:blipFill>
          <a:blip r:embed="rId4"/>
          <a:srcRect/>
          <a:stretch>
            <a:fillRect/>
          </a:stretch>
        </p:blipFill>
        <p:spPr bwMode="auto">
          <a:xfrm rot="8400000">
            <a:off x="4381500" y="792163"/>
            <a:ext cx="231775" cy="808037"/>
          </a:xfrm>
          <a:prstGeom prst="rect">
            <a:avLst/>
          </a:prstGeom>
          <a:noFill/>
          <a:ln w="9525">
            <a:noFill/>
            <a:miter lim="800000"/>
            <a:headEnd/>
            <a:tailEnd/>
          </a:ln>
        </p:spPr>
      </p:pic>
      <p:sp>
        <p:nvSpPr>
          <p:cNvPr id="418858" name="Line 42"/>
          <p:cNvSpPr>
            <a:spLocks noChangeShapeType="1"/>
          </p:cNvSpPr>
          <p:nvPr/>
        </p:nvSpPr>
        <p:spPr bwMode="auto">
          <a:xfrm>
            <a:off x="4191000" y="1219200"/>
            <a:ext cx="0" cy="3124200"/>
          </a:xfrm>
          <a:prstGeom prst="line">
            <a:avLst/>
          </a:prstGeom>
          <a:noFill/>
          <a:ln w="9525">
            <a:solidFill>
              <a:schemeClr val="tx1"/>
            </a:solidFill>
            <a:prstDash val="dash"/>
            <a:round/>
            <a:headEnd/>
            <a:tailEnd/>
          </a:ln>
        </p:spPr>
        <p:txBody>
          <a:bodyPr/>
          <a:lstStyle/>
          <a:p>
            <a:pPr fontAlgn="base">
              <a:spcBef>
                <a:spcPct val="0"/>
              </a:spcBef>
              <a:spcAft>
                <a:spcPct val="0"/>
              </a:spcAft>
            </a:pPr>
            <a:endParaRPr lang="en-US">
              <a:solidFill>
                <a:srgbClr val="000000"/>
              </a:solidFill>
            </a:endParaRPr>
          </a:p>
        </p:txBody>
      </p:sp>
      <p:sp>
        <p:nvSpPr>
          <p:cNvPr id="418859" name="Line 43"/>
          <p:cNvSpPr>
            <a:spLocks noChangeShapeType="1"/>
          </p:cNvSpPr>
          <p:nvPr/>
        </p:nvSpPr>
        <p:spPr bwMode="auto">
          <a:xfrm>
            <a:off x="5395913" y="3505200"/>
            <a:ext cx="0" cy="838200"/>
          </a:xfrm>
          <a:prstGeom prst="line">
            <a:avLst/>
          </a:prstGeom>
          <a:noFill/>
          <a:ln w="9525">
            <a:solidFill>
              <a:schemeClr val="tx1"/>
            </a:solidFill>
            <a:prstDash val="dash"/>
            <a:round/>
            <a:headEnd/>
            <a:tailEnd/>
          </a:ln>
        </p:spPr>
        <p:txBody>
          <a:bodyPr/>
          <a:lstStyle/>
          <a:p>
            <a:pPr fontAlgn="base">
              <a:spcBef>
                <a:spcPct val="0"/>
              </a:spcBef>
              <a:spcAft>
                <a:spcPct val="0"/>
              </a:spcAft>
            </a:pPr>
            <a:endParaRPr lang="en-US">
              <a:solidFill>
                <a:srgbClr val="000000"/>
              </a:solidFill>
            </a:endParaRPr>
          </a:p>
        </p:txBody>
      </p:sp>
      <p:sp>
        <p:nvSpPr>
          <p:cNvPr id="418860" name="Line 44"/>
          <p:cNvSpPr>
            <a:spLocks noChangeShapeType="1"/>
          </p:cNvSpPr>
          <p:nvPr/>
        </p:nvSpPr>
        <p:spPr bwMode="auto">
          <a:xfrm>
            <a:off x="6034088" y="3657600"/>
            <a:ext cx="0" cy="838200"/>
          </a:xfrm>
          <a:prstGeom prst="line">
            <a:avLst/>
          </a:prstGeom>
          <a:noFill/>
          <a:ln w="9525">
            <a:solidFill>
              <a:schemeClr val="tx1"/>
            </a:solidFill>
            <a:prstDash val="dash"/>
            <a:round/>
            <a:headEnd/>
            <a:tailEnd/>
          </a:ln>
        </p:spPr>
        <p:txBody>
          <a:bodyPr/>
          <a:lstStyle/>
          <a:p>
            <a:pPr fontAlgn="base">
              <a:spcBef>
                <a:spcPct val="0"/>
              </a:spcBef>
              <a:spcAft>
                <a:spcPct val="0"/>
              </a:spcAft>
            </a:pPr>
            <a:endParaRPr lang="en-US">
              <a:solidFill>
                <a:srgbClr val="000000"/>
              </a:solidFill>
            </a:endParaRPr>
          </a:p>
        </p:txBody>
      </p:sp>
      <p:pic>
        <p:nvPicPr>
          <p:cNvPr id="418861" name="Picture 45"/>
          <p:cNvPicPr>
            <a:picLocks noChangeAspect="1" noChangeArrowheads="1"/>
          </p:cNvPicPr>
          <p:nvPr/>
        </p:nvPicPr>
        <p:blipFill>
          <a:blip r:embed="rId5"/>
          <a:srcRect/>
          <a:stretch>
            <a:fillRect/>
          </a:stretch>
        </p:blipFill>
        <p:spPr bwMode="auto">
          <a:xfrm>
            <a:off x="6858000" y="3200400"/>
            <a:ext cx="1600200" cy="612775"/>
          </a:xfrm>
          <a:prstGeom prst="rect">
            <a:avLst/>
          </a:prstGeom>
          <a:noFill/>
          <a:ln w="9525">
            <a:noFill/>
            <a:miter lim="800000"/>
            <a:headEnd/>
            <a:tailEnd/>
          </a:ln>
        </p:spPr>
      </p:pic>
      <p:sp>
        <p:nvSpPr>
          <p:cNvPr id="418862" name="Freeform 46"/>
          <p:cNvSpPr>
            <a:spLocks/>
          </p:cNvSpPr>
          <p:nvPr/>
        </p:nvSpPr>
        <p:spPr bwMode="auto">
          <a:xfrm>
            <a:off x="6796088" y="2909888"/>
            <a:ext cx="1752600" cy="622300"/>
          </a:xfrm>
          <a:custGeom>
            <a:avLst/>
            <a:gdLst>
              <a:gd name="T0" fmla="*/ 0 w 1104"/>
              <a:gd name="T1" fmla="*/ 2147483647 h 392"/>
              <a:gd name="T2" fmla="*/ 2147483647 w 1104"/>
              <a:gd name="T3" fmla="*/ 2147483647 h 392"/>
              <a:gd name="T4" fmla="*/ 2147483647 w 1104"/>
              <a:gd name="T5" fmla="*/ 2147483647 h 392"/>
              <a:gd name="T6" fmla="*/ 2147483647 w 1104"/>
              <a:gd name="T7" fmla="*/ 2147483647 h 392"/>
              <a:gd name="T8" fmla="*/ 2147483647 w 1104"/>
              <a:gd name="T9" fmla="*/ 0 h 392"/>
              <a:gd name="T10" fmla="*/ 0 60000 65536"/>
              <a:gd name="T11" fmla="*/ 0 60000 65536"/>
              <a:gd name="T12" fmla="*/ 0 60000 65536"/>
              <a:gd name="T13" fmla="*/ 0 60000 65536"/>
              <a:gd name="T14" fmla="*/ 0 60000 65536"/>
              <a:gd name="T15" fmla="*/ 0 w 1104"/>
              <a:gd name="T16" fmla="*/ 0 h 392"/>
              <a:gd name="T17" fmla="*/ 1104 w 1104"/>
              <a:gd name="T18" fmla="*/ 392 h 392"/>
            </a:gdLst>
            <a:ahLst/>
            <a:cxnLst>
              <a:cxn ang="T10">
                <a:pos x="T0" y="T1"/>
              </a:cxn>
              <a:cxn ang="T11">
                <a:pos x="T2" y="T3"/>
              </a:cxn>
              <a:cxn ang="T12">
                <a:pos x="T4" y="T5"/>
              </a:cxn>
              <a:cxn ang="T13">
                <a:pos x="T6" y="T7"/>
              </a:cxn>
              <a:cxn ang="T14">
                <a:pos x="T8" y="T9"/>
              </a:cxn>
            </a:cxnLst>
            <a:rect l="T15" t="T16" r="T17" b="T18"/>
            <a:pathLst>
              <a:path w="1104" h="392">
                <a:moveTo>
                  <a:pt x="0" y="48"/>
                </a:moveTo>
                <a:cubicBezTo>
                  <a:pt x="72" y="140"/>
                  <a:pt x="144" y="232"/>
                  <a:pt x="240" y="288"/>
                </a:cubicBezTo>
                <a:cubicBezTo>
                  <a:pt x="336" y="344"/>
                  <a:pt x="464" y="392"/>
                  <a:pt x="576" y="384"/>
                </a:cubicBezTo>
                <a:cubicBezTo>
                  <a:pt x="688" y="376"/>
                  <a:pt x="824" y="304"/>
                  <a:pt x="912" y="240"/>
                </a:cubicBezTo>
                <a:cubicBezTo>
                  <a:pt x="1000" y="176"/>
                  <a:pt x="1064" y="72"/>
                  <a:pt x="1104" y="0"/>
                </a:cubicBezTo>
              </a:path>
            </a:pathLst>
          </a:custGeom>
          <a:noFill/>
          <a:ln w="31750">
            <a:solidFill>
              <a:srgbClr val="FF0000"/>
            </a:solidFill>
            <a:round/>
            <a:headEnd/>
            <a:tailEnd type="triangle" w="med" len="med"/>
          </a:ln>
        </p:spPr>
        <p:txBody>
          <a:bodyPr/>
          <a:lstStyle/>
          <a:p>
            <a:pPr fontAlgn="base">
              <a:spcBef>
                <a:spcPct val="0"/>
              </a:spcBef>
              <a:spcAft>
                <a:spcPct val="0"/>
              </a:spcAft>
            </a:pPr>
            <a:endParaRPr lang="en-US">
              <a:solidFill>
                <a:srgbClr val="000000"/>
              </a:solidFill>
            </a:endParaRPr>
          </a:p>
        </p:txBody>
      </p:sp>
      <p:pic>
        <p:nvPicPr>
          <p:cNvPr id="418863" name="Picture 47" descr="TOP412"/>
          <p:cNvPicPr preferRelativeResize="0">
            <a:picLocks noGrp="1" noChangeArrowheads="1" noCrop="1"/>
          </p:cNvPicPr>
          <p:nvPr>
            <p:ph idx="1"/>
          </p:nvPr>
        </p:nvPicPr>
        <p:blipFill>
          <a:blip r:embed="rId4"/>
          <a:srcRect/>
          <a:stretch>
            <a:fillRect/>
          </a:stretch>
        </p:blipFill>
        <p:spPr>
          <a:xfrm rot="8400000">
            <a:off x="6553200" y="2438400"/>
            <a:ext cx="228600" cy="804863"/>
          </a:xfrm>
          <a:noFill/>
        </p:spPr>
      </p:pic>
      <p:sp>
        <p:nvSpPr>
          <p:cNvPr id="49" name="Rectangle 2"/>
          <p:cNvSpPr txBox="1">
            <a:spLocks noChangeArrowheads="1"/>
          </p:cNvSpPr>
          <p:nvPr/>
        </p:nvSpPr>
        <p:spPr>
          <a:xfrm>
            <a:off x="188913" y="-80962"/>
            <a:ext cx="8001000" cy="533400"/>
          </a:xfrm>
          <a:prstGeom prst="rect">
            <a:avLst/>
          </a:prstGeom>
        </p:spPr>
        <p:txBody>
          <a:bodyPr>
            <a:normAutofit fontScale="97500"/>
          </a:bodyPr>
          <a:lstStyle/>
          <a:p>
            <a:pPr fontAlgn="auto">
              <a:spcAft>
                <a:spcPts val="0"/>
              </a:spcAft>
              <a:defRPr/>
            </a:pPr>
            <a:r>
              <a:rPr lang="en-US" b="1" dirty="0" smtClean="0">
                <a:solidFill>
                  <a:schemeClr val="tx1"/>
                </a:solidFill>
                <a:latin typeface="+mj-lt"/>
                <a:ea typeface="+mj-ea"/>
                <a:cs typeface="Arial" pitchFamily="34" charset="0"/>
              </a:rPr>
              <a:t>Pressure-Velocity </a:t>
            </a:r>
            <a:r>
              <a:rPr lang="en-US" b="1" dirty="0">
                <a:solidFill>
                  <a:schemeClr val="tx1"/>
                </a:solidFill>
                <a:latin typeface="+mj-lt"/>
                <a:ea typeface="+mj-ea"/>
                <a:cs typeface="Arial" pitchFamily="34" charset="0"/>
              </a:rPr>
              <a:t>changes </a:t>
            </a:r>
            <a:r>
              <a:rPr lang="en-US" b="1" dirty="0" smtClean="0">
                <a:solidFill>
                  <a:schemeClr val="tx1"/>
                </a:solidFill>
                <a:latin typeface="+mj-lt"/>
                <a:ea typeface="+mj-ea"/>
                <a:cs typeface="Arial" pitchFamily="34" charset="0"/>
              </a:rPr>
              <a:t>in a  </a:t>
            </a:r>
            <a:r>
              <a:rPr lang="en-US" b="1" dirty="0">
                <a:solidFill>
                  <a:schemeClr val="tx1"/>
                </a:solidFill>
                <a:latin typeface="+mj-lt"/>
                <a:ea typeface="+mj-ea"/>
                <a:cs typeface="Arial" pitchFamily="34" charset="0"/>
              </a:rPr>
              <a:t>Impulse </a:t>
            </a:r>
            <a:r>
              <a:rPr lang="en-US" b="1" dirty="0" smtClean="0">
                <a:solidFill>
                  <a:schemeClr val="tx1"/>
                </a:solidFill>
                <a:latin typeface="+mj-lt"/>
                <a:ea typeface="+mj-ea"/>
                <a:cs typeface="Arial" pitchFamily="34" charset="0"/>
              </a:rPr>
              <a:t>Steam </a:t>
            </a:r>
            <a:r>
              <a:rPr lang="en-US" b="1" dirty="0">
                <a:solidFill>
                  <a:schemeClr val="tx1"/>
                </a:solidFill>
                <a:latin typeface="+mj-lt"/>
                <a:ea typeface="+mj-ea"/>
                <a:cs typeface="Arial" pitchFamily="34" charset="0"/>
              </a:rPr>
              <a:t>Turbine</a:t>
            </a:r>
          </a:p>
        </p:txBody>
      </p:sp>
      <p:sp>
        <p:nvSpPr>
          <p:cNvPr id="51" name="Rectangle 50"/>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38443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04800" y="609600"/>
            <a:ext cx="8610600" cy="5791200"/>
          </a:xfrm>
        </p:spPr>
        <p:txBody>
          <a:bodyPr/>
          <a:lstStyle/>
          <a:p>
            <a:pPr algn="just" eaLnBrk="1" hangingPunct="1">
              <a:buFont typeface="Arial" panose="020B0604020202020204" pitchFamily="34" charset="0"/>
              <a:buChar char="•"/>
            </a:pPr>
            <a:r>
              <a:rPr lang="en-US" sz="2400" dirty="0" smtClean="0">
                <a:latin typeface="Arial" charset="0"/>
                <a:cs typeface="Arial" charset="0"/>
              </a:rPr>
              <a:t>In a impulse turbine since the expansion of the steam takes place in the nozzle, the pressure drop is represented by  the curve AB. As there be no change in the pressure of the steam passing over the blades, it is represented by the horizontal line BC. </a:t>
            </a:r>
          </a:p>
          <a:p>
            <a:pPr algn="just" eaLnBrk="1" hangingPunct="1">
              <a:buFont typeface="Arial" panose="020B0604020202020204" pitchFamily="34" charset="0"/>
              <a:buChar char="•"/>
            </a:pPr>
            <a:endParaRPr lang="en-US" sz="2400" dirty="0" smtClean="0">
              <a:latin typeface="Arial" charset="0"/>
              <a:cs typeface="Arial" charset="0"/>
            </a:endParaRPr>
          </a:p>
          <a:p>
            <a:pPr algn="just" eaLnBrk="1" hangingPunct="1">
              <a:buFont typeface="Arial" panose="020B0604020202020204" pitchFamily="34" charset="0"/>
              <a:buChar char="•"/>
            </a:pPr>
            <a:r>
              <a:rPr lang="en-US" sz="2400" dirty="0" smtClean="0">
                <a:latin typeface="Arial" charset="0"/>
                <a:cs typeface="Arial" charset="0"/>
              </a:rPr>
              <a:t>The velocity of the </a:t>
            </a:r>
            <a:r>
              <a:rPr lang="en-US" sz="2400" dirty="0">
                <a:latin typeface="Arial" charset="0"/>
                <a:cs typeface="Arial" charset="0"/>
              </a:rPr>
              <a:t>steam increases </a:t>
            </a:r>
            <a:r>
              <a:rPr lang="en-US" sz="2400" dirty="0" smtClean="0">
                <a:latin typeface="Arial" charset="0"/>
                <a:cs typeface="Arial" charset="0"/>
              </a:rPr>
              <a:t>in the nozzle due to expansion of the steam and the same is represented by  PQ. </a:t>
            </a:r>
          </a:p>
          <a:p>
            <a:pPr algn="just" eaLnBrk="1" hangingPunct="1">
              <a:buFont typeface="Arial" panose="020B0604020202020204" pitchFamily="34" charset="0"/>
              <a:buChar char="•"/>
            </a:pPr>
            <a:endParaRPr lang="en-US" sz="2400" dirty="0" smtClean="0">
              <a:latin typeface="Arial" charset="0"/>
              <a:cs typeface="Arial" charset="0"/>
            </a:endParaRPr>
          </a:p>
          <a:p>
            <a:pPr algn="just" eaLnBrk="1" hangingPunct="1">
              <a:buFont typeface="Arial" panose="020B0604020202020204" pitchFamily="34" charset="0"/>
              <a:buChar char="•"/>
            </a:pPr>
            <a:r>
              <a:rPr lang="en-US" sz="2400" dirty="0" smtClean="0">
                <a:latin typeface="Arial" charset="0"/>
                <a:cs typeface="Arial" charset="0"/>
              </a:rPr>
              <a:t>As the blades absorb the kinetic energy of the steam as it flows over it, the velocity decreases. This is represented by  QR.</a:t>
            </a:r>
          </a:p>
          <a:p>
            <a:pPr algn="just" eaLnBrk="1" hangingPunct="1">
              <a:buFont typeface="Arial" panose="020B0604020202020204" pitchFamily="34" charset="0"/>
              <a:buChar char="•"/>
            </a:pPr>
            <a:endParaRPr lang="en-US" sz="2400" dirty="0" smtClean="0">
              <a:latin typeface="Arial" charset="0"/>
              <a:cs typeface="Arial" charset="0"/>
            </a:endParaRPr>
          </a:p>
        </p:txBody>
      </p:sp>
      <p:sp>
        <p:nvSpPr>
          <p:cNvPr id="6" name="Slide Number Placeholder 5"/>
          <p:cNvSpPr>
            <a:spLocks noGrp="1"/>
          </p:cNvSpPr>
          <p:nvPr>
            <p:ph type="sldNum" sz="quarter" idx="4294967295"/>
          </p:nvPr>
        </p:nvSpPr>
        <p:spPr>
          <a:xfrm>
            <a:off x="6934200" y="6381750"/>
            <a:ext cx="1295400" cy="476250"/>
          </a:xfrm>
        </p:spPr>
        <p:txBody>
          <a:bodyPr/>
          <a:lstStyle/>
          <a:p>
            <a:pPr>
              <a:defRPr/>
            </a:pPr>
            <a:fld id="{4337850B-3CB7-4A98-B67A-E9C60B4E7B8B}" type="slidenum">
              <a:rPr lang="en-US"/>
              <a:pPr>
                <a:defRPr/>
              </a:pPr>
              <a:t>13</a:t>
            </a:fld>
            <a:endParaRPr lang="en-US"/>
          </a:p>
        </p:txBody>
      </p:sp>
      <p:sp>
        <p:nvSpPr>
          <p:cNvPr id="4" name="Rectangle 3"/>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2414035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anim calcmode="lin" valueType="num">
                                      <p:cBhvr additive="base">
                                        <p:cTn id="19" dur="500" fill="hold"/>
                                        <p:tgtEl>
                                          <p:spTgt spid="921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934200" y="6381750"/>
            <a:ext cx="1295400" cy="476250"/>
          </a:xfrm>
        </p:spPr>
        <p:txBody>
          <a:bodyPr/>
          <a:lstStyle/>
          <a:p>
            <a:pPr>
              <a:defRPr/>
            </a:pPr>
            <a:fld id="{846CB6A3-D810-4189-9FDA-701303FAFCC1}" type="slidenum">
              <a:rPr lang="en-US">
                <a:solidFill>
                  <a:srgbClr val="333399"/>
                </a:solidFill>
              </a:rPr>
              <a:pPr>
                <a:defRPr/>
              </a:pPr>
              <a:t>14</a:t>
            </a:fld>
            <a:endParaRPr lang="en-US">
              <a:solidFill>
                <a:srgbClr val="333399"/>
              </a:solidFill>
            </a:endParaRPr>
          </a:p>
        </p:txBody>
      </p:sp>
      <p:sp>
        <p:nvSpPr>
          <p:cNvPr id="427010" name="Rectangle 2"/>
          <p:cNvSpPr>
            <a:spLocks noGrp="1" noChangeArrowheads="1"/>
          </p:cNvSpPr>
          <p:nvPr>
            <p:ph type="body" idx="1"/>
          </p:nvPr>
        </p:nvSpPr>
        <p:spPr>
          <a:xfrm>
            <a:off x="343422" y="735832"/>
            <a:ext cx="8534400" cy="5483696"/>
          </a:xfrm>
        </p:spPr>
        <p:txBody>
          <a:bodyPr/>
          <a:lstStyle/>
          <a:p>
            <a:pPr algn="just" eaLnBrk="1" hangingPunct="1">
              <a:lnSpc>
                <a:spcPct val="165000"/>
              </a:lnSpc>
              <a:buFont typeface="Arial" panose="020B0604020202020204" pitchFamily="34" charset="0"/>
              <a:buChar char="•"/>
              <a:defRPr/>
            </a:pPr>
            <a:r>
              <a:rPr lang="en-US" sz="2400" dirty="0" smtClean="0"/>
              <a:t>In an impulse turbine</a:t>
            </a:r>
          </a:p>
          <a:p>
            <a:pPr marL="0" indent="0" algn="just" eaLnBrk="1" hangingPunct="1">
              <a:lnSpc>
                <a:spcPct val="165000"/>
              </a:lnSpc>
              <a:buNone/>
              <a:defRPr/>
            </a:pPr>
            <a:r>
              <a:rPr lang="en-US" sz="2400" dirty="0" smtClean="0"/>
              <a:t>    Pressure energy </a:t>
            </a:r>
            <a:r>
              <a:rPr lang="en-US" sz="2400" dirty="0" smtClean="0">
                <a:sym typeface="Wingdings" pitchFamily="2" charset="2"/>
              </a:rPr>
              <a:t> Kinetic energy  Mechanical energy</a:t>
            </a:r>
            <a:endParaRPr lang="en-US" sz="2400" dirty="0" smtClean="0"/>
          </a:p>
          <a:p>
            <a:pPr algn="just" eaLnBrk="1" hangingPunct="1">
              <a:lnSpc>
                <a:spcPct val="165000"/>
              </a:lnSpc>
              <a:buFont typeface="Arial" panose="020B0604020202020204" pitchFamily="34" charset="0"/>
              <a:buChar char="•"/>
              <a:defRPr/>
            </a:pPr>
            <a:r>
              <a:rPr lang="en-US" sz="2400" dirty="0" smtClean="0"/>
              <a:t>If this complete energy transformation takes place  in one stage, then the turbine rotor rotates at </a:t>
            </a:r>
            <a:r>
              <a:rPr lang="en-US" sz="2400" dirty="0" smtClean="0">
                <a:solidFill>
                  <a:srgbClr val="FF3300"/>
                </a:solidFill>
                <a:effectLst>
                  <a:outerShdw blurRad="38100" dist="38100" dir="2700000" algn="tl">
                    <a:srgbClr val="C0C0C0"/>
                  </a:outerShdw>
                </a:effectLst>
              </a:rPr>
              <a:t>very high speeds</a:t>
            </a:r>
            <a:r>
              <a:rPr lang="en-US" sz="2400" dirty="0" smtClean="0"/>
              <a:t>.</a:t>
            </a:r>
          </a:p>
          <a:p>
            <a:pPr algn="just" eaLnBrk="1" hangingPunct="1">
              <a:lnSpc>
                <a:spcPct val="165000"/>
              </a:lnSpc>
              <a:buFont typeface="Arial" panose="020B0604020202020204" pitchFamily="34" charset="0"/>
              <a:buChar char="•"/>
              <a:defRPr/>
            </a:pPr>
            <a:r>
              <a:rPr lang="en-US" sz="2400" dirty="0" smtClean="0"/>
              <a:t>Such a high speed poses a </a:t>
            </a:r>
            <a:r>
              <a:rPr lang="en-US" sz="2400" dirty="0" smtClean="0">
                <a:solidFill>
                  <a:schemeClr val="accent2"/>
                </a:solidFill>
                <a:effectLst>
                  <a:outerShdw blurRad="38100" dist="38100" dir="2700000" algn="tl">
                    <a:srgbClr val="C0C0C0"/>
                  </a:outerShdw>
                </a:effectLst>
              </a:rPr>
              <a:t>number of technical problems</a:t>
            </a:r>
            <a:r>
              <a:rPr lang="en-US" sz="2400" dirty="0" smtClean="0"/>
              <a:t> such as increase in vibrations, quick overheating of the bearings, difficulty in lubrication, impossibility of direct coupling to the other machines etc.</a:t>
            </a:r>
          </a:p>
        </p:txBody>
      </p:sp>
      <p:sp>
        <p:nvSpPr>
          <p:cNvPr id="2" name="TextBox 1"/>
          <p:cNvSpPr txBox="1"/>
          <p:nvPr/>
        </p:nvSpPr>
        <p:spPr>
          <a:xfrm>
            <a:off x="343422" y="89501"/>
            <a:ext cx="7272808" cy="646331"/>
          </a:xfrm>
          <a:prstGeom prst="rect">
            <a:avLst/>
          </a:prstGeom>
          <a:noFill/>
        </p:spPr>
        <p:txBody>
          <a:bodyPr wrap="square" rtlCol="0">
            <a:spAutoFit/>
          </a:bodyPr>
          <a:lstStyle/>
          <a:p>
            <a:r>
              <a:rPr lang="en-IN" sz="3600" b="1" dirty="0" smtClean="0"/>
              <a:t>Need for Compounding:</a:t>
            </a:r>
            <a:endParaRPr lang="en-IN" sz="3600" b="1" dirty="0"/>
          </a:p>
        </p:txBody>
      </p:sp>
      <p:sp>
        <p:nvSpPr>
          <p:cNvPr id="6" name="Rectangle 5"/>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71236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7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7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7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70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934200" y="6381750"/>
            <a:ext cx="1295400" cy="476250"/>
          </a:xfrm>
        </p:spPr>
        <p:txBody>
          <a:bodyPr/>
          <a:lstStyle/>
          <a:p>
            <a:pPr>
              <a:defRPr/>
            </a:pPr>
            <a:fld id="{846CB6A3-D810-4189-9FDA-701303FAFCC1}" type="slidenum">
              <a:rPr lang="en-US">
                <a:solidFill>
                  <a:srgbClr val="333399"/>
                </a:solidFill>
              </a:rPr>
              <a:pPr>
                <a:defRPr/>
              </a:pPr>
              <a:t>15</a:t>
            </a:fld>
            <a:endParaRPr lang="en-US">
              <a:solidFill>
                <a:srgbClr val="333399"/>
              </a:solidFill>
            </a:endParaRPr>
          </a:p>
        </p:txBody>
      </p:sp>
      <p:sp>
        <p:nvSpPr>
          <p:cNvPr id="427010" name="Rectangle 2"/>
          <p:cNvSpPr>
            <a:spLocks noGrp="1" noChangeArrowheads="1"/>
          </p:cNvSpPr>
          <p:nvPr>
            <p:ph type="body" idx="1"/>
          </p:nvPr>
        </p:nvSpPr>
        <p:spPr>
          <a:xfrm>
            <a:off x="467544" y="378410"/>
            <a:ext cx="8534400" cy="6003339"/>
          </a:xfrm>
        </p:spPr>
        <p:txBody>
          <a:bodyPr/>
          <a:lstStyle/>
          <a:p>
            <a:pPr algn="just" eaLnBrk="1" hangingPunct="1">
              <a:lnSpc>
                <a:spcPct val="165000"/>
              </a:lnSpc>
              <a:buFont typeface="Arial" panose="020B0604020202020204" pitchFamily="34" charset="0"/>
              <a:buChar char="•"/>
              <a:defRPr/>
            </a:pPr>
            <a:r>
              <a:rPr lang="en-US" sz="2400" dirty="0" smtClean="0"/>
              <a:t>Therefore expansion of the steam is performed in several stages which is known as compounding.</a:t>
            </a:r>
          </a:p>
          <a:p>
            <a:pPr algn="just" eaLnBrk="1" hangingPunct="1">
              <a:lnSpc>
                <a:spcPct val="165000"/>
              </a:lnSpc>
              <a:buFont typeface="Arial" panose="020B0604020202020204" pitchFamily="34" charset="0"/>
              <a:buChar char="•"/>
              <a:defRPr/>
            </a:pPr>
            <a:r>
              <a:rPr lang="en-IN" sz="2400" dirty="0"/>
              <a:t>Hence the purpose of compounding is to utilize  the high pressure energy of the steam by expanding it in successive stages so as to reduce the turbine speed. The different methods of compounding are</a:t>
            </a:r>
          </a:p>
          <a:p>
            <a:pPr algn="just" eaLnBrk="1" hangingPunct="1">
              <a:lnSpc>
                <a:spcPct val="165000"/>
              </a:lnSpc>
              <a:buFont typeface="Arial" panose="020B0604020202020204" pitchFamily="34" charset="0"/>
              <a:buChar char="•"/>
              <a:defRPr/>
            </a:pPr>
            <a:r>
              <a:rPr lang="en-IN" sz="2400" dirty="0"/>
              <a:t>1. Pressure Compounding.</a:t>
            </a:r>
          </a:p>
          <a:p>
            <a:pPr algn="just" eaLnBrk="1" hangingPunct="1">
              <a:lnSpc>
                <a:spcPct val="165000"/>
              </a:lnSpc>
              <a:buFont typeface="Arial" panose="020B0604020202020204" pitchFamily="34" charset="0"/>
              <a:buChar char="•"/>
              <a:defRPr/>
            </a:pPr>
            <a:r>
              <a:rPr lang="en-IN" sz="2400" dirty="0"/>
              <a:t>2. Velocity Compounding.</a:t>
            </a:r>
          </a:p>
          <a:p>
            <a:pPr algn="just" eaLnBrk="1" hangingPunct="1">
              <a:lnSpc>
                <a:spcPct val="165000"/>
              </a:lnSpc>
              <a:buFont typeface="Arial" panose="020B0604020202020204" pitchFamily="34" charset="0"/>
              <a:buChar char="•"/>
              <a:defRPr/>
            </a:pPr>
            <a:r>
              <a:rPr lang="en-IN" sz="2400" dirty="0"/>
              <a:t>3. Pressure – Velocity Compounding.</a:t>
            </a:r>
          </a:p>
          <a:p>
            <a:pPr algn="just" eaLnBrk="1" hangingPunct="1">
              <a:lnSpc>
                <a:spcPct val="165000"/>
              </a:lnSpc>
              <a:buFont typeface="Arial" panose="020B0604020202020204" pitchFamily="34" charset="0"/>
              <a:buChar char="•"/>
              <a:defRPr/>
            </a:pPr>
            <a:endParaRPr lang="en-US" sz="2400" dirty="0" smtClean="0"/>
          </a:p>
          <a:p>
            <a:pPr algn="just" eaLnBrk="1" hangingPunct="1">
              <a:lnSpc>
                <a:spcPct val="165000"/>
              </a:lnSpc>
              <a:buFont typeface="Arial" panose="020B0604020202020204" pitchFamily="34" charset="0"/>
              <a:buChar char="•"/>
              <a:defRPr/>
            </a:pPr>
            <a:endParaRPr lang="en-US" sz="2400" dirty="0" smtClean="0"/>
          </a:p>
          <a:p>
            <a:pPr algn="just" eaLnBrk="1" hangingPunct="1">
              <a:lnSpc>
                <a:spcPct val="165000"/>
              </a:lnSpc>
              <a:buFont typeface="Arial" panose="020B0604020202020204" pitchFamily="34" charset="0"/>
              <a:buChar char="•"/>
              <a:defRPr/>
            </a:pPr>
            <a:endParaRPr lang="en-US" sz="2400" dirty="0" smtClean="0">
              <a:solidFill>
                <a:srgbClr val="FF3300"/>
              </a:solidFill>
              <a:effectLst>
                <a:outerShdw blurRad="38100" dist="38100" dir="2700000" algn="tl">
                  <a:srgbClr val="C0C0C0"/>
                </a:outerShdw>
              </a:effectLst>
            </a:endParaRPr>
          </a:p>
        </p:txBody>
      </p:sp>
      <p:sp>
        <p:nvSpPr>
          <p:cNvPr id="2" name="TextBox 1"/>
          <p:cNvSpPr txBox="1"/>
          <p:nvPr/>
        </p:nvSpPr>
        <p:spPr>
          <a:xfrm>
            <a:off x="2307" y="-85725"/>
            <a:ext cx="7272808" cy="646331"/>
          </a:xfrm>
          <a:prstGeom prst="rect">
            <a:avLst/>
          </a:prstGeom>
          <a:noFill/>
        </p:spPr>
        <p:txBody>
          <a:bodyPr wrap="square" rtlCol="0">
            <a:spAutoFit/>
          </a:bodyPr>
          <a:lstStyle/>
          <a:p>
            <a:r>
              <a:rPr lang="en-IN" sz="3600" b="1" dirty="0" smtClean="0"/>
              <a:t>Need for Compounding:</a:t>
            </a:r>
            <a:endParaRPr lang="en-IN" sz="3600" b="1" dirty="0"/>
          </a:p>
        </p:txBody>
      </p:sp>
      <p:sp>
        <p:nvSpPr>
          <p:cNvPr id="6" name="Rectangle 5"/>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422537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7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7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7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70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70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559E234-14CD-4024-8F1B-39278D5B5391}" type="slidenum">
              <a:rPr lang="en-US" smtClean="0"/>
              <a:pPr>
                <a:defRPr/>
              </a:pPr>
              <a:t>16</a:t>
            </a:fld>
            <a:endParaRPr lang="en-US"/>
          </a:p>
        </p:txBody>
      </p:sp>
      <p:sp>
        <p:nvSpPr>
          <p:cNvPr id="5" name="TextBox 4"/>
          <p:cNvSpPr txBox="1"/>
          <p:nvPr/>
        </p:nvSpPr>
        <p:spPr>
          <a:xfrm>
            <a:off x="938213" y="152400"/>
            <a:ext cx="7538987" cy="584775"/>
          </a:xfrm>
          <a:prstGeom prst="rect">
            <a:avLst/>
          </a:prstGeom>
          <a:noFill/>
        </p:spPr>
        <p:txBody>
          <a:bodyPr wrap="none">
            <a:spAutoFit/>
          </a:bodyPr>
          <a:lstStyle/>
          <a:p>
            <a:pPr>
              <a:defRPr/>
            </a:pPr>
            <a:r>
              <a:rPr lang="en-US" sz="3200" dirty="0" smtClean="0">
                <a:solidFill>
                  <a:schemeClr val="tx1"/>
                </a:solidFill>
                <a:latin typeface="+mj-lt"/>
              </a:rPr>
              <a:t> </a:t>
            </a:r>
            <a:r>
              <a:rPr lang="en-US" sz="3200" dirty="0">
                <a:solidFill>
                  <a:schemeClr val="tx1"/>
                </a:solidFill>
                <a:latin typeface="+mj-lt"/>
              </a:rPr>
              <a:t>Pressure </a:t>
            </a:r>
            <a:r>
              <a:rPr lang="en-US" sz="3200" dirty="0" smtClean="0">
                <a:solidFill>
                  <a:schemeClr val="tx1"/>
                </a:solidFill>
                <a:latin typeface="+mj-lt"/>
              </a:rPr>
              <a:t>Compounded Impulse Turbine</a:t>
            </a:r>
            <a:endParaRPr lang="en-US" sz="3200" dirty="0">
              <a:solidFill>
                <a:schemeClr val="tx1"/>
              </a:solidFill>
              <a:latin typeface="+mj-lt"/>
            </a:endParaRPr>
          </a:p>
        </p:txBody>
      </p:sp>
      <p:pic>
        <p:nvPicPr>
          <p:cNvPr id="13" name="Picture 12"/>
          <p:cNvPicPr>
            <a:picLocks noChangeAspect="1"/>
          </p:cNvPicPr>
          <p:nvPr/>
        </p:nvPicPr>
        <p:blipFill>
          <a:blip r:embed="rId3"/>
          <a:stretch>
            <a:fillRect/>
          </a:stretch>
        </p:blipFill>
        <p:spPr>
          <a:xfrm>
            <a:off x="179512" y="1412776"/>
            <a:ext cx="8784976" cy="4251933"/>
          </a:xfrm>
          <a:prstGeom prst="rect">
            <a:avLst/>
          </a:prstGeom>
        </p:spPr>
      </p:pic>
      <p:sp>
        <p:nvSpPr>
          <p:cNvPr id="6" name="Rectangle 5"/>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408609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559E234-14CD-4024-8F1B-39278D5B5391}" type="slidenum">
              <a:rPr lang="en-US" smtClean="0"/>
              <a:pPr>
                <a:defRPr/>
              </a:pPr>
              <a:t>17</a:t>
            </a:fld>
            <a:endParaRPr lang="en-US"/>
          </a:p>
        </p:txBody>
      </p:sp>
      <p:sp>
        <p:nvSpPr>
          <p:cNvPr id="5" name="TextBox 4"/>
          <p:cNvSpPr txBox="1"/>
          <p:nvPr/>
        </p:nvSpPr>
        <p:spPr>
          <a:xfrm>
            <a:off x="938213" y="152400"/>
            <a:ext cx="7538987" cy="584775"/>
          </a:xfrm>
          <a:prstGeom prst="rect">
            <a:avLst/>
          </a:prstGeom>
          <a:noFill/>
        </p:spPr>
        <p:txBody>
          <a:bodyPr wrap="none">
            <a:spAutoFit/>
          </a:bodyPr>
          <a:lstStyle/>
          <a:p>
            <a:pPr>
              <a:defRPr/>
            </a:pPr>
            <a:r>
              <a:rPr lang="en-US" sz="3200" dirty="0" smtClean="0">
                <a:solidFill>
                  <a:schemeClr val="tx1"/>
                </a:solidFill>
                <a:latin typeface="+mj-lt"/>
              </a:rPr>
              <a:t> </a:t>
            </a:r>
            <a:r>
              <a:rPr lang="en-US" sz="3200" dirty="0">
                <a:solidFill>
                  <a:schemeClr val="tx1"/>
                </a:solidFill>
                <a:latin typeface="+mj-lt"/>
              </a:rPr>
              <a:t>Pressure </a:t>
            </a:r>
            <a:r>
              <a:rPr lang="en-US" sz="3200" dirty="0" smtClean="0">
                <a:solidFill>
                  <a:schemeClr val="tx1"/>
                </a:solidFill>
                <a:latin typeface="+mj-lt"/>
              </a:rPr>
              <a:t>Compounded Impulse Turbine</a:t>
            </a:r>
            <a:endParaRPr lang="en-US" sz="3200" dirty="0">
              <a:solidFill>
                <a:schemeClr val="tx1"/>
              </a:solidFill>
              <a:latin typeface="+mj-lt"/>
            </a:endParaRPr>
          </a:p>
        </p:txBody>
      </p:sp>
      <p:sp>
        <p:nvSpPr>
          <p:cNvPr id="7" name="TextBox 6"/>
          <p:cNvSpPr txBox="1"/>
          <p:nvPr/>
        </p:nvSpPr>
        <p:spPr>
          <a:xfrm>
            <a:off x="438460" y="1297305"/>
            <a:ext cx="8424936"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Pressure compounded steam turbine comprises alternate rows of fixed nozzles and moving blades arranged in series. </a:t>
            </a:r>
            <a:endParaRPr lang="en-US" sz="2400" dirty="0" smtClean="0"/>
          </a:p>
          <a:p>
            <a:pPr algn="just"/>
            <a:endParaRPr lang="en-US" sz="2400" dirty="0" smtClean="0"/>
          </a:p>
          <a:p>
            <a:pPr marL="285750" indent="-285750" algn="just">
              <a:buFont typeface="Arial" panose="020B0604020202020204" pitchFamily="34" charset="0"/>
              <a:buChar char="•"/>
            </a:pPr>
            <a:r>
              <a:rPr lang="en-US" sz="2400" dirty="0"/>
              <a:t>The high pressure steam expands in the nozzles of the first stage with a small pressure drop leading to conversion of a small fraction of pressure energy into kinetic energy. </a:t>
            </a:r>
            <a:endParaRPr lang="en-US" sz="2400" dirty="0" smtClean="0"/>
          </a:p>
          <a:p>
            <a:pPr marL="285750" indent="-285750" algn="just">
              <a:buFont typeface="Arial" panose="020B0604020202020204" pitchFamily="34" charset="0"/>
              <a:buChar char="•"/>
            </a:pPr>
            <a:endParaRPr lang="en-US" sz="2400" dirty="0" smtClean="0"/>
          </a:p>
          <a:p>
            <a:pPr marL="285750" indent="-285750" algn="just">
              <a:buFont typeface="Arial" panose="020B0604020202020204" pitchFamily="34" charset="0"/>
              <a:buChar char="•"/>
            </a:pPr>
            <a:r>
              <a:rPr lang="en-US" sz="2400" dirty="0" smtClean="0"/>
              <a:t>The </a:t>
            </a:r>
            <a:r>
              <a:rPr lang="en-US" sz="2400" dirty="0"/>
              <a:t>steam with this small amount of kinetic energy then enters the moving blades of first stage where it undergoes a change of momentum and gives up all its kinetic energy which is absorbed by the rotating wheel. </a:t>
            </a:r>
            <a:endParaRPr lang="en-US" sz="2400" dirty="0" smtClean="0"/>
          </a:p>
          <a:p>
            <a:pPr marL="285750" indent="-285750" algn="just">
              <a:buFont typeface="Arial" panose="020B0604020202020204" pitchFamily="34" charset="0"/>
              <a:buChar char="•"/>
            </a:pPr>
            <a:endParaRPr lang="en-IN" sz="2400" dirty="0"/>
          </a:p>
        </p:txBody>
      </p:sp>
      <p:sp>
        <p:nvSpPr>
          <p:cNvPr id="6" name="Rectangle 5"/>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698537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559E234-14CD-4024-8F1B-39278D5B5391}" type="slidenum">
              <a:rPr lang="en-US" smtClean="0"/>
              <a:pPr>
                <a:defRPr/>
              </a:pPr>
              <a:t>18</a:t>
            </a:fld>
            <a:endParaRPr lang="en-US"/>
          </a:p>
        </p:txBody>
      </p:sp>
      <p:sp>
        <p:nvSpPr>
          <p:cNvPr id="5" name="TextBox 4"/>
          <p:cNvSpPr txBox="1"/>
          <p:nvPr/>
        </p:nvSpPr>
        <p:spPr>
          <a:xfrm>
            <a:off x="938213" y="152400"/>
            <a:ext cx="7538987" cy="584775"/>
          </a:xfrm>
          <a:prstGeom prst="rect">
            <a:avLst/>
          </a:prstGeom>
          <a:noFill/>
        </p:spPr>
        <p:txBody>
          <a:bodyPr wrap="none">
            <a:spAutoFit/>
          </a:bodyPr>
          <a:lstStyle/>
          <a:p>
            <a:pPr>
              <a:defRPr/>
            </a:pPr>
            <a:r>
              <a:rPr lang="en-US" sz="3200" dirty="0" smtClean="0">
                <a:solidFill>
                  <a:schemeClr val="tx1"/>
                </a:solidFill>
                <a:latin typeface="+mj-lt"/>
              </a:rPr>
              <a:t> </a:t>
            </a:r>
            <a:r>
              <a:rPr lang="en-US" sz="3200" dirty="0">
                <a:solidFill>
                  <a:schemeClr val="tx1"/>
                </a:solidFill>
                <a:latin typeface="+mj-lt"/>
              </a:rPr>
              <a:t>Pressure </a:t>
            </a:r>
            <a:r>
              <a:rPr lang="en-US" sz="3200" dirty="0" smtClean="0">
                <a:solidFill>
                  <a:schemeClr val="tx1"/>
                </a:solidFill>
                <a:latin typeface="+mj-lt"/>
              </a:rPr>
              <a:t>Compounded Impulse Turbine</a:t>
            </a:r>
            <a:endParaRPr lang="en-US" sz="3200" dirty="0">
              <a:solidFill>
                <a:schemeClr val="tx1"/>
              </a:solidFill>
              <a:latin typeface="+mj-lt"/>
            </a:endParaRPr>
          </a:p>
        </p:txBody>
      </p:sp>
      <p:sp>
        <p:nvSpPr>
          <p:cNvPr id="7" name="TextBox 6"/>
          <p:cNvSpPr txBox="1"/>
          <p:nvPr/>
        </p:nvSpPr>
        <p:spPr>
          <a:xfrm>
            <a:off x="438460" y="786526"/>
            <a:ext cx="8424936" cy="4524315"/>
          </a:xfrm>
          <a:prstGeom prst="rect">
            <a:avLst/>
          </a:prstGeom>
          <a:noFill/>
        </p:spPr>
        <p:txBody>
          <a:bodyPr wrap="square" rtlCol="0">
            <a:spAutoFit/>
          </a:bodyPr>
          <a:lstStyle/>
          <a:p>
            <a:pPr marL="285750" indent="-285750" algn="just">
              <a:buFont typeface="Arial" panose="020B0604020202020204" pitchFamily="34" charset="0"/>
              <a:buChar char="•"/>
            </a:pPr>
            <a:endParaRPr lang="en-US" sz="2400" dirty="0" smtClean="0"/>
          </a:p>
          <a:p>
            <a:pPr marL="285750" indent="-285750" algn="just">
              <a:buFont typeface="Arial" panose="020B0604020202020204" pitchFamily="34" charset="0"/>
              <a:buChar char="•"/>
            </a:pPr>
            <a:r>
              <a:rPr lang="en-US" sz="2400" dirty="0" smtClean="0"/>
              <a:t>The </a:t>
            </a:r>
            <a:r>
              <a:rPr lang="en-US" sz="2400" dirty="0"/>
              <a:t>process continues in the remaining stages until the steam pressure reduces to the exhaust pressure or condenser pressure</a:t>
            </a:r>
            <a:r>
              <a:rPr lang="en-US" sz="2400" dirty="0" smtClean="0"/>
              <a:t>.</a:t>
            </a:r>
          </a:p>
          <a:p>
            <a:pPr marL="285750" indent="-285750" algn="just">
              <a:buFont typeface="Arial" panose="020B0604020202020204" pitchFamily="34" charset="0"/>
              <a:buChar char="•"/>
            </a:pPr>
            <a:endParaRPr lang="en-US" sz="2400" b="1" dirty="0"/>
          </a:p>
          <a:p>
            <a:pPr algn="just"/>
            <a:endParaRPr lang="en-IN" sz="2400" b="1" dirty="0"/>
          </a:p>
          <a:p>
            <a:pPr marL="342900" indent="-342900" algn="just">
              <a:buFont typeface="Arial" panose="020B0604020202020204" pitchFamily="34" charset="0"/>
              <a:buChar char="•"/>
            </a:pPr>
            <a:r>
              <a:rPr lang="en-US" sz="2400" dirty="0" smtClean="0"/>
              <a:t>Since the </a:t>
            </a:r>
            <a:r>
              <a:rPr lang="en-US" sz="2400" dirty="0"/>
              <a:t>pressure compounded steam turbine facilitates transformation of a small portion of pressure energy into kinetic energy in each </a:t>
            </a:r>
            <a:r>
              <a:rPr lang="en-US" sz="2400" dirty="0" smtClean="0"/>
              <a:t>stage the steam </a:t>
            </a:r>
            <a:r>
              <a:rPr lang="en-US" sz="2400" dirty="0"/>
              <a:t>velocity is much lower which reduces the rotational speed of the turbine.</a:t>
            </a:r>
            <a:endParaRPr lang="en-IN" sz="2400" b="1" dirty="0"/>
          </a:p>
          <a:p>
            <a:pPr algn="just"/>
            <a:r>
              <a:rPr lang="en-US" sz="2400" dirty="0"/>
              <a:t> </a:t>
            </a:r>
            <a:endParaRPr lang="en-IN" sz="2400" b="1" dirty="0"/>
          </a:p>
          <a:p>
            <a:pPr marL="285750" indent="-285750" algn="just">
              <a:buFont typeface="Arial" panose="020B0604020202020204" pitchFamily="34" charset="0"/>
              <a:buChar char="•"/>
            </a:pPr>
            <a:endParaRPr lang="en-IN" sz="2400" dirty="0"/>
          </a:p>
        </p:txBody>
      </p:sp>
      <p:sp>
        <p:nvSpPr>
          <p:cNvPr id="6" name="Rectangle 5"/>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2173977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75622E5-DF84-4CA3-BEB6-447F3C205F70}" type="slidenum">
              <a:rPr lang="en-US" smtClean="0"/>
              <a:pPr>
                <a:defRPr/>
              </a:pPr>
              <a:t>19</a:t>
            </a:fld>
            <a:endParaRPr lang="en-US"/>
          </a:p>
        </p:txBody>
      </p:sp>
      <p:sp>
        <p:nvSpPr>
          <p:cNvPr id="5" name="TextBox 4"/>
          <p:cNvSpPr txBox="1"/>
          <p:nvPr/>
        </p:nvSpPr>
        <p:spPr>
          <a:xfrm>
            <a:off x="938213" y="152400"/>
            <a:ext cx="7312771" cy="584775"/>
          </a:xfrm>
          <a:prstGeom prst="rect">
            <a:avLst/>
          </a:prstGeom>
          <a:noFill/>
        </p:spPr>
        <p:txBody>
          <a:bodyPr wrap="none">
            <a:spAutoFit/>
          </a:bodyPr>
          <a:lstStyle/>
          <a:p>
            <a:pPr>
              <a:defRPr/>
            </a:pPr>
            <a:r>
              <a:rPr lang="en-US" sz="3200" dirty="0" smtClean="0">
                <a:solidFill>
                  <a:schemeClr val="tx1"/>
                </a:solidFill>
                <a:latin typeface="+mj-lt"/>
              </a:rPr>
              <a:t> </a:t>
            </a:r>
            <a:r>
              <a:rPr lang="en-US" sz="3200" dirty="0">
                <a:solidFill>
                  <a:schemeClr val="tx1"/>
                </a:solidFill>
                <a:latin typeface="+mj-lt"/>
              </a:rPr>
              <a:t>Velocity </a:t>
            </a:r>
            <a:r>
              <a:rPr lang="en-US" sz="3200" dirty="0" smtClean="0">
                <a:solidFill>
                  <a:schemeClr val="tx1"/>
                </a:solidFill>
                <a:latin typeface="+mj-lt"/>
              </a:rPr>
              <a:t>Compounded Impulse Turbine</a:t>
            </a:r>
            <a:endParaRPr lang="en-US" sz="3200" dirty="0">
              <a:solidFill>
                <a:schemeClr val="tx1"/>
              </a:solidFill>
              <a:latin typeface="+mj-lt"/>
            </a:endParaRPr>
          </a:p>
        </p:txBody>
      </p:sp>
      <p:pic>
        <p:nvPicPr>
          <p:cNvPr id="9" name="Picture 8"/>
          <p:cNvPicPr>
            <a:picLocks noChangeAspect="1"/>
          </p:cNvPicPr>
          <p:nvPr/>
        </p:nvPicPr>
        <p:blipFill>
          <a:blip r:embed="rId3"/>
          <a:stretch>
            <a:fillRect/>
          </a:stretch>
        </p:blipFill>
        <p:spPr>
          <a:xfrm>
            <a:off x="35091" y="1196752"/>
            <a:ext cx="9111216" cy="4228594"/>
          </a:xfrm>
          <a:prstGeom prst="rect">
            <a:avLst/>
          </a:prstGeom>
        </p:spPr>
      </p:pic>
      <p:sp>
        <p:nvSpPr>
          <p:cNvPr id="6" name="Rectangle 5"/>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72593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534400" cy="5410200"/>
          </a:xfrm>
          <a:ln>
            <a:solidFill>
              <a:schemeClr val="accent1"/>
            </a:solidFill>
          </a:ln>
        </p:spPr>
        <p:txBody>
          <a:bodyPr>
            <a:normAutofit fontScale="92500" lnSpcReduction="20000"/>
          </a:bodyPr>
          <a:lstStyle/>
          <a:p>
            <a:pPr>
              <a:buFont typeface="Arial" panose="020B0604020202020204" pitchFamily="34" charset="0"/>
              <a:buChar char="•"/>
            </a:pPr>
            <a:r>
              <a:rPr lang="en-US" sz="2400" b="1" dirty="0">
                <a:latin typeface="Times New Roman" pitchFamily="18" charset="0"/>
                <a:cs typeface="Times New Roman" pitchFamily="18" charset="0"/>
              </a:rPr>
              <a:t>Definition: </a:t>
            </a:r>
            <a:endParaRPr lang="en-US" sz="2400" b="1"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 </a:t>
            </a:r>
            <a:r>
              <a:rPr lang="en-US" sz="2400" dirty="0">
                <a:latin typeface="Times New Roman" pitchFamily="18" charset="0"/>
                <a:cs typeface="Times New Roman" pitchFamily="18" charset="0"/>
              </a:rPr>
              <a:t>device </a:t>
            </a:r>
            <a:r>
              <a:rPr lang="en-US" sz="2400" dirty="0" smtClean="0">
                <a:latin typeface="Times New Roman" pitchFamily="18" charset="0"/>
                <a:cs typeface="Times New Roman" pitchFamily="18" charset="0"/>
              </a:rPr>
              <a:t>which produces </a:t>
            </a:r>
            <a:r>
              <a:rPr lang="en-US" sz="2400" dirty="0">
                <a:latin typeface="Times New Roman" pitchFamily="18" charset="0"/>
                <a:cs typeface="Times New Roman" pitchFamily="18" charset="0"/>
              </a:rPr>
              <a:t>useful power output is called as a prime mover.</a:t>
            </a:r>
            <a:endParaRPr lang="en-US" sz="2400" dirty="0" smtClean="0">
              <a:latin typeface="Times New Roman" pitchFamily="18" charset="0"/>
              <a:cs typeface="Times New Roman" pitchFamily="18" charset="0"/>
            </a:endParaRPr>
          </a:p>
          <a:p>
            <a:pPr>
              <a:buFont typeface="Wingdings" pitchFamily="2" charset="2"/>
              <a:buChar char="q"/>
            </a:pPr>
            <a:endParaRPr lang="en-US" sz="2400" dirty="0" smtClean="0">
              <a:latin typeface="Times New Roman" pitchFamily="18" charset="0"/>
              <a:cs typeface="Times New Roman" pitchFamily="18" charset="0"/>
            </a:endParaRPr>
          </a:p>
          <a:p>
            <a:pPr>
              <a:buFont typeface="Arial" panose="020B0604020202020204" pitchFamily="34" charset="0"/>
              <a:buChar char="•"/>
            </a:pPr>
            <a:r>
              <a:rPr lang="en-US" sz="2400" b="1" dirty="0" smtClean="0">
                <a:latin typeface="Times New Roman" pitchFamily="18" charset="0"/>
                <a:cs typeface="Times New Roman" pitchFamily="18" charset="0"/>
              </a:rPr>
              <a:t>Classification</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1. Electric Motor</a:t>
            </a:r>
          </a:p>
          <a:p>
            <a:pPr marL="0" lvl="0" indent="0">
              <a:lnSpc>
                <a:spcPct val="115000"/>
              </a:lnSpc>
              <a:spcBef>
                <a:spcPts val="0"/>
              </a:spcBef>
              <a:buNone/>
            </a:pPr>
            <a:r>
              <a:rPr lang="en-US" sz="2600" dirty="0" smtClean="0">
                <a:solidFill>
                  <a:srgbClr val="000000"/>
                </a:solidFill>
                <a:latin typeface="Times New Roman" pitchFamily="18" charset="0"/>
                <a:ea typeface="Calibri"/>
                <a:cs typeface="Times New Roman" pitchFamily="18" charset="0"/>
              </a:rPr>
              <a:t>2. Engines</a:t>
            </a:r>
            <a:endParaRPr lang="en-US" sz="2200" dirty="0">
              <a:latin typeface="Times New Roman" pitchFamily="18" charset="0"/>
              <a:ea typeface="Calibri"/>
              <a:cs typeface="Times New Roman" pitchFamily="18" charset="0"/>
            </a:endParaRPr>
          </a:p>
          <a:p>
            <a:pPr lvl="1">
              <a:lnSpc>
                <a:spcPct val="115000"/>
              </a:lnSpc>
              <a:spcBef>
                <a:spcPts val="0"/>
              </a:spcBef>
              <a:buFont typeface="+mj-lt"/>
              <a:buAutoNum type="alphaLcPeriod"/>
            </a:pPr>
            <a:r>
              <a:rPr lang="en-US" sz="2200" dirty="0">
                <a:solidFill>
                  <a:srgbClr val="000000"/>
                </a:solidFill>
                <a:latin typeface="Times New Roman" pitchFamily="18" charset="0"/>
                <a:ea typeface="Calibri"/>
                <a:cs typeface="Times New Roman" pitchFamily="18" charset="0"/>
              </a:rPr>
              <a:t>External combustion engine. Ex. Steam Engine</a:t>
            </a:r>
            <a:endParaRPr lang="en-US" sz="1900" dirty="0">
              <a:latin typeface="Times New Roman" pitchFamily="18" charset="0"/>
              <a:ea typeface="Calibri"/>
              <a:cs typeface="Times New Roman" pitchFamily="18" charset="0"/>
            </a:endParaRPr>
          </a:p>
          <a:p>
            <a:pPr lvl="1">
              <a:lnSpc>
                <a:spcPct val="115000"/>
              </a:lnSpc>
              <a:spcBef>
                <a:spcPts val="0"/>
              </a:spcBef>
              <a:buFont typeface="+mj-lt"/>
              <a:buAutoNum type="alphaLcPeriod"/>
            </a:pPr>
            <a:r>
              <a:rPr lang="en-US" sz="2200" dirty="0">
                <a:solidFill>
                  <a:srgbClr val="000000"/>
                </a:solidFill>
                <a:latin typeface="Times New Roman" pitchFamily="18" charset="0"/>
                <a:ea typeface="Calibri"/>
                <a:cs typeface="Times New Roman" pitchFamily="18" charset="0"/>
              </a:rPr>
              <a:t>Internal Combustion engine</a:t>
            </a:r>
            <a:endParaRPr lang="en-US" sz="1900" dirty="0">
              <a:latin typeface="Times New Roman" pitchFamily="18" charset="0"/>
              <a:ea typeface="Calibri"/>
              <a:cs typeface="Times New Roman" pitchFamily="18" charset="0"/>
            </a:endParaRPr>
          </a:p>
          <a:p>
            <a:pPr lvl="2">
              <a:lnSpc>
                <a:spcPct val="115000"/>
              </a:lnSpc>
              <a:spcBef>
                <a:spcPts val="0"/>
              </a:spcBef>
              <a:buFont typeface="+mj-lt"/>
              <a:buAutoNum type="romanLcParenR"/>
              <a:tabLst>
                <a:tab pos="1143000" algn="l"/>
              </a:tabLst>
            </a:pPr>
            <a:r>
              <a:rPr lang="en-US" sz="1900" dirty="0">
                <a:solidFill>
                  <a:srgbClr val="000000"/>
                </a:solidFill>
                <a:latin typeface="Times New Roman" pitchFamily="18" charset="0"/>
                <a:ea typeface="Calibri"/>
                <a:cs typeface="Times New Roman" pitchFamily="18" charset="0"/>
              </a:rPr>
              <a:t>Petrol engine</a:t>
            </a:r>
            <a:endParaRPr lang="en-US" sz="1700" dirty="0">
              <a:latin typeface="Times New Roman" pitchFamily="18" charset="0"/>
              <a:ea typeface="Calibri"/>
              <a:cs typeface="Times New Roman" pitchFamily="18" charset="0"/>
            </a:endParaRPr>
          </a:p>
          <a:p>
            <a:pPr lvl="2">
              <a:lnSpc>
                <a:spcPct val="115000"/>
              </a:lnSpc>
              <a:spcBef>
                <a:spcPts val="0"/>
              </a:spcBef>
              <a:buFont typeface="+mj-lt"/>
              <a:buAutoNum type="romanLcParenR"/>
              <a:tabLst>
                <a:tab pos="1143000" algn="l"/>
              </a:tabLst>
            </a:pPr>
            <a:r>
              <a:rPr lang="en-US" sz="1900" dirty="0">
                <a:solidFill>
                  <a:srgbClr val="000000"/>
                </a:solidFill>
                <a:latin typeface="Times New Roman" pitchFamily="18" charset="0"/>
                <a:ea typeface="Calibri"/>
                <a:cs typeface="Times New Roman" pitchFamily="18" charset="0"/>
              </a:rPr>
              <a:t>Diesel engine</a:t>
            </a:r>
            <a:endParaRPr lang="en-US" sz="1700" dirty="0">
              <a:latin typeface="Times New Roman" pitchFamily="18" charset="0"/>
              <a:ea typeface="Calibri"/>
              <a:cs typeface="Times New Roman" pitchFamily="18" charset="0"/>
            </a:endParaRPr>
          </a:p>
          <a:p>
            <a:pPr marL="0" lvl="0" indent="0">
              <a:lnSpc>
                <a:spcPct val="115000"/>
              </a:lnSpc>
              <a:spcBef>
                <a:spcPts val="0"/>
              </a:spcBef>
              <a:buNone/>
            </a:pPr>
            <a:r>
              <a:rPr lang="en-US" sz="2600" dirty="0" smtClean="0">
                <a:solidFill>
                  <a:srgbClr val="000000"/>
                </a:solidFill>
                <a:latin typeface="Times New Roman" pitchFamily="18" charset="0"/>
                <a:ea typeface="Calibri"/>
                <a:cs typeface="Times New Roman" pitchFamily="18" charset="0"/>
              </a:rPr>
              <a:t>3. Turbines</a:t>
            </a:r>
            <a:endParaRPr lang="en-US" sz="2200" dirty="0">
              <a:latin typeface="Times New Roman" pitchFamily="18" charset="0"/>
              <a:ea typeface="Calibri"/>
              <a:cs typeface="Times New Roman" pitchFamily="18" charset="0"/>
            </a:endParaRPr>
          </a:p>
          <a:p>
            <a:pPr lvl="1">
              <a:lnSpc>
                <a:spcPct val="115000"/>
              </a:lnSpc>
              <a:spcBef>
                <a:spcPts val="0"/>
              </a:spcBef>
              <a:buFont typeface="+mj-lt"/>
              <a:buAutoNum type="alphaLcPeriod"/>
            </a:pPr>
            <a:r>
              <a:rPr lang="en-US" sz="2200" dirty="0">
                <a:solidFill>
                  <a:srgbClr val="000000"/>
                </a:solidFill>
                <a:latin typeface="Times New Roman" pitchFamily="18" charset="0"/>
                <a:ea typeface="Calibri"/>
                <a:cs typeface="Times New Roman" pitchFamily="18" charset="0"/>
              </a:rPr>
              <a:t>Steam turbine</a:t>
            </a:r>
            <a:endParaRPr lang="en-US" sz="1900" dirty="0">
              <a:latin typeface="Times New Roman" pitchFamily="18" charset="0"/>
              <a:ea typeface="Calibri"/>
              <a:cs typeface="Times New Roman" pitchFamily="18" charset="0"/>
            </a:endParaRPr>
          </a:p>
          <a:p>
            <a:pPr lvl="1">
              <a:lnSpc>
                <a:spcPct val="115000"/>
              </a:lnSpc>
              <a:spcBef>
                <a:spcPts val="0"/>
              </a:spcBef>
              <a:buFont typeface="+mj-lt"/>
              <a:buAutoNum type="alphaLcPeriod"/>
            </a:pPr>
            <a:r>
              <a:rPr lang="en-US" sz="2200" dirty="0">
                <a:solidFill>
                  <a:srgbClr val="000000"/>
                </a:solidFill>
                <a:latin typeface="Times New Roman" pitchFamily="18" charset="0"/>
                <a:ea typeface="Calibri"/>
                <a:cs typeface="Times New Roman" pitchFamily="18" charset="0"/>
              </a:rPr>
              <a:t>Gas turbine</a:t>
            </a:r>
            <a:endParaRPr lang="en-US" sz="1900" dirty="0">
              <a:latin typeface="Times New Roman" pitchFamily="18" charset="0"/>
              <a:ea typeface="Calibri"/>
              <a:cs typeface="Times New Roman" pitchFamily="18" charset="0"/>
            </a:endParaRPr>
          </a:p>
          <a:p>
            <a:pPr lvl="1">
              <a:lnSpc>
                <a:spcPct val="115000"/>
              </a:lnSpc>
              <a:spcBef>
                <a:spcPts val="0"/>
              </a:spcBef>
              <a:buFont typeface="+mj-lt"/>
              <a:buAutoNum type="alphaLcPeriod"/>
            </a:pPr>
            <a:r>
              <a:rPr lang="en-US" sz="2200" dirty="0">
                <a:solidFill>
                  <a:srgbClr val="000000"/>
                </a:solidFill>
                <a:latin typeface="Times New Roman" pitchFamily="18" charset="0"/>
                <a:ea typeface="Calibri"/>
                <a:cs typeface="Times New Roman" pitchFamily="18" charset="0"/>
              </a:rPr>
              <a:t>Water turbine</a:t>
            </a:r>
            <a:endParaRPr lang="en-US" sz="1900" dirty="0">
              <a:latin typeface="Times New Roman" pitchFamily="18" charset="0"/>
              <a:ea typeface="Calibri"/>
              <a:cs typeface="Times New Roman" pitchFamily="18" charset="0"/>
            </a:endParaRPr>
          </a:p>
          <a:p>
            <a:pPr lvl="1">
              <a:lnSpc>
                <a:spcPct val="115000"/>
              </a:lnSpc>
              <a:spcBef>
                <a:spcPts val="0"/>
              </a:spcBef>
              <a:spcAft>
                <a:spcPts val="1000"/>
              </a:spcAft>
              <a:buFont typeface="+mj-lt"/>
              <a:buAutoNum type="alphaLcPeriod"/>
            </a:pPr>
            <a:r>
              <a:rPr lang="en-US" sz="2200" dirty="0">
                <a:solidFill>
                  <a:srgbClr val="000000"/>
                </a:solidFill>
                <a:latin typeface="Times New Roman" pitchFamily="18" charset="0"/>
                <a:ea typeface="Calibri"/>
                <a:cs typeface="Times New Roman" pitchFamily="18" charset="0"/>
              </a:rPr>
              <a:t>Wind turbine</a:t>
            </a:r>
            <a:endParaRPr lang="en-US" sz="1900" dirty="0">
              <a:latin typeface="Times New Roman" pitchFamily="18" charset="0"/>
              <a:ea typeface="Calibri"/>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US" dirty="0"/>
          </a:p>
        </p:txBody>
      </p:sp>
      <p:sp>
        <p:nvSpPr>
          <p:cNvPr id="5" name="Rectangle 4"/>
          <p:cNvSpPr/>
          <p:nvPr/>
        </p:nvSpPr>
        <p:spPr>
          <a:xfrm>
            <a:off x="3200400" y="152400"/>
            <a:ext cx="2895600" cy="523220"/>
          </a:xfrm>
          <a:prstGeom prst="rect">
            <a:avLst/>
          </a:prstGeom>
        </p:spPr>
        <p:txBody>
          <a:bodyPr wrap="square">
            <a:spAutoFit/>
          </a:bodyPr>
          <a:lstStyle/>
          <a:p>
            <a:pPr algn="ctr" fontAlgn="base">
              <a:spcBef>
                <a:spcPct val="0"/>
              </a:spcBef>
              <a:spcAft>
                <a:spcPct val="0"/>
              </a:spcAft>
            </a:pPr>
            <a:r>
              <a:rPr 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Prime Movers</a:t>
            </a:r>
          </a:p>
        </p:txBody>
      </p:sp>
      <p:sp>
        <p:nvSpPr>
          <p:cNvPr id="2" name="Slide Number Placeholder 1"/>
          <p:cNvSpPr>
            <a:spLocks noGrp="1"/>
          </p:cNvSpPr>
          <p:nvPr>
            <p:ph type="sldNum" sz="quarter" idx="4294967295"/>
          </p:nvPr>
        </p:nvSpPr>
        <p:spPr>
          <a:xfrm>
            <a:off x="6934200" y="6381750"/>
            <a:ext cx="1295400" cy="476250"/>
          </a:xfrm>
        </p:spPr>
        <p:txBody>
          <a:bodyPr/>
          <a:lstStyle/>
          <a:p>
            <a:pPr>
              <a:defRPr/>
            </a:pPr>
            <a:fld id="{BE923FCC-6DCF-4077-BEC4-1669145F1A66}" type="slidenum">
              <a:rPr lang="en-US" smtClean="0">
                <a:solidFill>
                  <a:srgbClr val="333399"/>
                </a:solidFill>
              </a:rPr>
              <a:pPr>
                <a:defRPr/>
              </a:pPr>
              <a:t>2</a:t>
            </a:fld>
            <a:endParaRPr lang="en-US">
              <a:solidFill>
                <a:srgbClr val="333399"/>
              </a:solidFill>
            </a:endParaRPr>
          </a:p>
        </p:txBody>
      </p:sp>
      <p:sp>
        <p:nvSpPr>
          <p:cNvPr id="6" name="Rectangle 5"/>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145209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75622E5-DF84-4CA3-BEB6-447F3C205F70}" type="slidenum">
              <a:rPr lang="en-US" smtClean="0"/>
              <a:pPr>
                <a:defRPr/>
              </a:pPr>
              <a:t>20</a:t>
            </a:fld>
            <a:endParaRPr lang="en-US"/>
          </a:p>
        </p:txBody>
      </p:sp>
      <p:sp>
        <p:nvSpPr>
          <p:cNvPr id="5" name="TextBox 4"/>
          <p:cNvSpPr txBox="1"/>
          <p:nvPr/>
        </p:nvSpPr>
        <p:spPr>
          <a:xfrm>
            <a:off x="0" y="101169"/>
            <a:ext cx="7312771" cy="584775"/>
          </a:xfrm>
          <a:prstGeom prst="rect">
            <a:avLst/>
          </a:prstGeom>
          <a:noFill/>
        </p:spPr>
        <p:txBody>
          <a:bodyPr wrap="none">
            <a:spAutoFit/>
          </a:bodyPr>
          <a:lstStyle/>
          <a:p>
            <a:pPr>
              <a:defRPr/>
            </a:pPr>
            <a:r>
              <a:rPr lang="en-US" sz="3200" dirty="0" smtClean="0">
                <a:solidFill>
                  <a:schemeClr val="tx1"/>
                </a:solidFill>
                <a:latin typeface="+mj-lt"/>
              </a:rPr>
              <a:t> </a:t>
            </a:r>
            <a:r>
              <a:rPr lang="en-US" sz="3200" dirty="0">
                <a:solidFill>
                  <a:schemeClr val="tx1"/>
                </a:solidFill>
                <a:latin typeface="+mj-lt"/>
              </a:rPr>
              <a:t>Velocity </a:t>
            </a:r>
            <a:r>
              <a:rPr lang="en-US" sz="3200" dirty="0" smtClean="0">
                <a:solidFill>
                  <a:schemeClr val="tx1"/>
                </a:solidFill>
                <a:latin typeface="+mj-lt"/>
              </a:rPr>
              <a:t>Compounded Impulse Turbine</a:t>
            </a:r>
            <a:endParaRPr lang="en-US" sz="3200" dirty="0">
              <a:solidFill>
                <a:schemeClr val="tx1"/>
              </a:solidFill>
              <a:latin typeface="+mj-lt"/>
            </a:endParaRPr>
          </a:p>
        </p:txBody>
      </p:sp>
      <p:sp>
        <p:nvSpPr>
          <p:cNvPr id="2" name="TextBox 1"/>
          <p:cNvSpPr txBox="1"/>
          <p:nvPr/>
        </p:nvSpPr>
        <p:spPr>
          <a:xfrm>
            <a:off x="539552" y="710550"/>
            <a:ext cx="8136904" cy="6001643"/>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Velocity compounded steam turbine comprise of one set of nozzles and two or more rows of moving blades arranged in series. In between two rows of moving blades one set of fixed blades are suitably </a:t>
            </a:r>
            <a:r>
              <a:rPr lang="en-US" sz="2400" dirty="0" smtClean="0"/>
              <a:t>arranged which are </a:t>
            </a:r>
            <a:r>
              <a:rPr lang="en-US" sz="2400" dirty="0"/>
              <a:t>fitted to the casing </a:t>
            </a:r>
            <a:r>
              <a:rPr lang="en-US" sz="2400" dirty="0" smtClean="0"/>
              <a:t>and </a:t>
            </a:r>
            <a:r>
              <a:rPr lang="en-US" sz="2400" dirty="0"/>
              <a:t>guide the </a:t>
            </a:r>
            <a:r>
              <a:rPr lang="en-US" sz="2400" dirty="0" smtClean="0"/>
              <a:t>flow of steam </a:t>
            </a:r>
            <a:r>
              <a:rPr lang="en-US" sz="2400" dirty="0"/>
              <a:t>from one row of moving blade to the next</a:t>
            </a:r>
            <a:r>
              <a:rPr lang="en-US" sz="2400" dirty="0" smtClean="0"/>
              <a:t>.</a:t>
            </a:r>
          </a:p>
          <a:p>
            <a:pPr marL="285750" indent="-285750" algn="just">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a:t>The steam entirely expands in the nozzle from an initial high pressure down to a lower exhaust pressure or condenser pressure. </a:t>
            </a: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The </a:t>
            </a:r>
            <a:r>
              <a:rPr lang="en-US" sz="2400" dirty="0"/>
              <a:t>high velocity jet of steam flowing out of the nozzle enters the first row of moving blades </a:t>
            </a:r>
            <a:r>
              <a:rPr lang="en-US" sz="2400" dirty="0" smtClean="0"/>
              <a:t>and </a:t>
            </a:r>
            <a:r>
              <a:rPr lang="en-US" sz="2400" dirty="0"/>
              <a:t>gives up only a fraction of its kinetic energy to the wheel and issues out from the first set of moving blades with a fairly high velocity. </a:t>
            </a:r>
            <a:endParaRPr lang="en-IN" sz="2400" dirty="0"/>
          </a:p>
        </p:txBody>
      </p:sp>
      <p:sp>
        <p:nvSpPr>
          <p:cNvPr id="6" name="Rectangle 5"/>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2380495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75622E5-DF84-4CA3-BEB6-447F3C205F70}" type="slidenum">
              <a:rPr lang="en-US" smtClean="0"/>
              <a:pPr>
                <a:defRPr/>
              </a:pPr>
              <a:t>21</a:t>
            </a:fld>
            <a:endParaRPr lang="en-US"/>
          </a:p>
        </p:txBody>
      </p:sp>
      <p:sp>
        <p:nvSpPr>
          <p:cNvPr id="5" name="TextBox 4"/>
          <p:cNvSpPr txBox="1"/>
          <p:nvPr/>
        </p:nvSpPr>
        <p:spPr>
          <a:xfrm>
            <a:off x="395536" y="165051"/>
            <a:ext cx="7312771" cy="584775"/>
          </a:xfrm>
          <a:prstGeom prst="rect">
            <a:avLst/>
          </a:prstGeom>
          <a:noFill/>
        </p:spPr>
        <p:txBody>
          <a:bodyPr wrap="none">
            <a:spAutoFit/>
          </a:bodyPr>
          <a:lstStyle/>
          <a:p>
            <a:pPr>
              <a:defRPr/>
            </a:pPr>
            <a:r>
              <a:rPr lang="en-US" sz="3200" dirty="0" smtClean="0">
                <a:solidFill>
                  <a:schemeClr val="tx1"/>
                </a:solidFill>
                <a:latin typeface="+mj-lt"/>
              </a:rPr>
              <a:t> </a:t>
            </a:r>
            <a:r>
              <a:rPr lang="en-US" sz="3200" dirty="0">
                <a:solidFill>
                  <a:schemeClr val="tx1"/>
                </a:solidFill>
                <a:latin typeface="+mj-lt"/>
              </a:rPr>
              <a:t>Velocity </a:t>
            </a:r>
            <a:r>
              <a:rPr lang="en-US" sz="3200" dirty="0" smtClean="0">
                <a:solidFill>
                  <a:schemeClr val="tx1"/>
                </a:solidFill>
                <a:latin typeface="+mj-lt"/>
              </a:rPr>
              <a:t>Compounded Impulse Turbine</a:t>
            </a:r>
            <a:endParaRPr lang="en-US" sz="3200" dirty="0">
              <a:solidFill>
                <a:schemeClr val="tx1"/>
              </a:solidFill>
              <a:latin typeface="+mj-lt"/>
            </a:endParaRPr>
          </a:p>
        </p:txBody>
      </p:sp>
      <p:sp>
        <p:nvSpPr>
          <p:cNvPr id="2" name="TextBox 1"/>
          <p:cNvSpPr txBox="1"/>
          <p:nvPr/>
        </p:nvSpPr>
        <p:spPr>
          <a:xfrm>
            <a:off x="107504" y="747494"/>
            <a:ext cx="8784976" cy="710963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It </a:t>
            </a:r>
            <a:r>
              <a:rPr lang="en-US" sz="2400" dirty="0"/>
              <a:t>then enters the first row of fixed blades which redirects them to the second row of moving blades.  As it passes over second row of moving blades it undergoes change in momentum for the second time and gives up that fraction of its kinetic energy to the wheel. </a:t>
            </a:r>
            <a:endParaRPr lang="en-US" sz="2400" dirty="0" smtClean="0"/>
          </a:p>
          <a:p>
            <a:pPr algn="just"/>
            <a:endParaRPr lang="en-US" sz="2400" dirty="0" smtClean="0"/>
          </a:p>
          <a:p>
            <a:pPr marL="285750" indent="-285750" algn="just">
              <a:buFont typeface="Arial" panose="020B0604020202020204" pitchFamily="34" charset="0"/>
              <a:buChar char="•"/>
            </a:pPr>
            <a:r>
              <a:rPr lang="en-US" sz="2400" dirty="0" smtClean="0"/>
              <a:t>If </a:t>
            </a:r>
            <a:r>
              <a:rPr lang="en-US" sz="2400" dirty="0"/>
              <a:t>required the process continues in the remaining stages where it gives up the remaining kinetic energy and finally leaves the last row of moving blades with little residual velocity.    </a:t>
            </a:r>
            <a:endParaRPr lang="en-IN" sz="2400" b="1" dirty="0"/>
          </a:p>
          <a:p>
            <a:r>
              <a:rPr lang="en-US" sz="2400" dirty="0"/>
              <a:t> </a:t>
            </a:r>
            <a:endParaRPr lang="en-IN" sz="2400" b="1" dirty="0"/>
          </a:p>
          <a:p>
            <a:pPr marL="342900" indent="-342900">
              <a:buFont typeface="Arial" panose="020B0604020202020204" pitchFamily="34" charset="0"/>
              <a:buChar char="•"/>
            </a:pPr>
            <a:r>
              <a:rPr lang="en-US" sz="2400" dirty="0"/>
              <a:t>Since in this type of turbine kinetic energy is absorbed by different rows of moving blades, the speed of the wheel will be relatively less as compared to the turbine having only one row of moving blades.   </a:t>
            </a:r>
            <a:endParaRPr lang="en-IN" sz="2400" b="1" dirty="0"/>
          </a:p>
          <a:p>
            <a:r>
              <a:rPr lang="en-US" sz="2400" b="1" dirty="0"/>
              <a:t> </a:t>
            </a:r>
            <a:endParaRPr lang="en-IN" sz="2400" b="1" dirty="0"/>
          </a:p>
          <a:p>
            <a:pPr marL="285750" indent="-285750" algn="just">
              <a:buFont typeface="Arial" panose="020B0604020202020204" pitchFamily="34" charset="0"/>
              <a:buChar char="•"/>
            </a:pPr>
            <a:endParaRPr lang="en-IN" sz="2400" b="1" dirty="0"/>
          </a:p>
          <a:p>
            <a:pPr algn="just"/>
            <a:r>
              <a:rPr lang="en-US" sz="2400" dirty="0"/>
              <a:t> </a:t>
            </a:r>
            <a:endParaRPr lang="en-IN" sz="2400" b="1" dirty="0"/>
          </a:p>
          <a:p>
            <a:pPr marL="285750" indent="-285750" algn="just">
              <a:buFont typeface="Arial" panose="020B0604020202020204" pitchFamily="34" charset="0"/>
              <a:buChar char="•"/>
            </a:pPr>
            <a:endParaRPr lang="en-IN" sz="2400" dirty="0"/>
          </a:p>
        </p:txBody>
      </p:sp>
      <p:sp>
        <p:nvSpPr>
          <p:cNvPr id="6" name="Rectangle 5"/>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092125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960" y="318274"/>
            <a:ext cx="5483520" cy="612928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4294967295"/>
          </p:nvPr>
        </p:nvSpPr>
        <p:spPr>
          <a:xfrm>
            <a:off x="6934200" y="6381750"/>
            <a:ext cx="1295400" cy="476250"/>
          </a:xfrm>
        </p:spPr>
        <p:txBody>
          <a:bodyPr/>
          <a:lstStyle/>
          <a:p>
            <a:pPr>
              <a:defRPr/>
            </a:pPr>
            <a:fld id="{BE923FCC-6DCF-4077-BEC4-1669145F1A66}" type="slidenum">
              <a:rPr lang="en-US" smtClean="0">
                <a:solidFill>
                  <a:srgbClr val="333399"/>
                </a:solidFill>
              </a:rPr>
              <a:pPr>
                <a:defRPr/>
              </a:pPr>
              <a:t>22</a:t>
            </a:fld>
            <a:endParaRPr lang="en-US">
              <a:solidFill>
                <a:srgbClr val="333399"/>
              </a:solidFill>
            </a:endParaRPr>
          </a:p>
        </p:txBody>
      </p:sp>
      <p:sp>
        <p:nvSpPr>
          <p:cNvPr id="4" name="Rectangle 3"/>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42057657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E0B4B9C-75F0-4863-AC0E-CBE7BFD97802}" type="slidenum">
              <a:rPr lang="en-US" smtClean="0"/>
              <a:pPr>
                <a:defRPr/>
              </a:pPr>
              <a:t>23</a:t>
            </a:fld>
            <a:endParaRPr lang="en-US"/>
          </a:p>
        </p:txBody>
      </p:sp>
      <p:sp>
        <p:nvSpPr>
          <p:cNvPr id="5" name="TextBox 4"/>
          <p:cNvSpPr txBox="1"/>
          <p:nvPr/>
        </p:nvSpPr>
        <p:spPr>
          <a:xfrm>
            <a:off x="4589" y="26125"/>
            <a:ext cx="9088898" cy="584775"/>
          </a:xfrm>
          <a:prstGeom prst="rect">
            <a:avLst/>
          </a:prstGeom>
          <a:noFill/>
        </p:spPr>
        <p:txBody>
          <a:bodyPr wrap="none">
            <a:spAutoFit/>
          </a:bodyPr>
          <a:lstStyle/>
          <a:p>
            <a:pPr>
              <a:defRPr/>
            </a:pPr>
            <a:r>
              <a:rPr lang="en-US" sz="3200" dirty="0" smtClean="0">
                <a:solidFill>
                  <a:schemeClr val="tx1"/>
                </a:solidFill>
                <a:latin typeface="+mj-lt"/>
              </a:rPr>
              <a:t> </a:t>
            </a:r>
            <a:r>
              <a:rPr lang="en-US" sz="3200" dirty="0">
                <a:solidFill>
                  <a:schemeClr val="tx1"/>
                </a:solidFill>
                <a:latin typeface="+mj-lt"/>
              </a:rPr>
              <a:t>Pressure-Velocity </a:t>
            </a:r>
            <a:r>
              <a:rPr lang="en-US" sz="3200" dirty="0" smtClean="0">
                <a:solidFill>
                  <a:schemeClr val="tx1"/>
                </a:solidFill>
                <a:latin typeface="+mj-lt"/>
              </a:rPr>
              <a:t>Compounded Impulse Turbine</a:t>
            </a:r>
            <a:endParaRPr lang="en-US" sz="3200" dirty="0">
              <a:solidFill>
                <a:schemeClr val="tx1"/>
              </a:solidFill>
              <a:latin typeface="+mj-lt"/>
            </a:endParaRPr>
          </a:p>
        </p:txBody>
      </p:sp>
      <p:pic>
        <p:nvPicPr>
          <p:cNvPr id="4" name="Picture 3"/>
          <p:cNvPicPr>
            <a:picLocks noChangeAspect="1"/>
          </p:cNvPicPr>
          <p:nvPr/>
        </p:nvPicPr>
        <p:blipFill>
          <a:blip r:embed="rId3"/>
          <a:stretch>
            <a:fillRect/>
          </a:stretch>
        </p:blipFill>
        <p:spPr>
          <a:xfrm>
            <a:off x="4589" y="980728"/>
            <a:ext cx="9088898" cy="4007108"/>
          </a:xfrm>
          <a:prstGeom prst="rect">
            <a:avLst/>
          </a:prstGeom>
        </p:spPr>
      </p:pic>
      <p:sp>
        <p:nvSpPr>
          <p:cNvPr id="6" name="Rectangle 5"/>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956409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E0B4B9C-75F0-4863-AC0E-CBE7BFD97802}" type="slidenum">
              <a:rPr lang="en-US" smtClean="0"/>
              <a:pPr>
                <a:defRPr/>
              </a:pPr>
              <a:t>24</a:t>
            </a:fld>
            <a:endParaRPr lang="en-US"/>
          </a:p>
        </p:txBody>
      </p:sp>
      <p:sp>
        <p:nvSpPr>
          <p:cNvPr id="5" name="TextBox 4"/>
          <p:cNvSpPr txBox="1"/>
          <p:nvPr/>
        </p:nvSpPr>
        <p:spPr>
          <a:xfrm>
            <a:off x="4589" y="26125"/>
            <a:ext cx="9088898" cy="584775"/>
          </a:xfrm>
          <a:prstGeom prst="rect">
            <a:avLst/>
          </a:prstGeom>
          <a:noFill/>
        </p:spPr>
        <p:txBody>
          <a:bodyPr wrap="none">
            <a:spAutoFit/>
          </a:bodyPr>
          <a:lstStyle/>
          <a:p>
            <a:pPr>
              <a:defRPr/>
            </a:pPr>
            <a:r>
              <a:rPr lang="en-US" sz="3200" dirty="0" smtClean="0">
                <a:solidFill>
                  <a:schemeClr val="tx1"/>
                </a:solidFill>
                <a:latin typeface="+mj-lt"/>
              </a:rPr>
              <a:t> </a:t>
            </a:r>
            <a:r>
              <a:rPr lang="en-US" sz="3200" dirty="0">
                <a:solidFill>
                  <a:schemeClr val="tx1"/>
                </a:solidFill>
                <a:latin typeface="+mj-lt"/>
              </a:rPr>
              <a:t>Pressure-Velocity </a:t>
            </a:r>
            <a:r>
              <a:rPr lang="en-US" sz="3200" dirty="0" smtClean="0">
                <a:solidFill>
                  <a:schemeClr val="tx1"/>
                </a:solidFill>
                <a:latin typeface="+mj-lt"/>
              </a:rPr>
              <a:t>Compounded Impulse Turbine</a:t>
            </a:r>
            <a:endParaRPr lang="en-US" sz="3200" dirty="0">
              <a:solidFill>
                <a:schemeClr val="tx1"/>
              </a:solidFill>
              <a:latin typeface="+mj-lt"/>
            </a:endParaRPr>
          </a:p>
        </p:txBody>
      </p:sp>
      <p:sp>
        <p:nvSpPr>
          <p:cNvPr id="2" name="TextBox 1"/>
          <p:cNvSpPr txBox="1"/>
          <p:nvPr/>
        </p:nvSpPr>
        <p:spPr>
          <a:xfrm>
            <a:off x="164058" y="848915"/>
            <a:ext cx="8769959" cy="6001643"/>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This type of compounding is </a:t>
            </a:r>
            <a:r>
              <a:rPr lang="en-US" sz="2400" dirty="0"/>
              <a:t>a combination of pressure compounding and velocity compounding. </a:t>
            </a:r>
            <a:endParaRPr lang="en-US" sz="2400" dirty="0" smtClean="0"/>
          </a:p>
          <a:p>
            <a:pPr marL="342900" indent="-342900" algn="just">
              <a:buFont typeface="Arial" panose="020B0604020202020204" pitchFamily="34" charset="0"/>
              <a:buChar char="•"/>
            </a:pPr>
            <a:r>
              <a:rPr lang="en-US" sz="2400" dirty="0" smtClean="0"/>
              <a:t>Here </a:t>
            </a:r>
            <a:r>
              <a:rPr lang="en-US" sz="2400" dirty="0"/>
              <a:t>the pressure drop is split into two or more stages and the kinetic energy gained in each step is also absorbed in stages. </a:t>
            </a:r>
            <a:endParaRPr lang="en-US" sz="2400" dirty="0" smtClean="0"/>
          </a:p>
          <a:p>
            <a:pPr marL="342900" indent="-342900" algn="just">
              <a:buFont typeface="Arial" panose="020B0604020202020204" pitchFamily="34" charset="0"/>
              <a:buChar char="•"/>
            </a:pPr>
            <a:r>
              <a:rPr lang="en-US" sz="2400" dirty="0" smtClean="0"/>
              <a:t>In a </a:t>
            </a:r>
            <a:r>
              <a:rPr lang="en-US" sz="2400" dirty="0"/>
              <a:t>two stage pressure velocity compounded </a:t>
            </a:r>
            <a:r>
              <a:rPr lang="en-US" sz="2400" dirty="0" smtClean="0"/>
              <a:t>turbine the </a:t>
            </a:r>
            <a:r>
              <a:rPr lang="en-US" sz="2400" dirty="0"/>
              <a:t>first pressure drop occurs in the first set of nozzles and the resulting gain in kinetic energy is absorbed successively in two rows of moving </a:t>
            </a:r>
            <a:r>
              <a:rPr lang="en-US" sz="2400" dirty="0" smtClean="0"/>
              <a:t>blades </a:t>
            </a:r>
            <a:r>
              <a:rPr lang="en-US" sz="2400" dirty="0"/>
              <a:t>before the second pressure drop occurs in the second set of nozzles. </a:t>
            </a:r>
            <a:endParaRPr lang="en-US" sz="2400" dirty="0" smtClean="0"/>
          </a:p>
          <a:p>
            <a:pPr marL="342900" indent="-342900" algn="just">
              <a:buFont typeface="Arial" panose="020B0604020202020204" pitchFamily="34" charset="0"/>
              <a:buChar char="•"/>
            </a:pPr>
            <a:r>
              <a:rPr lang="en-US" sz="2400" dirty="0" smtClean="0"/>
              <a:t>The </a:t>
            </a:r>
            <a:r>
              <a:rPr lang="en-US" sz="2400" dirty="0"/>
              <a:t>kinetic energy gained due to the second pressure drop in the second set of nozzles is absorbed successively in the </a:t>
            </a:r>
            <a:r>
              <a:rPr lang="en-US" sz="2400" dirty="0" smtClean="0"/>
              <a:t>next two </a:t>
            </a:r>
            <a:r>
              <a:rPr lang="en-US" sz="2400" dirty="0"/>
              <a:t>rows of moving blades</a:t>
            </a:r>
            <a:r>
              <a:rPr lang="en-US" sz="2400" dirty="0" smtClean="0"/>
              <a:t>.</a:t>
            </a:r>
          </a:p>
          <a:p>
            <a:pPr marL="342900" indent="-342900" algn="just">
              <a:buFont typeface="Arial" panose="020B0604020202020204" pitchFamily="34" charset="0"/>
              <a:buChar char="•"/>
            </a:pPr>
            <a:r>
              <a:rPr lang="en-US" sz="2400" dirty="0" smtClean="0"/>
              <a:t>The row of fixed blades in between, guides the flow of steam from one row of moving blades to the next. </a:t>
            </a:r>
          </a:p>
          <a:p>
            <a:pPr marL="342900" indent="-342900" algn="just">
              <a:buFont typeface="Arial" panose="020B0604020202020204" pitchFamily="34" charset="0"/>
              <a:buChar char="•"/>
            </a:pPr>
            <a:endParaRPr lang="en-IN" sz="2400" b="1" dirty="0"/>
          </a:p>
        </p:txBody>
      </p:sp>
      <p:sp>
        <p:nvSpPr>
          <p:cNvPr id="6" name="Rectangle 5"/>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00842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CE524CAD-956A-423C-91A8-E023343E7D8B}" type="slidenum">
              <a:rPr lang="en-US"/>
              <a:pPr>
                <a:defRPr/>
              </a:pPr>
              <a:t>25</a:t>
            </a:fld>
            <a:endParaRPr lang="en-US"/>
          </a:p>
        </p:txBody>
      </p:sp>
      <p:sp>
        <p:nvSpPr>
          <p:cNvPr id="447490" name="Rectangle 2"/>
          <p:cNvSpPr>
            <a:spLocks noGrp="1" noChangeArrowheads="1"/>
          </p:cNvSpPr>
          <p:nvPr>
            <p:ph type="title"/>
          </p:nvPr>
        </p:nvSpPr>
        <p:spPr>
          <a:xfrm>
            <a:off x="838200" y="-152400"/>
            <a:ext cx="7772400" cy="685800"/>
          </a:xfrm>
        </p:spPr>
        <p:txBody>
          <a:bodyPr/>
          <a:lstStyle/>
          <a:p>
            <a:pPr eaLnBrk="1" hangingPunct="1">
              <a:defRPr/>
            </a:pPr>
            <a:r>
              <a:rPr lang="en-US" sz="4000" b="1" dirty="0" smtClean="0">
                <a:solidFill>
                  <a:srgbClr val="FF3300"/>
                </a:solidFill>
                <a:effectLst>
                  <a:outerShdw blurRad="38100" dist="38100" dir="2700000" algn="tl">
                    <a:srgbClr val="C0C0C0"/>
                  </a:outerShdw>
                </a:effectLst>
                <a:latin typeface="Colonna MT" pitchFamily="82" charset="0"/>
              </a:rPr>
              <a:t>Reaction steam Turbine</a:t>
            </a:r>
            <a:endParaRPr lang="en-US" sz="4000" b="1" dirty="0" smtClean="0">
              <a:solidFill>
                <a:srgbClr val="FF3300"/>
              </a:solidFill>
              <a:effectLst>
                <a:outerShdw blurRad="38100" dist="38100" dir="2700000" algn="tl">
                  <a:srgbClr val="C0C0C0"/>
                </a:outerShdw>
              </a:effectLst>
              <a:latin typeface="Colonna MT" pitchFamily="82" charset="0"/>
              <a:hlinkClick r:id="" action="ppaction://noaction"/>
            </a:endParaRPr>
          </a:p>
        </p:txBody>
      </p:sp>
      <p:sp>
        <p:nvSpPr>
          <p:cNvPr id="447491" name="Rectangle 3"/>
          <p:cNvSpPr>
            <a:spLocks noGrp="1" noChangeArrowheads="1"/>
          </p:cNvSpPr>
          <p:nvPr>
            <p:ph type="body" sz="half" idx="1"/>
          </p:nvPr>
        </p:nvSpPr>
        <p:spPr>
          <a:xfrm>
            <a:off x="609600" y="533400"/>
            <a:ext cx="8153400" cy="5562600"/>
          </a:xfrm>
        </p:spPr>
        <p:txBody>
          <a:bodyPr/>
          <a:lstStyle/>
          <a:p>
            <a:pPr algn="just" eaLnBrk="1" hangingPunct="1">
              <a:lnSpc>
                <a:spcPct val="140000"/>
              </a:lnSpc>
              <a:buFont typeface="Arial" panose="020B0604020202020204" pitchFamily="34" charset="0"/>
              <a:buChar char="•"/>
              <a:defRPr/>
            </a:pPr>
            <a:r>
              <a:rPr lang="en-US" sz="2400" dirty="0" smtClean="0">
                <a:cs typeface="Times New Roman" pitchFamily="18" charset="0"/>
              </a:rPr>
              <a:t>In this type of turbine the high pressure steam </a:t>
            </a:r>
            <a:r>
              <a:rPr lang="en-US" sz="2400" i="1" dirty="0" smtClean="0">
                <a:solidFill>
                  <a:schemeClr val="accent2"/>
                </a:solidFill>
                <a:effectLst>
                  <a:outerShdw blurRad="38100" dist="38100" dir="2700000" algn="tl">
                    <a:srgbClr val="C0C0C0"/>
                  </a:outerShdw>
                </a:effectLst>
                <a:cs typeface="Times New Roman" pitchFamily="18" charset="0"/>
              </a:rPr>
              <a:t>does not initially expand in the nozzle</a:t>
            </a:r>
            <a:r>
              <a:rPr lang="en-US" sz="2400" i="1" dirty="0" smtClean="0">
                <a:cs typeface="Times New Roman" pitchFamily="18" charset="0"/>
              </a:rPr>
              <a:t> </a:t>
            </a:r>
            <a:r>
              <a:rPr lang="en-US" sz="2400" dirty="0" smtClean="0">
                <a:cs typeface="Times New Roman" pitchFamily="18" charset="0"/>
              </a:rPr>
              <a:t>as in the case of impulse turbine, but instead directly passes onto a set of fixed and moving blades.</a:t>
            </a:r>
          </a:p>
          <a:p>
            <a:pPr algn="just" eaLnBrk="1" hangingPunct="1">
              <a:lnSpc>
                <a:spcPct val="140000"/>
              </a:lnSpc>
              <a:buFont typeface="Arial" panose="020B0604020202020204" pitchFamily="34" charset="0"/>
              <a:buChar char="•"/>
              <a:defRPr/>
            </a:pPr>
            <a:r>
              <a:rPr lang="en-US" sz="2400" dirty="0"/>
              <a:t>Two types of blades are used in the reaction turbine, Fixed blades and Moving blades. </a:t>
            </a:r>
            <a:r>
              <a:rPr lang="en-US" sz="2400" dirty="0" smtClean="0"/>
              <a:t>Fixed </a:t>
            </a:r>
            <a:r>
              <a:rPr lang="en-US" sz="2400" dirty="0"/>
              <a:t>blades are fitted to the casing and the </a:t>
            </a:r>
            <a:r>
              <a:rPr lang="en-US" sz="2400" dirty="0" smtClean="0"/>
              <a:t>Moving </a:t>
            </a:r>
            <a:r>
              <a:rPr lang="en-US" sz="2400" dirty="0"/>
              <a:t>blades to the </a:t>
            </a:r>
            <a:r>
              <a:rPr lang="en-US" sz="2400" dirty="0" smtClean="0"/>
              <a:t>rotor</a:t>
            </a:r>
          </a:p>
          <a:p>
            <a:pPr algn="just" eaLnBrk="1" hangingPunct="1">
              <a:lnSpc>
                <a:spcPct val="140000"/>
              </a:lnSpc>
              <a:buFont typeface="Arial" panose="020B0604020202020204" pitchFamily="34" charset="0"/>
              <a:buChar char="•"/>
              <a:defRPr/>
            </a:pPr>
            <a:r>
              <a:rPr lang="en-US" sz="2400" dirty="0" smtClean="0">
                <a:latin typeface="Arial" charset="0"/>
                <a:cs typeface="Arial" charset="0"/>
              </a:rPr>
              <a:t>The expansion </a:t>
            </a:r>
            <a:r>
              <a:rPr lang="en-US" sz="2400" dirty="0">
                <a:latin typeface="Arial" charset="0"/>
                <a:cs typeface="Arial" charset="0"/>
              </a:rPr>
              <a:t>of the steam takes place both in the fixed and the moving blades. </a:t>
            </a:r>
          </a:p>
        </p:txBody>
      </p:sp>
      <p:sp>
        <p:nvSpPr>
          <p:cNvPr id="5" name="Rectangle 4"/>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273974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7490"/>
                                        </p:tgtEl>
                                        <p:attrNameLst>
                                          <p:attrName>style.visibility</p:attrName>
                                        </p:attrNameLst>
                                      </p:cBhvr>
                                      <p:to>
                                        <p:strVal val="visible"/>
                                      </p:to>
                                    </p:set>
                                    <p:animEffect transition="in" filter="fade">
                                      <p:cBhvr>
                                        <p:cTn id="7" dur="500"/>
                                        <p:tgtEl>
                                          <p:spTgt spid="4474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7491">
                                            <p:txEl>
                                              <p:pRg st="0" end="0"/>
                                            </p:txEl>
                                          </p:spTgt>
                                        </p:tgtEl>
                                        <p:attrNameLst>
                                          <p:attrName>style.visibility</p:attrName>
                                        </p:attrNameLst>
                                      </p:cBhvr>
                                      <p:to>
                                        <p:strVal val="visible"/>
                                      </p:to>
                                    </p:set>
                                    <p:animEffect transition="in" filter="fade">
                                      <p:cBhvr>
                                        <p:cTn id="12" dur="500"/>
                                        <p:tgtEl>
                                          <p:spTgt spid="4474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7491">
                                            <p:txEl>
                                              <p:pRg st="1" end="1"/>
                                            </p:txEl>
                                          </p:spTgt>
                                        </p:tgtEl>
                                        <p:attrNameLst>
                                          <p:attrName>style.visibility</p:attrName>
                                        </p:attrNameLst>
                                      </p:cBhvr>
                                      <p:to>
                                        <p:strVal val="visible"/>
                                      </p:to>
                                    </p:set>
                                    <p:animEffect transition="in" filter="fade">
                                      <p:cBhvr>
                                        <p:cTn id="17" dur="500"/>
                                        <p:tgtEl>
                                          <p:spTgt spid="4474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7491">
                                            <p:txEl>
                                              <p:pRg st="2" end="2"/>
                                            </p:txEl>
                                          </p:spTgt>
                                        </p:tgtEl>
                                        <p:attrNameLst>
                                          <p:attrName>style.visibility</p:attrName>
                                        </p:attrNameLst>
                                      </p:cBhvr>
                                      <p:to>
                                        <p:strVal val="visible"/>
                                      </p:to>
                                    </p:set>
                                    <p:animEffect transition="in" filter="fade">
                                      <p:cBhvr>
                                        <p:cTn id="22" dur="500"/>
                                        <p:tgtEl>
                                          <p:spTgt spid="447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4FD0AFBF-808A-443E-A943-35425E97FAB7}" type="slidenum">
              <a:rPr lang="en-US"/>
              <a:pPr>
                <a:defRPr/>
              </a:pPr>
              <a:t>26</a:t>
            </a:fld>
            <a:endParaRPr lang="en-US"/>
          </a:p>
        </p:txBody>
      </p:sp>
      <p:sp>
        <p:nvSpPr>
          <p:cNvPr id="10252" name="Rectangle 12"/>
          <p:cNvSpPr>
            <a:spLocks noChangeArrowheads="1"/>
          </p:cNvSpPr>
          <p:nvPr/>
        </p:nvSpPr>
        <p:spPr bwMode="auto">
          <a:xfrm>
            <a:off x="0" y="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4000" dirty="0">
                <a:solidFill>
                  <a:srgbClr val="FF0000"/>
                </a:solidFill>
                <a:latin typeface="Arial" charset="0"/>
              </a:rPr>
              <a:t>Reaction Turbines</a:t>
            </a:r>
            <a:endParaRPr lang="en-US" sz="2800" dirty="0">
              <a:solidFill>
                <a:srgbClr val="3333FF"/>
              </a:solidFill>
              <a:latin typeface="Arial" charset="0"/>
            </a:endParaRPr>
          </a:p>
        </p:txBody>
      </p:sp>
      <p:pic>
        <p:nvPicPr>
          <p:cNvPr id="194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22" y="2971800"/>
            <a:ext cx="900577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0" y="489857"/>
            <a:ext cx="8853378" cy="1815882"/>
          </a:xfrm>
          <a:prstGeom prst="rect">
            <a:avLst/>
          </a:prstGeom>
          <a:noFill/>
        </p:spPr>
        <p:txBody>
          <a:bodyPr wrap="square" rtlCol="0">
            <a:spAutoFit/>
          </a:bodyPr>
          <a:lstStyle/>
          <a:p>
            <a:pPr algn="just"/>
            <a:r>
              <a:rPr lang="en-US" sz="2800" dirty="0"/>
              <a:t>The fixed blade ring between the two moving blade rotors not only increases the </a:t>
            </a:r>
            <a:r>
              <a:rPr lang="en-US" sz="2800" dirty="0" smtClean="0"/>
              <a:t>velocity of </a:t>
            </a:r>
            <a:r>
              <a:rPr lang="en-US" sz="2800" dirty="0"/>
              <a:t>the </a:t>
            </a:r>
            <a:r>
              <a:rPr lang="en-US" sz="2800" dirty="0" smtClean="0"/>
              <a:t>steam but also guides </a:t>
            </a:r>
            <a:r>
              <a:rPr lang="en-US" sz="2800" dirty="0"/>
              <a:t>the steam to enter from one row of moving blades to the </a:t>
            </a:r>
            <a:r>
              <a:rPr lang="en-US" sz="2800" dirty="0" smtClean="0"/>
              <a:t>next. </a:t>
            </a:r>
            <a:endParaRPr lang="en-US" sz="2800" dirty="0"/>
          </a:p>
        </p:txBody>
      </p:sp>
      <p:sp>
        <p:nvSpPr>
          <p:cNvPr id="7" name="Rectangle 6"/>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2428858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6EBE7DC-D42F-473B-938F-58E4D3471E7B}" type="slidenum">
              <a:rPr lang="en-US" smtClean="0"/>
              <a:pPr>
                <a:defRPr/>
              </a:pPr>
              <a:t>27</a:t>
            </a:fld>
            <a:endParaRPr lang="en-US"/>
          </a:p>
        </p:txBody>
      </p:sp>
      <p:pic>
        <p:nvPicPr>
          <p:cNvPr id="68612" name="Picture 2" descr="http://learnpowerengineering.net/LPE/PartB/images/114502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3" y="1295400"/>
            <a:ext cx="899318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232025" y="381000"/>
            <a:ext cx="4549775" cy="584200"/>
          </a:xfrm>
          <a:prstGeom prst="rect">
            <a:avLst/>
          </a:prstGeom>
          <a:noFill/>
        </p:spPr>
        <p:txBody>
          <a:bodyPr wrap="none">
            <a:spAutoFit/>
          </a:bodyPr>
          <a:lstStyle/>
          <a:p>
            <a:pPr>
              <a:defRPr/>
            </a:pPr>
            <a:r>
              <a:rPr lang="en-US" sz="3200" dirty="0">
                <a:solidFill>
                  <a:schemeClr val="tx1"/>
                </a:solidFill>
                <a:latin typeface="+mn-lt"/>
              </a:rPr>
              <a:t>Blade profile comparison</a:t>
            </a:r>
          </a:p>
        </p:txBody>
      </p:sp>
      <p:sp>
        <p:nvSpPr>
          <p:cNvPr id="5" name="Rectangle 4"/>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705492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AA58FDB-5AF3-4BBC-86E2-E24EBE0A364A}" type="slidenum">
              <a:rPr lang="en-US" smtClean="0"/>
              <a:pPr>
                <a:defRPr/>
              </a:pPr>
              <a:t>28</a:t>
            </a:fld>
            <a:endParaRPr lang="en-US"/>
          </a:p>
        </p:txBody>
      </p:sp>
      <p:pic>
        <p:nvPicPr>
          <p:cNvPr id="67588" name="Picture 2" descr="http://www.dieselduck.net/machine/05%20steam/steam_page/Reaction_type_ro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0"/>
            <a:ext cx="7300232"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946775" y="2362200"/>
            <a:ext cx="1905000" cy="1015663"/>
          </a:xfrm>
          <a:prstGeom prst="rect">
            <a:avLst/>
          </a:prstGeom>
          <a:noFill/>
        </p:spPr>
        <p:txBody>
          <a:bodyPr wrap="square" rtlCol="0">
            <a:spAutoFit/>
          </a:bodyPr>
          <a:lstStyle/>
          <a:p>
            <a:r>
              <a:rPr lang="en-US" sz="2000" b="1" dirty="0" smtClean="0"/>
              <a:t>High Pr. low velocity jet of steam</a:t>
            </a:r>
            <a:endParaRPr lang="en-US" sz="2000" b="1" dirty="0"/>
          </a:p>
        </p:txBody>
      </p:sp>
      <p:sp>
        <p:nvSpPr>
          <p:cNvPr id="7" name="TextBox 6"/>
          <p:cNvSpPr txBox="1"/>
          <p:nvPr/>
        </p:nvSpPr>
        <p:spPr>
          <a:xfrm>
            <a:off x="914400" y="4953000"/>
            <a:ext cx="1905000" cy="923330"/>
          </a:xfrm>
          <a:prstGeom prst="rect">
            <a:avLst/>
          </a:prstGeom>
          <a:noFill/>
        </p:spPr>
        <p:txBody>
          <a:bodyPr wrap="square" rtlCol="0">
            <a:spAutoFit/>
          </a:bodyPr>
          <a:lstStyle/>
          <a:p>
            <a:r>
              <a:rPr lang="en-US" b="1" dirty="0" smtClean="0"/>
              <a:t>Low </a:t>
            </a:r>
            <a:r>
              <a:rPr lang="en-US" b="1" dirty="0"/>
              <a:t>Pr. </a:t>
            </a:r>
            <a:r>
              <a:rPr lang="en-US" b="1" dirty="0" smtClean="0"/>
              <a:t>high </a:t>
            </a:r>
            <a:r>
              <a:rPr lang="en-US" b="1" dirty="0"/>
              <a:t>velocity jet of steam</a:t>
            </a:r>
          </a:p>
        </p:txBody>
      </p:sp>
      <p:cxnSp>
        <p:nvCxnSpPr>
          <p:cNvPr id="9" name="Straight Arrow Connector 8"/>
          <p:cNvCxnSpPr/>
          <p:nvPr/>
        </p:nvCxnSpPr>
        <p:spPr>
          <a:xfrm flipH="1">
            <a:off x="2590800" y="4795495"/>
            <a:ext cx="688975" cy="315009"/>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410200" y="2976265"/>
            <a:ext cx="688975" cy="315009"/>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10199" y="3291274"/>
            <a:ext cx="2441575" cy="1128326"/>
          </a:xfrm>
          <a:prstGeom prst="rect">
            <a:avLst/>
          </a:prstGeom>
          <a:solidFill>
            <a:schemeClr val="bg1"/>
          </a:solidFill>
        </p:spPr>
        <p:txBody>
          <a:bodyPr wrap="square" rtlCol="0">
            <a:spAutoFit/>
          </a:bodyPr>
          <a:lstStyle/>
          <a:p>
            <a:endParaRPr lang="en-US" dirty="0"/>
          </a:p>
        </p:txBody>
      </p:sp>
      <p:sp>
        <p:nvSpPr>
          <p:cNvPr id="4" name="TextBox 3"/>
          <p:cNvSpPr txBox="1"/>
          <p:nvPr/>
        </p:nvSpPr>
        <p:spPr>
          <a:xfrm>
            <a:off x="3279775" y="304800"/>
            <a:ext cx="2130424" cy="369332"/>
          </a:xfrm>
          <a:prstGeom prst="rect">
            <a:avLst/>
          </a:prstGeom>
          <a:solidFill>
            <a:schemeClr val="bg1"/>
          </a:solidFill>
          <a:ln>
            <a:solidFill>
              <a:schemeClr val="bg1"/>
            </a:solidFill>
          </a:ln>
        </p:spPr>
        <p:txBody>
          <a:bodyPr wrap="square" rtlCol="0">
            <a:spAutoFit/>
          </a:bodyPr>
          <a:lstStyle/>
          <a:p>
            <a:endParaRPr lang="en-US" dirty="0"/>
          </a:p>
        </p:txBody>
      </p:sp>
      <p:sp>
        <p:nvSpPr>
          <p:cNvPr id="6" name="TextBox 5"/>
          <p:cNvSpPr txBox="1"/>
          <p:nvPr/>
        </p:nvSpPr>
        <p:spPr>
          <a:xfrm>
            <a:off x="3733800" y="489466"/>
            <a:ext cx="1143000" cy="1720334"/>
          </a:xfrm>
          <a:prstGeom prst="rect">
            <a:avLst/>
          </a:prstGeom>
          <a:solidFill>
            <a:schemeClr val="bg1"/>
          </a:solidFill>
        </p:spPr>
        <p:txBody>
          <a:bodyPr wrap="square" rtlCol="0">
            <a:spAutoFit/>
          </a:bodyPr>
          <a:lstStyle/>
          <a:p>
            <a:endParaRPr lang="en-US" dirty="0"/>
          </a:p>
        </p:txBody>
      </p:sp>
      <p:sp>
        <p:nvSpPr>
          <p:cNvPr id="8" name="TextBox 7"/>
          <p:cNvSpPr txBox="1"/>
          <p:nvPr/>
        </p:nvSpPr>
        <p:spPr>
          <a:xfrm>
            <a:off x="1066800" y="489466"/>
            <a:ext cx="3810000" cy="523220"/>
          </a:xfrm>
          <a:prstGeom prst="rect">
            <a:avLst/>
          </a:prstGeom>
          <a:noFill/>
        </p:spPr>
        <p:txBody>
          <a:bodyPr wrap="square" rtlCol="0">
            <a:spAutoFit/>
          </a:bodyPr>
          <a:lstStyle/>
          <a:p>
            <a:r>
              <a:rPr lang="en-US" sz="2800" b="1" dirty="0" smtClean="0"/>
              <a:t>Fixed blade</a:t>
            </a:r>
            <a:endParaRPr lang="en-US" sz="2800" b="1" dirty="0"/>
          </a:p>
        </p:txBody>
      </p:sp>
      <p:sp>
        <p:nvSpPr>
          <p:cNvPr id="12" name="Rectangle 11"/>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99477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AA58FDB-5AF3-4BBC-86E2-E24EBE0A364A}" type="slidenum">
              <a:rPr lang="en-US" smtClean="0"/>
              <a:pPr>
                <a:defRPr/>
              </a:pPr>
              <a:t>29</a:t>
            </a:fld>
            <a:endParaRPr lang="en-US"/>
          </a:p>
        </p:txBody>
      </p:sp>
      <p:pic>
        <p:nvPicPr>
          <p:cNvPr id="67588" name="Picture 2" descr="http://www.dieselduck.net/machine/05%20steam/steam_page/Reaction_type_ro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8534399" cy="627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946775" y="2362200"/>
            <a:ext cx="1905000" cy="1015663"/>
          </a:xfrm>
          <a:prstGeom prst="rect">
            <a:avLst/>
          </a:prstGeom>
          <a:noFill/>
        </p:spPr>
        <p:txBody>
          <a:bodyPr wrap="square" rtlCol="0">
            <a:spAutoFit/>
          </a:bodyPr>
          <a:lstStyle/>
          <a:p>
            <a:r>
              <a:rPr lang="en-US" sz="2000" b="1" dirty="0" smtClean="0"/>
              <a:t>High Pr. high velocity jet of steam</a:t>
            </a:r>
            <a:endParaRPr lang="en-US" sz="2000" b="1" dirty="0"/>
          </a:p>
        </p:txBody>
      </p:sp>
      <p:sp>
        <p:nvSpPr>
          <p:cNvPr id="7" name="TextBox 6"/>
          <p:cNvSpPr txBox="1"/>
          <p:nvPr/>
        </p:nvSpPr>
        <p:spPr>
          <a:xfrm>
            <a:off x="914400" y="4953000"/>
            <a:ext cx="1905000" cy="923330"/>
          </a:xfrm>
          <a:prstGeom prst="rect">
            <a:avLst/>
          </a:prstGeom>
          <a:noFill/>
        </p:spPr>
        <p:txBody>
          <a:bodyPr wrap="square" rtlCol="0">
            <a:spAutoFit/>
          </a:bodyPr>
          <a:lstStyle/>
          <a:p>
            <a:r>
              <a:rPr lang="en-US" b="1" dirty="0" smtClean="0"/>
              <a:t>Low </a:t>
            </a:r>
            <a:r>
              <a:rPr lang="en-US" b="1" dirty="0"/>
              <a:t>Pr. </a:t>
            </a:r>
            <a:r>
              <a:rPr lang="en-US" b="1" dirty="0" smtClean="0"/>
              <a:t>low </a:t>
            </a:r>
            <a:r>
              <a:rPr lang="en-US" b="1" dirty="0"/>
              <a:t>velocity jet of steam</a:t>
            </a:r>
          </a:p>
        </p:txBody>
      </p:sp>
      <p:cxnSp>
        <p:nvCxnSpPr>
          <p:cNvPr id="9" name="Straight Arrow Connector 8"/>
          <p:cNvCxnSpPr/>
          <p:nvPr/>
        </p:nvCxnSpPr>
        <p:spPr>
          <a:xfrm flipH="1">
            <a:off x="2144938" y="4637990"/>
            <a:ext cx="688975" cy="315009"/>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410200" y="2976265"/>
            <a:ext cx="688975" cy="315009"/>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10199" y="3291274"/>
            <a:ext cx="2441575" cy="1128326"/>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0" y="10886"/>
            <a:ext cx="3200400" cy="523220"/>
          </a:xfrm>
          <a:prstGeom prst="rect">
            <a:avLst/>
          </a:prstGeom>
          <a:noFill/>
        </p:spPr>
        <p:txBody>
          <a:bodyPr wrap="square" rtlCol="0">
            <a:spAutoFit/>
          </a:bodyPr>
          <a:lstStyle/>
          <a:p>
            <a:r>
              <a:rPr lang="en-US" sz="2800" b="1" dirty="0" smtClean="0"/>
              <a:t>Moving Blade</a:t>
            </a:r>
            <a:endParaRPr lang="en-US" sz="2800" b="1" dirty="0"/>
          </a:p>
        </p:txBody>
      </p:sp>
      <p:sp>
        <p:nvSpPr>
          <p:cNvPr id="13" name="Rectangle 12"/>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254038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D5C9D46-D8BD-4C74-9F69-CDD437A1160B}" type="slidenum">
              <a:rPr lang="en-US">
                <a:solidFill>
                  <a:srgbClr val="333399"/>
                </a:solidFill>
              </a:rPr>
              <a:pPr>
                <a:defRPr/>
              </a:pPr>
              <a:t>3</a:t>
            </a:fld>
            <a:endParaRPr lang="en-US">
              <a:solidFill>
                <a:srgbClr val="333399"/>
              </a:solidFill>
            </a:endParaRPr>
          </a:p>
        </p:txBody>
      </p:sp>
      <p:sp>
        <p:nvSpPr>
          <p:cNvPr id="299010" name="Rectangle 2"/>
          <p:cNvSpPr>
            <a:spLocks noGrp="1" noChangeArrowheads="1"/>
          </p:cNvSpPr>
          <p:nvPr>
            <p:ph type="ctrTitle"/>
          </p:nvPr>
        </p:nvSpPr>
        <p:spPr>
          <a:xfrm>
            <a:off x="609600" y="381000"/>
            <a:ext cx="7772400" cy="533400"/>
          </a:xfrm>
        </p:spPr>
        <p:txBody>
          <a:bodyPr/>
          <a:lstStyle/>
          <a:p>
            <a:pPr eaLnBrk="1" hangingPunct="1">
              <a:defRPr/>
            </a:pPr>
            <a:r>
              <a:rPr lang="en-US" sz="4800" b="1" smtClean="0">
                <a:solidFill>
                  <a:schemeClr val="accent2"/>
                </a:solidFill>
                <a:effectLst>
                  <a:outerShdw blurRad="38100" dist="38100" dir="2700000" algn="tl">
                    <a:srgbClr val="C0C0C0"/>
                  </a:outerShdw>
                </a:effectLst>
                <a:latin typeface="Colonna MT" pitchFamily="82" charset="0"/>
              </a:rPr>
              <a:t> STEAM TURBINES</a:t>
            </a:r>
          </a:p>
        </p:txBody>
      </p:sp>
      <p:sp>
        <p:nvSpPr>
          <p:cNvPr id="299011" name="Rectangle 3"/>
          <p:cNvSpPr>
            <a:spLocks noGrp="1" noChangeArrowheads="1"/>
          </p:cNvSpPr>
          <p:nvPr>
            <p:ph type="subTitle" idx="1"/>
          </p:nvPr>
        </p:nvSpPr>
        <p:spPr>
          <a:xfrm>
            <a:off x="457200" y="1524000"/>
            <a:ext cx="8229600" cy="4572000"/>
          </a:xfrm>
        </p:spPr>
        <p:txBody>
          <a:bodyPr/>
          <a:lstStyle/>
          <a:p>
            <a:pPr algn="just" eaLnBrk="1" hangingPunct="1">
              <a:defRPr/>
            </a:pPr>
            <a:r>
              <a:rPr lang="en-US" sz="2800" b="1" dirty="0" smtClean="0">
                <a:solidFill>
                  <a:srgbClr val="FF0000"/>
                </a:solidFill>
                <a:effectLst>
                  <a:outerShdw blurRad="38100" dist="38100" dir="2700000" algn="tl">
                    <a:srgbClr val="C0C0C0"/>
                  </a:outerShdw>
                </a:effectLst>
              </a:rPr>
              <a:t>Steam turbine:</a:t>
            </a:r>
          </a:p>
          <a:p>
            <a:pPr algn="just" eaLnBrk="1" hangingPunct="1">
              <a:lnSpc>
                <a:spcPct val="150000"/>
              </a:lnSpc>
              <a:defRPr/>
            </a:pPr>
            <a:r>
              <a:rPr lang="en-US" sz="2400" dirty="0" smtClean="0"/>
              <a:t>It is a device in which heat energy of the high pressure steam is transformed into kinetic energy, and later kinetic energy is transformed into mechanical energy in the form of rotary motion of turbine shaft.</a:t>
            </a:r>
          </a:p>
        </p:txBody>
      </p:sp>
      <p:sp>
        <p:nvSpPr>
          <p:cNvPr id="5" name="Rectangle 4"/>
          <p:cNvSpPr/>
          <p:nvPr/>
        </p:nvSpPr>
        <p:spPr>
          <a:xfrm>
            <a:off x="1400022" y="6453336"/>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4088893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flipV="1">
            <a:off x="228600" y="228600"/>
            <a:ext cx="8686800" cy="76200"/>
          </a:xfrm>
        </p:spPr>
        <p:txBody>
          <a:bodyPr rtlCol="0">
            <a:normAutofit fontScale="90000"/>
          </a:bodyPr>
          <a:lstStyle/>
          <a:p>
            <a:pPr algn="just" eaLnBrk="1" fontAlgn="auto" hangingPunct="1">
              <a:spcAft>
                <a:spcPts val="0"/>
              </a:spcAft>
              <a:buFont typeface="Wingdings" pitchFamily="2" charset="2"/>
              <a:buNone/>
              <a:defRPr/>
            </a:pPr>
            <a:r>
              <a:rPr lang="en-US" sz="2000" smtClean="0">
                <a:solidFill>
                  <a:schemeClr val="bg1"/>
                </a:solidFill>
                <a:latin typeface="Arial Black" pitchFamily="34" charset="0"/>
                <a:cs typeface="Times New Roman" pitchFamily="18" charset="0"/>
              </a:rPr>
              <a:t/>
            </a:r>
            <a:br>
              <a:rPr lang="en-US" sz="2000" smtClean="0">
                <a:solidFill>
                  <a:schemeClr val="bg1"/>
                </a:solidFill>
                <a:latin typeface="Arial Black" pitchFamily="34" charset="0"/>
                <a:cs typeface="Times New Roman" pitchFamily="18" charset="0"/>
              </a:rPr>
            </a:br>
            <a:r>
              <a:rPr lang="en-US" sz="2000" smtClean="0">
                <a:solidFill>
                  <a:schemeClr val="bg1"/>
                </a:solidFill>
                <a:latin typeface="Arial Black" pitchFamily="34" charset="0"/>
                <a:cs typeface="Times New Roman" pitchFamily="18" charset="0"/>
              </a:rPr>
              <a:t/>
            </a:r>
            <a:br>
              <a:rPr lang="en-US" sz="2000" smtClean="0">
                <a:solidFill>
                  <a:schemeClr val="bg1"/>
                </a:solidFill>
                <a:latin typeface="Arial Black" pitchFamily="34" charset="0"/>
                <a:cs typeface="Times New Roman" pitchFamily="18" charset="0"/>
              </a:rPr>
            </a:br>
            <a:endParaRPr lang="en-US" sz="2000" i="1" smtClean="0">
              <a:solidFill>
                <a:schemeClr val="bg1"/>
              </a:solidFill>
              <a:latin typeface="Arial Black" pitchFamily="34" charset="0"/>
              <a:cs typeface="Times New Roman" pitchFamily="18" charset="0"/>
            </a:endParaRPr>
          </a:p>
        </p:txBody>
      </p:sp>
      <p:sp>
        <p:nvSpPr>
          <p:cNvPr id="15363" name="Rectangle 3"/>
          <p:cNvSpPr>
            <a:spLocks noGrp="1" noChangeArrowheads="1"/>
          </p:cNvSpPr>
          <p:nvPr>
            <p:ph type="subTitle" idx="1"/>
          </p:nvPr>
        </p:nvSpPr>
        <p:spPr>
          <a:xfrm>
            <a:off x="395536" y="-243408"/>
            <a:ext cx="8534400" cy="6629400"/>
          </a:xfrm>
        </p:spPr>
        <p:txBody>
          <a:bodyPr/>
          <a:lstStyle/>
          <a:p>
            <a:pPr marL="342900" indent="-342900" algn="just" eaLnBrk="1" hangingPunct="1">
              <a:buFont typeface="Arial" panose="020B0604020202020204" pitchFamily="34" charset="0"/>
              <a:buChar char="•"/>
            </a:pPr>
            <a:endParaRPr lang="en-US" sz="2200" dirty="0" smtClean="0">
              <a:solidFill>
                <a:schemeClr val="tx1"/>
              </a:solidFill>
              <a:latin typeface="Arial" charset="0"/>
              <a:cs typeface="Arial" charset="0"/>
            </a:endParaRPr>
          </a:p>
          <a:p>
            <a:pPr marL="342900" indent="-342900" algn="just" eaLnBrk="1" hangingPunct="1">
              <a:buFont typeface="Arial" panose="020B0604020202020204" pitchFamily="34" charset="0"/>
              <a:buChar char="•"/>
            </a:pPr>
            <a:r>
              <a:rPr lang="en-US" sz="2200" dirty="0" smtClean="0"/>
              <a:t>Pressure of the steam </a:t>
            </a:r>
            <a:r>
              <a:rPr lang="en-US" sz="2200" dirty="0"/>
              <a:t>drops continuously as </a:t>
            </a:r>
            <a:r>
              <a:rPr lang="en-US" sz="2200" dirty="0" smtClean="0"/>
              <a:t>it flows </a:t>
            </a:r>
            <a:r>
              <a:rPr lang="en-US" sz="2200" dirty="0"/>
              <a:t>over the </a:t>
            </a:r>
            <a:r>
              <a:rPr lang="en-US" sz="2200" dirty="0" smtClean="0"/>
              <a:t>both the blades</a:t>
            </a:r>
            <a:r>
              <a:rPr lang="en-US" sz="2200" dirty="0"/>
              <a:t>, simultaneously velocity of the steam </a:t>
            </a:r>
            <a:r>
              <a:rPr lang="en-US" sz="2200" dirty="0" smtClean="0"/>
              <a:t>increases while passing over fixed blades and decreases while passing over the moving blades.</a:t>
            </a:r>
          </a:p>
          <a:p>
            <a:pPr marL="342900" indent="-342900" algn="just" eaLnBrk="1" hangingPunct="1">
              <a:buFont typeface="Arial" panose="020B0604020202020204" pitchFamily="34" charset="0"/>
              <a:buChar char="•"/>
            </a:pPr>
            <a:endParaRPr lang="en-US" sz="2200" dirty="0" smtClean="0">
              <a:solidFill>
                <a:schemeClr val="tx1"/>
              </a:solidFill>
              <a:latin typeface="Arial" charset="0"/>
              <a:cs typeface="Arial" charset="0"/>
            </a:endParaRPr>
          </a:p>
          <a:p>
            <a:pPr marL="342900" indent="-342900" algn="just" eaLnBrk="1" hangingPunct="1">
              <a:buFont typeface="Arial" panose="020B0604020202020204" pitchFamily="34" charset="0"/>
              <a:buChar char="•"/>
            </a:pPr>
            <a:r>
              <a:rPr lang="en-US" sz="2200" dirty="0" smtClean="0">
                <a:solidFill>
                  <a:schemeClr val="tx1"/>
                </a:solidFill>
                <a:cs typeface="Arial" charset="0"/>
              </a:rPr>
              <a:t>When the steam flows over the moving blades there will be a backward reaction force acting on the blades. This reaction force acting on the blades constitutes a portion of the propelling force driving the turbine rotor.</a:t>
            </a:r>
          </a:p>
          <a:p>
            <a:pPr marL="342900" indent="-342900" algn="just" eaLnBrk="1" hangingPunct="1">
              <a:buFont typeface="Arial" panose="020B0604020202020204" pitchFamily="34" charset="0"/>
              <a:buChar char="•"/>
            </a:pPr>
            <a:endParaRPr lang="en-US" sz="2200" dirty="0" smtClean="0">
              <a:solidFill>
                <a:schemeClr val="tx1"/>
              </a:solidFill>
              <a:cs typeface="Arial" charset="0"/>
            </a:endParaRPr>
          </a:p>
          <a:p>
            <a:pPr marL="342900" indent="-342900" algn="just" eaLnBrk="1" hangingPunct="1">
              <a:buFont typeface="Arial" panose="020B0604020202020204" pitchFamily="34" charset="0"/>
              <a:buChar char="•"/>
            </a:pPr>
            <a:r>
              <a:rPr lang="en-US" sz="2200" dirty="0">
                <a:cs typeface="Arial" charset="0"/>
              </a:rPr>
              <a:t>In addition to this reaction force, there is also a centrifugal force exerted by the steam due to the change of the momentum because the change in the direction of the steam passing over the blades. This reduces the velocity of the steam. </a:t>
            </a:r>
            <a:endParaRPr lang="en-US" sz="2200" dirty="0" smtClean="0">
              <a:cs typeface="Arial" charset="0"/>
            </a:endParaRPr>
          </a:p>
          <a:p>
            <a:pPr marL="342900" indent="-342900" algn="just" eaLnBrk="1" hangingPunct="1">
              <a:buFont typeface="Arial" panose="020B0604020202020204" pitchFamily="34" charset="0"/>
              <a:buChar char="•"/>
            </a:pPr>
            <a:endParaRPr lang="en-US" sz="2200" dirty="0" smtClean="0">
              <a:cs typeface="Arial" charset="0"/>
            </a:endParaRPr>
          </a:p>
          <a:p>
            <a:pPr marL="342900" indent="-342900" algn="just" eaLnBrk="1" hangingPunct="1">
              <a:buFont typeface="Arial" panose="020B0604020202020204" pitchFamily="34" charset="0"/>
              <a:buChar char="•"/>
            </a:pPr>
            <a:r>
              <a:rPr lang="en-US" sz="2200" dirty="0">
                <a:solidFill>
                  <a:schemeClr val="tx2"/>
                </a:solidFill>
                <a:latin typeface="Arial" charset="0"/>
                <a:cs typeface="Arial" charset="0"/>
              </a:rPr>
              <a:t>Thus the net force acting on the moving blades of a reaction turbine is the vector sum of the centrifugal and the reaction forces.</a:t>
            </a:r>
          </a:p>
          <a:p>
            <a:pPr marL="342900" indent="-342900" algn="just" eaLnBrk="1" hangingPunct="1">
              <a:buFont typeface="Arial" panose="020B0604020202020204" pitchFamily="34" charset="0"/>
              <a:buChar char="•"/>
            </a:pPr>
            <a:endParaRPr lang="en-US" sz="2200" dirty="0" smtClean="0">
              <a:cs typeface="Arial" charset="0"/>
            </a:endParaRPr>
          </a:p>
          <a:p>
            <a:pPr marL="342900" indent="-342900" algn="just" eaLnBrk="1" hangingPunct="1">
              <a:buFont typeface="Arial" panose="020B0604020202020204" pitchFamily="34" charset="0"/>
              <a:buChar char="•"/>
            </a:pPr>
            <a:endParaRPr lang="en-US" sz="2200" dirty="0">
              <a:cs typeface="Arial" charset="0"/>
            </a:endParaRPr>
          </a:p>
          <a:p>
            <a:pPr marL="342900" indent="-342900" algn="just" eaLnBrk="1" hangingPunct="1">
              <a:buFont typeface="Arial" panose="020B0604020202020204" pitchFamily="34" charset="0"/>
              <a:buChar char="•"/>
            </a:pPr>
            <a:endParaRPr lang="en-US" sz="2200" dirty="0" smtClean="0">
              <a:solidFill>
                <a:schemeClr val="tx1"/>
              </a:solidFill>
              <a:cs typeface="Arial" charset="0"/>
            </a:endParaRPr>
          </a:p>
          <a:p>
            <a:pPr marL="342900" indent="-342900" algn="just" eaLnBrk="1" hangingPunct="1">
              <a:buFont typeface="Arial" panose="020B0604020202020204" pitchFamily="34" charset="0"/>
              <a:buChar char="•"/>
            </a:pPr>
            <a:r>
              <a:rPr lang="en-US" sz="2200" dirty="0" smtClean="0">
                <a:solidFill>
                  <a:schemeClr val="tx1"/>
                </a:solidFill>
                <a:cs typeface="Arial" charset="0"/>
              </a:rPr>
              <a:t> </a:t>
            </a:r>
            <a:endParaRPr lang="en-US" sz="2200" i="1" dirty="0" smtClean="0">
              <a:solidFill>
                <a:schemeClr val="tx1"/>
              </a:solidFill>
              <a:cs typeface="Arial" charset="0"/>
            </a:endParaRPr>
          </a:p>
          <a:p>
            <a:pPr marL="342900" indent="-342900" algn="just" eaLnBrk="1" hangingPunct="1">
              <a:buFont typeface="Arial" panose="020B0604020202020204" pitchFamily="34" charset="0"/>
              <a:buChar char="•"/>
            </a:pPr>
            <a:endParaRPr lang="en-US" sz="2200" i="1" dirty="0">
              <a:cs typeface="Arial" charset="0"/>
            </a:endParaRPr>
          </a:p>
          <a:p>
            <a:pPr marL="342900" indent="-342900" algn="just" eaLnBrk="1" hangingPunct="1">
              <a:buFont typeface="Arial" panose="020B0604020202020204" pitchFamily="34" charset="0"/>
              <a:buChar char="•"/>
            </a:pPr>
            <a:r>
              <a:rPr lang="en-US" sz="2200" i="1" dirty="0" smtClean="0">
                <a:solidFill>
                  <a:schemeClr val="tx1"/>
                </a:solidFill>
                <a:cs typeface="Arial" charset="0"/>
              </a:rPr>
              <a:t>.</a:t>
            </a:r>
          </a:p>
          <a:p>
            <a:pPr marL="342900" indent="-342900" algn="just" eaLnBrk="1" hangingPunct="1">
              <a:buFont typeface="Arial" panose="020B0604020202020204" pitchFamily="34" charset="0"/>
              <a:buChar char="•"/>
            </a:pPr>
            <a:endParaRPr lang="en-US" sz="2200" i="1" dirty="0" smtClean="0">
              <a:solidFill>
                <a:schemeClr val="tx1"/>
              </a:solidFill>
              <a:latin typeface="Arial" charset="0"/>
              <a:cs typeface="Arial" charset="0"/>
            </a:endParaRPr>
          </a:p>
          <a:p>
            <a:pPr marL="342900" indent="-342900" algn="just" eaLnBrk="1" hangingPunct="1">
              <a:buFont typeface="Arial" panose="020B0604020202020204" pitchFamily="34" charset="0"/>
              <a:buChar char="•"/>
            </a:pPr>
            <a:endParaRPr lang="en-US" sz="2200" dirty="0" smtClean="0">
              <a:solidFill>
                <a:schemeClr val="tx1"/>
              </a:solidFill>
              <a:latin typeface="Arial" charset="0"/>
              <a:cs typeface="Arial" charset="0"/>
            </a:endParaRPr>
          </a:p>
        </p:txBody>
      </p:sp>
      <p:sp>
        <p:nvSpPr>
          <p:cNvPr id="6" name="Slide Number Placeholder 5"/>
          <p:cNvSpPr>
            <a:spLocks noGrp="1"/>
          </p:cNvSpPr>
          <p:nvPr>
            <p:ph type="sldNum" sz="quarter" idx="12"/>
          </p:nvPr>
        </p:nvSpPr>
        <p:spPr/>
        <p:txBody>
          <a:bodyPr/>
          <a:lstStyle/>
          <a:p>
            <a:pPr>
              <a:defRPr/>
            </a:pPr>
            <a:fld id="{65FF7E22-13AC-47D4-ABE5-8E8AAA230E2F}" type="slidenum">
              <a:rPr lang="en-US"/>
              <a:pPr>
                <a:defRPr/>
              </a:pPr>
              <a:t>30</a:t>
            </a:fld>
            <a:endParaRPr lang="en-US"/>
          </a:p>
        </p:txBody>
      </p:sp>
      <p:sp>
        <p:nvSpPr>
          <p:cNvPr id="5" name="Rectangle 4"/>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1438624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pPr>
              <a:defRPr/>
            </a:pPr>
            <a:fld id="{FB9B2960-6BB5-47EA-9F8E-303DCB3BE1B2}" type="slidenum">
              <a:rPr lang="en-US"/>
              <a:pPr>
                <a:defRPr/>
              </a:pPr>
              <a:t>31</a:t>
            </a:fld>
            <a:endParaRPr lang="en-US"/>
          </a:p>
        </p:txBody>
      </p:sp>
      <p:pic>
        <p:nvPicPr>
          <p:cNvPr id="47149"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538" y="549275"/>
            <a:ext cx="2644775"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4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2698750"/>
            <a:ext cx="4645025"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3" name="Freeform 39"/>
          <p:cNvSpPr>
            <a:spLocks/>
          </p:cNvSpPr>
          <p:nvPr/>
        </p:nvSpPr>
        <p:spPr bwMode="auto">
          <a:xfrm>
            <a:off x="2689225" y="3005138"/>
            <a:ext cx="1536700" cy="2573337"/>
          </a:xfrm>
          <a:custGeom>
            <a:avLst/>
            <a:gdLst>
              <a:gd name="T0" fmla="*/ 0 w 1178"/>
              <a:gd name="T1" fmla="*/ 0 h 1873"/>
              <a:gd name="T2" fmla="*/ 2147483647 w 1178"/>
              <a:gd name="T3" fmla="*/ 2147483647 h 1873"/>
              <a:gd name="T4" fmla="*/ 2147483647 w 1178"/>
              <a:gd name="T5" fmla="*/ 2147483647 h 1873"/>
              <a:gd name="T6" fmla="*/ 2147483647 w 1178"/>
              <a:gd name="T7" fmla="*/ 2147483647 h 1873"/>
              <a:gd name="T8" fmla="*/ 2147483647 w 1178"/>
              <a:gd name="T9" fmla="*/ 2147483647 h 1873"/>
              <a:gd name="T10" fmla="*/ 2147483647 w 1178"/>
              <a:gd name="T11" fmla="*/ 2147483647 h 1873"/>
              <a:gd name="T12" fmla="*/ 2147483647 w 1178"/>
              <a:gd name="T13" fmla="*/ 2147483647 h 1873"/>
              <a:gd name="T14" fmla="*/ 2147483647 w 1178"/>
              <a:gd name="T15" fmla="*/ 2147483647 h 1873"/>
              <a:gd name="T16" fmla="*/ 2147483647 w 1178"/>
              <a:gd name="T17" fmla="*/ 2147483647 h 18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8"/>
              <a:gd name="T28" fmla="*/ 0 h 1873"/>
              <a:gd name="T29" fmla="*/ 1178 w 1178"/>
              <a:gd name="T30" fmla="*/ 1873 h 18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8" h="1873">
                <a:moveTo>
                  <a:pt x="0" y="0"/>
                </a:moveTo>
                <a:cubicBezTo>
                  <a:pt x="48" y="16"/>
                  <a:pt x="192" y="49"/>
                  <a:pt x="289" y="93"/>
                </a:cubicBezTo>
                <a:cubicBezTo>
                  <a:pt x="386" y="137"/>
                  <a:pt x="501" y="202"/>
                  <a:pt x="584" y="263"/>
                </a:cubicBezTo>
                <a:cubicBezTo>
                  <a:pt x="667" y="324"/>
                  <a:pt x="722" y="379"/>
                  <a:pt x="784" y="458"/>
                </a:cubicBezTo>
                <a:cubicBezTo>
                  <a:pt x="846" y="537"/>
                  <a:pt x="905" y="637"/>
                  <a:pt x="954" y="738"/>
                </a:cubicBezTo>
                <a:cubicBezTo>
                  <a:pt x="1003" y="839"/>
                  <a:pt x="1047" y="955"/>
                  <a:pt x="1079" y="1063"/>
                </a:cubicBezTo>
                <a:cubicBezTo>
                  <a:pt x="1111" y="1171"/>
                  <a:pt x="1133" y="1276"/>
                  <a:pt x="1149" y="1388"/>
                </a:cubicBezTo>
                <a:cubicBezTo>
                  <a:pt x="1165" y="1500"/>
                  <a:pt x="1170" y="1652"/>
                  <a:pt x="1174" y="1733"/>
                </a:cubicBezTo>
                <a:cubicBezTo>
                  <a:pt x="1178" y="1814"/>
                  <a:pt x="1174" y="1844"/>
                  <a:pt x="1174" y="1873"/>
                </a:cubicBezTo>
              </a:path>
            </a:pathLst>
          </a:custGeom>
          <a:noFill/>
          <a:ln w="9525">
            <a:solidFill>
              <a:srgbClr val="0000FF"/>
            </a:solidFill>
            <a:round/>
            <a:headEnd type="none" w="sm" len="lg"/>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44" name="AutoShape 40"/>
          <p:cNvSpPr>
            <a:spLocks noChangeArrowheads="1"/>
          </p:cNvSpPr>
          <p:nvPr/>
        </p:nvSpPr>
        <p:spPr bwMode="auto">
          <a:xfrm rot="2634880">
            <a:off x="3533775" y="3619500"/>
            <a:ext cx="460375" cy="139700"/>
          </a:xfrm>
          <a:prstGeom prst="rightArrow">
            <a:avLst>
              <a:gd name="adj1" fmla="val 100000"/>
              <a:gd name="adj2" fmla="val 329545"/>
            </a:avLst>
          </a:prstGeom>
          <a:solidFill>
            <a:schemeClr val="accent1"/>
          </a:solidFill>
          <a:ln w="9525">
            <a:solidFill>
              <a:schemeClr val="tx1"/>
            </a:solidFill>
            <a:miter lim="800000"/>
            <a:headEnd/>
            <a:tailEnd/>
          </a:ln>
        </p:spPr>
        <p:txBody>
          <a:bodyPr wrap="none" anchor="ctr"/>
          <a:lstStyle/>
          <a:p>
            <a:endParaRPr lang="en-US"/>
          </a:p>
        </p:txBody>
      </p:sp>
      <p:sp>
        <p:nvSpPr>
          <p:cNvPr id="47147" name="Oval 43"/>
          <p:cNvSpPr>
            <a:spLocks noChangeAspect="1" noChangeArrowheads="1"/>
          </p:cNvSpPr>
          <p:nvPr/>
        </p:nvSpPr>
        <p:spPr bwMode="auto">
          <a:xfrm>
            <a:off x="4110038" y="5502275"/>
            <a:ext cx="228600" cy="228600"/>
          </a:xfrm>
          <a:prstGeom prst="ellipse">
            <a:avLst/>
          </a:prstGeom>
          <a:solidFill>
            <a:srgbClr val="800000"/>
          </a:solidFill>
          <a:ln w="9525">
            <a:solidFill>
              <a:schemeClr val="tx1"/>
            </a:solidFill>
            <a:round/>
            <a:headEnd/>
            <a:tailEnd/>
          </a:ln>
        </p:spPr>
        <p:txBody>
          <a:bodyPr wrap="none" anchor="ctr"/>
          <a:lstStyle/>
          <a:p>
            <a:endParaRPr lang="en-US"/>
          </a:p>
        </p:txBody>
      </p:sp>
      <p:sp>
        <p:nvSpPr>
          <p:cNvPr id="47148" name="AutoShape 44"/>
          <p:cNvSpPr>
            <a:spLocks noChangeArrowheads="1"/>
          </p:cNvSpPr>
          <p:nvPr/>
        </p:nvSpPr>
        <p:spPr bwMode="auto">
          <a:xfrm rot="2739512">
            <a:off x="3673475" y="3851694"/>
            <a:ext cx="1330325" cy="171450"/>
          </a:xfrm>
          <a:prstGeom prst="rightArrow">
            <a:avLst>
              <a:gd name="adj1" fmla="val 50000"/>
              <a:gd name="adj2" fmla="val 193981"/>
            </a:avLst>
          </a:prstGeom>
          <a:solidFill>
            <a:schemeClr val="accent2"/>
          </a:solidFill>
          <a:ln w="9525">
            <a:solidFill>
              <a:schemeClr val="tx1"/>
            </a:solidFill>
            <a:miter lim="800000"/>
            <a:headEnd/>
            <a:tailEnd/>
          </a:ln>
        </p:spPr>
        <p:txBody>
          <a:bodyPr wrap="none" anchor="ctr"/>
          <a:lstStyle/>
          <a:p>
            <a:endParaRPr lang="en-US"/>
          </a:p>
        </p:txBody>
      </p:sp>
      <p:sp>
        <p:nvSpPr>
          <p:cNvPr id="47150" name="AutoShape 46"/>
          <p:cNvSpPr>
            <a:spLocks noChangeArrowheads="1"/>
          </p:cNvSpPr>
          <p:nvPr/>
        </p:nvSpPr>
        <p:spPr bwMode="auto">
          <a:xfrm rot="-2067110">
            <a:off x="5838825" y="2314575"/>
            <a:ext cx="1536700" cy="192088"/>
          </a:xfrm>
          <a:prstGeom prst="rightArrow">
            <a:avLst>
              <a:gd name="adj1" fmla="val 50000"/>
              <a:gd name="adj2" fmla="val 199999"/>
            </a:avLst>
          </a:prstGeom>
          <a:solidFill>
            <a:schemeClr val="accent1"/>
          </a:solidFill>
          <a:ln w="9525">
            <a:solidFill>
              <a:schemeClr val="tx1"/>
            </a:solidFill>
            <a:miter lim="800000"/>
            <a:headEnd/>
            <a:tailEnd/>
          </a:ln>
        </p:spPr>
        <p:txBody>
          <a:bodyPr wrap="none" anchor="ctr"/>
          <a:lstStyle/>
          <a:p>
            <a:endParaRPr lang="en-US"/>
          </a:p>
        </p:txBody>
      </p:sp>
      <p:sp>
        <p:nvSpPr>
          <p:cNvPr id="47151" name="Text Box 47"/>
          <p:cNvSpPr txBox="1">
            <a:spLocks noChangeArrowheads="1"/>
          </p:cNvSpPr>
          <p:nvPr/>
        </p:nvSpPr>
        <p:spPr bwMode="auto">
          <a:xfrm rot="-2106593">
            <a:off x="5673725" y="2584450"/>
            <a:ext cx="16906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r>
              <a:rPr lang="en-US" sz="2000">
                <a:solidFill>
                  <a:schemeClr val="tx1"/>
                </a:solidFill>
                <a:latin typeface="Arial" charset="0"/>
              </a:rPr>
              <a:t>Centrifugal force</a:t>
            </a:r>
          </a:p>
        </p:txBody>
      </p:sp>
      <p:sp>
        <p:nvSpPr>
          <p:cNvPr id="47152" name="Text Box 48"/>
          <p:cNvSpPr txBox="1">
            <a:spLocks noChangeArrowheads="1"/>
          </p:cNvSpPr>
          <p:nvPr/>
        </p:nvSpPr>
        <p:spPr bwMode="auto">
          <a:xfrm rot="2762815">
            <a:off x="4234617" y="2442296"/>
            <a:ext cx="16906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r>
              <a:rPr lang="en-US" sz="2000" dirty="0">
                <a:solidFill>
                  <a:schemeClr val="tx1"/>
                </a:solidFill>
                <a:latin typeface="Arial" charset="0"/>
              </a:rPr>
              <a:t>Reaction force</a:t>
            </a:r>
          </a:p>
        </p:txBody>
      </p:sp>
      <p:sp>
        <p:nvSpPr>
          <p:cNvPr id="47153" name="AutoShape 49"/>
          <p:cNvSpPr>
            <a:spLocks noChangeArrowheads="1"/>
          </p:cNvSpPr>
          <p:nvPr/>
        </p:nvSpPr>
        <p:spPr bwMode="auto">
          <a:xfrm>
            <a:off x="5032375" y="1854200"/>
            <a:ext cx="2227263" cy="192088"/>
          </a:xfrm>
          <a:prstGeom prst="rightArrow">
            <a:avLst>
              <a:gd name="adj1" fmla="val 50000"/>
              <a:gd name="adj2" fmla="val 289875"/>
            </a:avLst>
          </a:prstGeom>
          <a:solidFill>
            <a:srgbClr val="800000"/>
          </a:solidFill>
          <a:ln w="9525">
            <a:solidFill>
              <a:schemeClr val="bg1"/>
            </a:solidFill>
            <a:miter lim="800000"/>
            <a:headEnd/>
            <a:tailEnd/>
          </a:ln>
        </p:spPr>
        <p:txBody>
          <a:bodyPr wrap="none" anchor="ctr"/>
          <a:lstStyle/>
          <a:p>
            <a:endParaRPr lang="en-US"/>
          </a:p>
        </p:txBody>
      </p:sp>
      <p:sp>
        <p:nvSpPr>
          <p:cNvPr id="47154" name="Text Box 50"/>
          <p:cNvSpPr txBox="1">
            <a:spLocks noChangeArrowheads="1"/>
          </p:cNvSpPr>
          <p:nvPr/>
        </p:nvSpPr>
        <p:spPr bwMode="auto">
          <a:xfrm>
            <a:off x="4802188" y="1508125"/>
            <a:ext cx="2419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r>
              <a:rPr lang="en-US" sz="2000">
                <a:solidFill>
                  <a:schemeClr val="tx1"/>
                </a:solidFill>
                <a:latin typeface="Arial" charset="0"/>
              </a:rPr>
              <a:t>Resultant force</a:t>
            </a:r>
          </a:p>
        </p:txBody>
      </p:sp>
      <p:sp>
        <p:nvSpPr>
          <p:cNvPr id="47155" name="Text Box 51"/>
          <p:cNvSpPr txBox="1">
            <a:spLocks noChangeArrowheads="1"/>
          </p:cNvSpPr>
          <p:nvPr/>
        </p:nvSpPr>
        <p:spPr bwMode="auto">
          <a:xfrm>
            <a:off x="309563" y="279400"/>
            <a:ext cx="50688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Black" pitchFamily="34" charset="0"/>
              </a:defRPr>
            </a:lvl1pPr>
            <a:lvl2pPr marL="742950" indent="-285750" eaLnBrk="0" hangingPunct="0">
              <a:defRPr sz="2400" b="1">
                <a:solidFill>
                  <a:schemeClr val="bg1"/>
                </a:solidFill>
                <a:latin typeface="Arial Black" pitchFamily="34" charset="0"/>
              </a:defRPr>
            </a:lvl2pPr>
            <a:lvl3pPr marL="1143000" indent="-228600" eaLnBrk="0" hangingPunct="0">
              <a:defRPr sz="2400" b="1">
                <a:solidFill>
                  <a:schemeClr val="bg1"/>
                </a:solidFill>
                <a:latin typeface="Arial Black" pitchFamily="34" charset="0"/>
              </a:defRPr>
            </a:lvl3pPr>
            <a:lvl4pPr marL="1600200" indent="-228600" eaLnBrk="0" hangingPunct="0">
              <a:defRPr sz="2400" b="1">
                <a:solidFill>
                  <a:schemeClr val="bg1"/>
                </a:solidFill>
                <a:latin typeface="Arial Black" pitchFamily="34" charset="0"/>
              </a:defRPr>
            </a:lvl4pPr>
            <a:lvl5pPr marL="2057400" indent="-228600" eaLnBrk="0" hangingPunct="0">
              <a:defRPr sz="2400" b="1">
                <a:solidFill>
                  <a:schemeClr val="bg1"/>
                </a:solidFill>
                <a:latin typeface="Arial Black" pitchFamily="34" charset="0"/>
              </a:defRPr>
            </a:lvl5pPr>
            <a:lvl6pPr marL="2514600" indent="-228600" algn="ctr" eaLnBrk="0" fontAlgn="base" hangingPunct="0">
              <a:spcBef>
                <a:spcPct val="0"/>
              </a:spcBef>
              <a:spcAft>
                <a:spcPct val="0"/>
              </a:spcAft>
              <a:defRPr sz="2400" b="1">
                <a:solidFill>
                  <a:schemeClr val="bg1"/>
                </a:solidFill>
                <a:latin typeface="Arial Black" pitchFamily="34" charset="0"/>
              </a:defRPr>
            </a:lvl6pPr>
            <a:lvl7pPr marL="2971800" indent="-228600" algn="ctr" eaLnBrk="0" fontAlgn="base" hangingPunct="0">
              <a:spcBef>
                <a:spcPct val="0"/>
              </a:spcBef>
              <a:spcAft>
                <a:spcPct val="0"/>
              </a:spcAft>
              <a:defRPr sz="2400" b="1">
                <a:solidFill>
                  <a:schemeClr val="bg1"/>
                </a:solidFill>
                <a:latin typeface="Arial Black" pitchFamily="34" charset="0"/>
              </a:defRPr>
            </a:lvl7pPr>
            <a:lvl8pPr marL="3429000" indent="-228600" algn="ctr" eaLnBrk="0" fontAlgn="base" hangingPunct="0">
              <a:spcBef>
                <a:spcPct val="0"/>
              </a:spcBef>
              <a:spcAft>
                <a:spcPct val="0"/>
              </a:spcAft>
              <a:defRPr sz="2400" b="1">
                <a:solidFill>
                  <a:schemeClr val="bg1"/>
                </a:solidFill>
                <a:latin typeface="Arial Black" pitchFamily="34" charset="0"/>
              </a:defRPr>
            </a:lvl8pPr>
            <a:lvl9pPr marL="3886200" indent="-228600" algn="ctr" eaLnBrk="0" fontAlgn="base" hangingPunct="0">
              <a:spcBef>
                <a:spcPct val="0"/>
              </a:spcBef>
              <a:spcAft>
                <a:spcPct val="0"/>
              </a:spcAft>
              <a:defRPr sz="2400" b="1">
                <a:solidFill>
                  <a:schemeClr val="bg1"/>
                </a:solidFill>
                <a:latin typeface="Arial Black" pitchFamily="34" charset="0"/>
              </a:defRPr>
            </a:lvl9pPr>
          </a:lstStyle>
          <a:p>
            <a:pPr eaLnBrk="1" hangingPunct="1"/>
            <a:r>
              <a:rPr lang="en-US" sz="2800">
                <a:solidFill>
                  <a:srgbClr val="800000"/>
                </a:solidFill>
                <a:latin typeface="Arial" charset="0"/>
              </a:rPr>
              <a:t>Propelling force in a Reaction Turbine</a:t>
            </a:r>
          </a:p>
        </p:txBody>
      </p:sp>
      <p:sp>
        <p:nvSpPr>
          <p:cNvPr id="15" name="Rectangle 14"/>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2202887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4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1" nodeType="clickEffect">
                                  <p:stCondLst>
                                    <p:cond delay="0"/>
                                  </p:stCondLst>
                                  <p:childTnLst>
                                    <p:animMotion origin="layout" path="M 4.44444E-6 3.7037E-7 C -0.00035 -0.01481 -0.0007 -0.02963 -0.00139 -0.0463 C -0.00209 -0.06296 -0.00278 -0.08403 -0.00417 -0.1 C -0.00556 -0.11597 -0.00695 -0.12708 -0.00973 -0.14259 C -0.0125 -0.1581 -0.01719 -0.17708 -0.02084 -0.19259 C -0.02448 -0.2081 -0.02778 -0.22245 -0.03195 -0.23518 C -0.03611 -0.24792 -0.04098 -0.2581 -0.04584 -0.26852 C -0.0507 -0.27893 -0.05677 -0.29051 -0.06111 -0.29815 C -0.06545 -0.30579 -0.06893 -0.31042 -0.07223 -0.31481 " pathEditMode="relative" ptsTypes="aaaaaaaaA">
                                      <p:cBhvr>
                                        <p:cTn id="22" dur="2000" fill="hold"/>
                                        <p:tgtEl>
                                          <p:spTgt spid="47147"/>
                                        </p:tgtEl>
                                        <p:attrNameLst>
                                          <p:attrName>ppt_x</p:attrName>
                                          <p:attrName>ppt_y</p:attrName>
                                        </p:attrNameLst>
                                      </p:cBhvr>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4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1" nodeType="clickEffect">
                                  <p:stCondLst>
                                    <p:cond delay="0"/>
                                  </p:stCondLst>
                                  <p:childTnLst>
                                    <p:animMotion origin="layout" path="M -1.94444E-6 -3.7037E-6 L 0.07465 0.09931 " pathEditMode="relative" rAng="0" ptsTypes="AA">
                                      <p:cBhvr>
                                        <p:cTn id="30" dur="2000" fill="hold"/>
                                        <p:tgtEl>
                                          <p:spTgt spid="47144"/>
                                        </p:tgtEl>
                                        <p:attrNameLst>
                                          <p:attrName>ppt_x</p:attrName>
                                          <p:attrName>ppt_y</p:attrName>
                                        </p:attrNameLst>
                                      </p:cBhvr>
                                      <p:rCtr x="3733" y="4954"/>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4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grpId="1" nodeType="clickEffect">
                                  <p:stCondLst>
                                    <p:cond delay="0"/>
                                  </p:stCondLst>
                                  <p:childTnLst>
                                    <p:animMotion origin="layout" path="M -2.77778E-6 2.59259E-6 L 0.12448 -0.22662 " pathEditMode="relative" rAng="0" ptsTypes="AA">
                                      <p:cBhvr>
                                        <p:cTn id="38" dur="2000" fill="hold"/>
                                        <p:tgtEl>
                                          <p:spTgt spid="47148"/>
                                        </p:tgtEl>
                                        <p:attrNameLst>
                                          <p:attrName>ppt_x</p:attrName>
                                          <p:attrName>ppt_y</p:attrName>
                                        </p:attrNameLst>
                                      </p:cBhvr>
                                      <p:rCtr x="6215" y="-11343"/>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15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714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15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15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15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715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63" presetClass="path" presetSubtype="0" accel="50000" decel="50000" fill="hold" nodeType="clickEffect">
                                  <p:stCondLst>
                                    <p:cond delay="0"/>
                                  </p:stCondLst>
                                  <p:childTnLst>
                                    <p:animMotion origin="layout" path="M 5.55556E-7 1.48148E-6 L 0.3342 1.48148E-6 " pathEditMode="relative" rAng="0" ptsTypes="AA">
                                      <p:cBhvr>
                                        <p:cTn id="66" dur="1000" fill="hold"/>
                                        <p:tgtEl>
                                          <p:spTgt spid="47149"/>
                                        </p:tgtEl>
                                        <p:attrNameLst>
                                          <p:attrName>ppt_x</p:attrName>
                                          <p:attrName>ppt_y</p:attrName>
                                        </p:attrNameLst>
                                      </p:cBhvr>
                                      <p:rCtr x="1670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3" grpId="0" animBg="1"/>
      <p:bldP spid="47144" grpId="0" animBg="1"/>
      <p:bldP spid="47144" grpId="1" animBg="1"/>
      <p:bldP spid="47147" grpId="0" animBg="1"/>
      <p:bldP spid="47147" grpId="1" animBg="1"/>
      <p:bldP spid="47148" grpId="0" animBg="1"/>
      <p:bldP spid="47148" grpId="1" animBg="1"/>
      <p:bldP spid="47150" grpId="0" animBg="1"/>
      <p:bldP spid="47151" grpId="0"/>
      <p:bldP spid="47152" grpId="0"/>
      <p:bldP spid="47153" grpId="0" animBg="1"/>
      <p:bldP spid="47154" grpId="0"/>
      <p:bldP spid="471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pPr>
              <a:defRPr/>
            </a:pPr>
            <a:fld id="{CD5A892B-5010-45AC-AB94-986EA7C8A09D}" type="slidenum">
              <a:rPr lang="en-US">
                <a:solidFill>
                  <a:srgbClr val="333399"/>
                </a:solidFill>
              </a:rPr>
              <a:pPr>
                <a:defRPr/>
              </a:pPr>
              <a:t>32</a:t>
            </a:fld>
            <a:endParaRPr lang="en-US">
              <a:solidFill>
                <a:srgbClr val="333399"/>
              </a:solidFill>
            </a:endParaRPr>
          </a:p>
        </p:txBody>
      </p:sp>
      <p:pic>
        <p:nvPicPr>
          <p:cNvPr id="45060" name="Picture 2"/>
          <p:cNvPicPr>
            <a:picLocks noChangeAspect="1" noChangeArrowheads="1"/>
          </p:cNvPicPr>
          <p:nvPr/>
        </p:nvPicPr>
        <p:blipFill>
          <a:blip r:embed="rId3"/>
          <a:srcRect l="1715" b="27831"/>
          <a:stretch>
            <a:fillRect/>
          </a:stretch>
        </p:blipFill>
        <p:spPr bwMode="auto">
          <a:xfrm>
            <a:off x="1295400" y="1219200"/>
            <a:ext cx="6019800" cy="3886200"/>
          </a:xfrm>
          <a:prstGeom prst="rect">
            <a:avLst/>
          </a:prstGeom>
          <a:noFill/>
          <a:ln w="9525">
            <a:noFill/>
            <a:miter lim="800000"/>
            <a:headEnd/>
            <a:tailEnd/>
          </a:ln>
        </p:spPr>
      </p:pic>
      <p:sp>
        <p:nvSpPr>
          <p:cNvPr id="45061" name="Rectangle 5"/>
          <p:cNvSpPr>
            <a:spLocks noChangeArrowheads="1"/>
          </p:cNvSpPr>
          <p:nvPr/>
        </p:nvSpPr>
        <p:spPr bwMode="auto">
          <a:xfrm>
            <a:off x="1371600" y="3581400"/>
            <a:ext cx="4191000" cy="1066800"/>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en-US">
              <a:solidFill>
                <a:srgbClr val="000000"/>
              </a:solidFill>
            </a:endParaRPr>
          </a:p>
        </p:txBody>
      </p:sp>
      <p:sp>
        <p:nvSpPr>
          <p:cNvPr id="45062" name="Rectangle 6"/>
          <p:cNvSpPr>
            <a:spLocks noChangeArrowheads="1"/>
          </p:cNvSpPr>
          <p:nvPr/>
        </p:nvSpPr>
        <p:spPr bwMode="auto">
          <a:xfrm>
            <a:off x="2667000" y="3276600"/>
            <a:ext cx="1600200" cy="457200"/>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en-US">
              <a:solidFill>
                <a:srgbClr val="000000"/>
              </a:solidFill>
            </a:endParaRPr>
          </a:p>
        </p:txBody>
      </p:sp>
      <p:sp>
        <p:nvSpPr>
          <p:cNvPr id="455688" name="Text Box 8"/>
          <p:cNvSpPr txBox="1">
            <a:spLocks noChangeArrowheads="1"/>
          </p:cNvSpPr>
          <p:nvPr/>
        </p:nvSpPr>
        <p:spPr bwMode="auto">
          <a:xfrm>
            <a:off x="2743200" y="3228975"/>
            <a:ext cx="1752600" cy="336550"/>
          </a:xfrm>
          <a:prstGeom prst="rect">
            <a:avLst/>
          </a:prstGeom>
          <a:noFill/>
          <a:ln w="9525">
            <a:noFill/>
            <a:miter lim="800000"/>
            <a:headEnd/>
            <a:tailEnd/>
          </a:ln>
        </p:spPr>
        <p:txBody>
          <a:bodyPr>
            <a:spAutoFit/>
          </a:bodyPr>
          <a:lstStyle/>
          <a:p>
            <a:pPr fontAlgn="base">
              <a:spcBef>
                <a:spcPct val="50000"/>
              </a:spcBef>
              <a:spcAft>
                <a:spcPct val="0"/>
              </a:spcAft>
            </a:pPr>
            <a:r>
              <a:rPr lang="en-US" sz="1600" b="1">
                <a:solidFill>
                  <a:srgbClr val="000000"/>
                </a:solidFill>
              </a:rPr>
              <a:t>Resultant force</a:t>
            </a:r>
          </a:p>
        </p:txBody>
      </p:sp>
      <p:sp>
        <p:nvSpPr>
          <p:cNvPr id="455689" name="Text Box 9"/>
          <p:cNvSpPr txBox="1">
            <a:spLocks noChangeArrowheads="1"/>
          </p:cNvSpPr>
          <p:nvPr/>
        </p:nvSpPr>
        <p:spPr bwMode="auto">
          <a:xfrm>
            <a:off x="2038350" y="228600"/>
            <a:ext cx="4953000" cy="519113"/>
          </a:xfrm>
          <a:prstGeom prst="rect">
            <a:avLst/>
          </a:prstGeom>
          <a:noFill/>
          <a:ln w="9525">
            <a:noFill/>
            <a:miter lim="800000"/>
            <a:headEnd/>
            <a:tailEnd/>
          </a:ln>
          <a:effectLst/>
        </p:spPr>
        <p:txBody>
          <a:bodyPr>
            <a:spAutoFit/>
          </a:bodyPr>
          <a:lstStyle/>
          <a:p>
            <a:pPr algn="ctr" fontAlgn="base">
              <a:spcBef>
                <a:spcPct val="50000"/>
              </a:spcBef>
              <a:spcAft>
                <a:spcPct val="0"/>
              </a:spcAft>
              <a:defRPr/>
            </a:pPr>
            <a:r>
              <a:rPr lang="en-US" sz="2800" b="1" u="sng">
                <a:solidFill>
                  <a:srgbClr val="FF0000"/>
                </a:solidFill>
                <a:effectLst>
                  <a:outerShdw blurRad="38100" dist="38100" dir="2700000" algn="tl">
                    <a:srgbClr val="C0C0C0"/>
                  </a:outerShdw>
                </a:effectLst>
              </a:rPr>
              <a:t>Force diagram</a:t>
            </a:r>
          </a:p>
        </p:txBody>
      </p:sp>
      <p:sp>
        <p:nvSpPr>
          <p:cNvPr id="45066" name="Freeform 11"/>
          <p:cNvSpPr>
            <a:spLocks/>
          </p:cNvSpPr>
          <p:nvPr/>
        </p:nvSpPr>
        <p:spPr bwMode="auto">
          <a:xfrm rot="-7463694">
            <a:off x="3531394" y="3258344"/>
            <a:ext cx="3289300" cy="525462"/>
          </a:xfrm>
          <a:custGeom>
            <a:avLst/>
            <a:gdLst>
              <a:gd name="T0" fmla="*/ 0 w 1104"/>
              <a:gd name="T1" fmla="*/ 2147483647 h 392"/>
              <a:gd name="T2" fmla="*/ 2147483647 w 1104"/>
              <a:gd name="T3" fmla="*/ 2147483647 h 392"/>
              <a:gd name="T4" fmla="*/ 2147483647 w 1104"/>
              <a:gd name="T5" fmla="*/ 2147483647 h 392"/>
              <a:gd name="T6" fmla="*/ 2147483647 w 1104"/>
              <a:gd name="T7" fmla="*/ 2147483647 h 392"/>
              <a:gd name="T8" fmla="*/ 2147483647 w 1104"/>
              <a:gd name="T9" fmla="*/ 0 h 392"/>
              <a:gd name="T10" fmla="*/ 0 60000 65536"/>
              <a:gd name="T11" fmla="*/ 0 60000 65536"/>
              <a:gd name="T12" fmla="*/ 0 60000 65536"/>
              <a:gd name="T13" fmla="*/ 0 60000 65536"/>
              <a:gd name="T14" fmla="*/ 0 60000 65536"/>
              <a:gd name="T15" fmla="*/ 0 w 1104"/>
              <a:gd name="T16" fmla="*/ 0 h 392"/>
              <a:gd name="T17" fmla="*/ 1104 w 1104"/>
              <a:gd name="T18" fmla="*/ 392 h 392"/>
            </a:gdLst>
            <a:ahLst/>
            <a:cxnLst>
              <a:cxn ang="T10">
                <a:pos x="T0" y="T1"/>
              </a:cxn>
              <a:cxn ang="T11">
                <a:pos x="T2" y="T3"/>
              </a:cxn>
              <a:cxn ang="T12">
                <a:pos x="T4" y="T5"/>
              </a:cxn>
              <a:cxn ang="T13">
                <a:pos x="T6" y="T7"/>
              </a:cxn>
              <a:cxn ang="T14">
                <a:pos x="T8" y="T9"/>
              </a:cxn>
            </a:cxnLst>
            <a:rect l="T15" t="T16" r="T17" b="T18"/>
            <a:pathLst>
              <a:path w="1104" h="392">
                <a:moveTo>
                  <a:pt x="0" y="48"/>
                </a:moveTo>
                <a:cubicBezTo>
                  <a:pt x="72" y="140"/>
                  <a:pt x="144" y="232"/>
                  <a:pt x="240" y="288"/>
                </a:cubicBezTo>
                <a:cubicBezTo>
                  <a:pt x="336" y="344"/>
                  <a:pt x="464" y="392"/>
                  <a:pt x="576" y="384"/>
                </a:cubicBezTo>
                <a:cubicBezTo>
                  <a:pt x="688" y="376"/>
                  <a:pt x="824" y="304"/>
                  <a:pt x="912" y="240"/>
                </a:cubicBezTo>
                <a:cubicBezTo>
                  <a:pt x="1000" y="176"/>
                  <a:pt x="1064" y="72"/>
                  <a:pt x="1104" y="0"/>
                </a:cubicBezTo>
              </a:path>
            </a:pathLst>
          </a:custGeom>
          <a:noFill/>
          <a:ln w="50800">
            <a:solidFill>
              <a:srgbClr val="0000FF"/>
            </a:solidFill>
            <a:round/>
            <a:headEnd/>
            <a:tailEnd type="triangle" w="med" len="med"/>
          </a:ln>
        </p:spPr>
        <p:txBody>
          <a:bodyPr/>
          <a:lstStyle/>
          <a:p>
            <a:pPr fontAlgn="base">
              <a:spcBef>
                <a:spcPct val="0"/>
              </a:spcBef>
              <a:spcAft>
                <a:spcPct val="0"/>
              </a:spcAft>
            </a:pPr>
            <a:endParaRPr lang="en-US">
              <a:solidFill>
                <a:srgbClr val="000000"/>
              </a:solidFill>
            </a:endParaRPr>
          </a:p>
        </p:txBody>
      </p:sp>
      <p:sp>
        <p:nvSpPr>
          <p:cNvPr id="455693" name="Line 13"/>
          <p:cNvSpPr>
            <a:spLocks noChangeShapeType="1"/>
          </p:cNvSpPr>
          <p:nvPr/>
        </p:nvSpPr>
        <p:spPr bwMode="auto">
          <a:xfrm flipV="1">
            <a:off x="3871913" y="3638550"/>
            <a:ext cx="1676400" cy="914400"/>
          </a:xfrm>
          <a:prstGeom prst="line">
            <a:avLst/>
          </a:prstGeom>
          <a:noFill/>
          <a:ln w="38100">
            <a:solidFill>
              <a:schemeClr val="accent2"/>
            </a:solidFill>
            <a:round/>
            <a:headEnd/>
            <a:tailEnd type="stealth" w="med" len="med"/>
          </a:ln>
        </p:spPr>
        <p:txBody>
          <a:bodyPr/>
          <a:lstStyle/>
          <a:p>
            <a:pPr fontAlgn="base">
              <a:spcBef>
                <a:spcPct val="0"/>
              </a:spcBef>
              <a:spcAft>
                <a:spcPct val="0"/>
              </a:spcAft>
            </a:pPr>
            <a:endParaRPr lang="en-US">
              <a:solidFill>
                <a:srgbClr val="000000"/>
              </a:solidFill>
            </a:endParaRPr>
          </a:p>
        </p:txBody>
      </p:sp>
      <p:sp>
        <p:nvSpPr>
          <p:cNvPr id="455694" name="Line 14"/>
          <p:cNvSpPr>
            <a:spLocks noChangeShapeType="1"/>
          </p:cNvSpPr>
          <p:nvPr/>
        </p:nvSpPr>
        <p:spPr bwMode="auto">
          <a:xfrm>
            <a:off x="1462088" y="3776663"/>
            <a:ext cx="2438400" cy="762000"/>
          </a:xfrm>
          <a:prstGeom prst="line">
            <a:avLst/>
          </a:prstGeom>
          <a:noFill/>
          <a:ln w="38100">
            <a:solidFill>
              <a:srgbClr val="FF00FF"/>
            </a:solidFill>
            <a:round/>
            <a:headEnd/>
            <a:tailEnd type="stealth" w="med" len="med"/>
          </a:ln>
        </p:spPr>
        <p:txBody>
          <a:bodyPr/>
          <a:lstStyle/>
          <a:p>
            <a:pPr fontAlgn="base">
              <a:spcBef>
                <a:spcPct val="0"/>
              </a:spcBef>
              <a:spcAft>
                <a:spcPct val="0"/>
              </a:spcAft>
            </a:pPr>
            <a:endParaRPr lang="en-US">
              <a:solidFill>
                <a:srgbClr val="000000"/>
              </a:solidFill>
            </a:endParaRPr>
          </a:p>
        </p:txBody>
      </p:sp>
      <p:sp>
        <p:nvSpPr>
          <p:cNvPr id="455695" name="Line 15"/>
          <p:cNvSpPr>
            <a:spLocks noChangeShapeType="1"/>
          </p:cNvSpPr>
          <p:nvPr/>
        </p:nvSpPr>
        <p:spPr bwMode="auto">
          <a:xfrm flipV="1">
            <a:off x="1447800" y="3671888"/>
            <a:ext cx="4038600" cy="76200"/>
          </a:xfrm>
          <a:prstGeom prst="line">
            <a:avLst/>
          </a:prstGeom>
          <a:noFill/>
          <a:ln w="38100">
            <a:solidFill>
              <a:srgbClr val="FF0000"/>
            </a:solidFill>
            <a:round/>
            <a:headEnd/>
            <a:tailEnd type="stealth" w="med" len="med"/>
          </a:ln>
        </p:spPr>
        <p:txBody>
          <a:bodyPr/>
          <a:lstStyle/>
          <a:p>
            <a:pPr fontAlgn="base">
              <a:spcBef>
                <a:spcPct val="0"/>
              </a:spcBef>
              <a:spcAft>
                <a:spcPct val="0"/>
              </a:spcAft>
            </a:pPr>
            <a:endParaRPr lang="en-US">
              <a:solidFill>
                <a:srgbClr val="000000"/>
              </a:solidFill>
            </a:endParaRPr>
          </a:p>
        </p:txBody>
      </p:sp>
      <p:sp>
        <p:nvSpPr>
          <p:cNvPr id="455697" name="Text Box 17"/>
          <p:cNvSpPr txBox="1">
            <a:spLocks noChangeArrowheads="1"/>
          </p:cNvSpPr>
          <p:nvPr/>
        </p:nvSpPr>
        <p:spPr bwMode="auto">
          <a:xfrm rot="-1799182">
            <a:off x="3886200" y="4191000"/>
            <a:ext cx="1828800" cy="336550"/>
          </a:xfrm>
          <a:prstGeom prst="rect">
            <a:avLst/>
          </a:prstGeom>
          <a:noFill/>
          <a:ln w="9525">
            <a:noFill/>
            <a:miter lim="800000"/>
            <a:headEnd/>
            <a:tailEnd/>
          </a:ln>
        </p:spPr>
        <p:txBody>
          <a:bodyPr>
            <a:spAutoFit/>
          </a:bodyPr>
          <a:lstStyle/>
          <a:p>
            <a:pPr fontAlgn="base">
              <a:spcBef>
                <a:spcPct val="50000"/>
              </a:spcBef>
              <a:spcAft>
                <a:spcPct val="0"/>
              </a:spcAft>
            </a:pPr>
            <a:r>
              <a:rPr lang="en-US" sz="1600" b="1">
                <a:solidFill>
                  <a:srgbClr val="000000"/>
                </a:solidFill>
              </a:rPr>
              <a:t>Centrifugal force</a:t>
            </a:r>
          </a:p>
        </p:txBody>
      </p:sp>
      <p:sp>
        <p:nvSpPr>
          <p:cNvPr id="455698" name="Text Box 18"/>
          <p:cNvSpPr txBox="1">
            <a:spLocks noChangeArrowheads="1"/>
          </p:cNvSpPr>
          <p:nvPr/>
        </p:nvSpPr>
        <p:spPr bwMode="auto">
          <a:xfrm rot="1237635">
            <a:off x="1752600" y="4235450"/>
            <a:ext cx="1752600" cy="336550"/>
          </a:xfrm>
          <a:prstGeom prst="rect">
            <a:avLst/>
          </a:prstGeom>
          <a:noFill/>
          <a:ln w="9525">
            <a:noFill/>
            <a:miter lim="800000"/>
            <a:headEnd/>
            <a:tailEnd/>
          </a:ln>
        </p:spPr>
        <p:txBody>
          <a:bodyPr>
            <a:spAutoFit/>
          </a:bodyPr>
          <a:lstStyle/>
          <a:p>
            <a:pPr fontAlgn="base">
              <a:spcBef>
                <a:spcPct val="50000"/>
              </a:spcBef>
              <a:spcAft>
                <a:spcPct val="0"/>
              </a:spcAft>
            </a:pPr>
            <a:r>
              <a:rPr lang="en-US" sz="1600" b="1">
                <a:solidFill>
                  <a:srgbClr val="000000"/>
                </a:solidFill>
              </a:rPr>
              <a:t>Reaction force</a:t>
            </a:r>
          </a:p>
        </p:txBody>
      </p:sp>
      <p:sp>
        <p:nvSpPr>
          <p:cNvPr id="14" name="Rectangle 13"/>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28333311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934200" y="6381750"/>
            <a:ext cx="1295400" cy="476250"/>
          </a:xfrm>
        </p:spPr>
        <p:txBody>
          <a:bodyPr/>
          <a:lstStyle/>
          <a:p>
            <a:pPr>
              <a:defRPr/>
            </a:pPr>
            <a:fld id="{766E9619-244B-47FC-9A1B-AA41E0A2984A}" type="slidenum">
              <a:rPr lang="en-US">
                <a:solidFill>
                  <a:srgbClr val="333399"/>
                </a:solidFill>
              </a:rPr>
              <a:pPr>
                <a:defRPr/>
              </a:pPr>
              <a:t>33</a:t>
            </a:fld>
            <a:endParaRPr lang="en-US">
              <a:solidFill>
                <a:srgbClr val="333399"/>
              </a:solidFill>
            </a:endParaRPr>
          </a:p>
        </p:txBody>
      </p:sp>
      <p:sp>
        <p:nvSpPr>
          <p:cNvPr id="457730" name="Rectangle 2"/>
          <p:cNvSpPr>
            <a:spLocks noGrp="1" noChangeArrowheads="1"/>
          </p:cNvSpPr>
          <p:nvPr>
            <p:ph type="title"/>
          </p:nvPr>
        </p:nvSpPr>
        <p:spPr>
          <a:xfrm>
            <a:off x="457200" y="274638"/>
            <a:ext cx="8229600" cy="487362"/>
          </a:xfrm>
        </p:spPr>
        <p:txBody>
          <a:bodyPr/>
          <a:lstStyle/>
          <a:p>
            <a:pPr eaLnBrk="1" hangingPunct="1">
              <a:defRPr/>
            </a:pPr>
            <a:r>
              <a:rPr lang="en-US" sz="2800" b="1" u="sng" smtClean="0">
                <a:solidFill>
                  <a:schemeClr val="accent2"/>
                </a:solidFill>
                <a:effectLst>
                  <a:outerShdw blurRad="38100" dist="38100" dir="2700000" algn="tl">
                    <a:srgbClr val="C0C0C0"/>
                  </a:outerShdw>
                </a:effectLst>
              </a:rPr>
              <a:t>Force Analysis</a:t>
            </a:r>
          </a:p>
        </p:txBody>
      </p:sp>
      <p:sp>
        <p:nvSpPr>
          <p:cNvPr id="457731" name="Rectangle 3"/>
          <p:cNvSpPr>
            <a:spLocks noGrp="1" noChangeArrowheads="1"/>
          </p:cNvSpPr>
          <p:nvPr>
            <p:ph type="body" idx="1"/>
          </p:nvPr>
        </p:nvSpPr>
        <p:spPr>
          <a:xfrm>
            <a:off x="304800" y="1066800"/>
            <a:ext cx="8467725" cy="5715000"/>
          </a:xfrm>
        </p:spPr>
        <p:txBody>
          <a:bodyPr/>
          <a:lstStyle/>
          <a:p>
            <a:pPr algn="just" eaLnBrk="1" hangingPunct="1">
              <a:lnSpc>
                <a:spcPct val="140000"/>
              </a:lnSpc>
              <a:buFont typeface="Wingdings" pitchFamily="2" charset="2"/>
              <a:buBlip>
                <a:blip r:embed="rId3"/>
              </a:buBlip>
              <a:defRPr/>
            </a:pPr>
            <a:r>
              <a:rPr lang="en-US" sz="2400" b="1" dirty="0" smtClean="0">
                <a:solidFill>
                  <a:srgbClr val="FF0000"/>
                </a:solidFill>
                <a:effectLst>
                  <a:outerShdw blurRad="38100" dist="38100" dir="2700000" algn="tl">
                    <a:srgbClr val="C0C0C0"/>
                  </a:outerShdw>
                </a:effectLst>
              </a:rPr>
              <a:t>Reaction force:</a:t>
            </a:r>
            <a:r>
              <a:rPr lang="en-US" sz="2400" dirty="0" smtClean="0"/>
              <a:t> </a:t>
            </a:r>
          </a:p>
          <a:p>
            <a:pPr algn="just" eaLnBrk="1" hangingPunct="1">
              <a:lnSpc>
                <a:spcPct val="140000"/>
              </a:lnSpc>
              <a:buFont typeface="Wingdings" pitchFamily="2" charset="2"/>
              <a:buNone/>
              <a:defRPr/>
            </a:pPr>
            <a:r>
              <a:rPr lang="en-US" sz="2400" dirty="0" smtClean="0"/>
              <a:t>	This force is due to the backward reaction</a:t>
            </a:r>
            <a:r>
              <a:rPr lang="en-US" sz="2400" i="1" dirty="0" smtClean="0"/>
              <a:t> </a:t>
            </a:r>
            <a:r>
              <a:rPr lang="en-US" sz="2400" dirty="0" smtClean="0"/>
              <a:t>to the force causing the motion of the jet.</a:t>
            </a:r>
            <a:r>
              <a:rPr lang="en-US" sz="2400" i="1" dirty="0" smtClean="0"/>
              <a:t> </a:t>
            </a:r>
            <a:endParaRPr lang="en-US" sz="2400" dirty="0" smtClean="0"/>
          </a:p>
          <a:p>
            <a:pPr algn="just" eaLnBrk="1" hangingPunct="1">
              <a:lnSpc>
                <a:spcPct val="140000"/>
              </a:lnSpc>
              <a:buFont typeface="Wingdings" pitchFamily="2" charset="2"/>
              <a:buBlip>
                <a:blip r:embed="rId3"/>
              </a:buBlip>
              <a:defRPr/>
            </a:pPr>
            <a:r>
              <a:rPr lang="en-US" sz="2400" b="1" dirty="0" smtClean="0">
                <a:solidFill>
                  <a:srgbClr val="FF0000"/>
                </a:solidFill>
                <a:effectLst>
                  <a:outerShdw blurRad="38100" dist="38100" dir="2700000" algn="tl">
                    <a:srgbClr val="C0C0C0"/>
                  </a:outerShdw>
                </a:effectLst>
              </a:rPr>
              <a:t>Centrifugal force:</a:t>
            </a:r>
            <a:r>
              <a:rPr lang="en-US" sz="2400" dirty="0" smtClean="0">
                <a:solidFill>
                  <a:srgbClr val="FF0000"/>
                </a:solidFill>
              </a:rPr>
              <a:t> </a:t>
            </a:r>
          </a:p>
          <a:p>
            <a:pPr algn="just" eaLnBrk="1" hangingPunct="1">
              <a:lnSpc>
                <a:spcPct val="140000"/>
              </a:lnSpc>
              <a:buFont typeface="Wingdings" pitchFamily="2" charset="2"/>
              <a:buNone/>
              <a:defRPr/>
            </a:pPr>
            <a:r>
              <a:rPr lang="en-US" sz="2400" dirty="0" smtClean="0"/>
              <a:t>	This is the force exerted by the steam due to the change in momentum because of the change in direction of the steam </a:t>
            </a:r>
            <a:r>
              <a:rPr lang="en-US" sz="2400" dirty="0" smtClean="0"/>
              <a:t>while </a:t>
            </a:r>
            <a:r>
              <a:rPr lang="en-US" sz="2400" dirty="0" smtClean="0"/>
              <a:t>passing over the blades.</a:t>
            </a:r>
          </a:p>
          <a:p>
            <a:pPr algn="just" eaLnBrk="1" hangingPunct="1">
              <a:lnSpc>
                <a:spcPct val="140000"/>
              </a:lnSpc>
              <a:buFont typeface="Wingdings" pitchFamily="2" charset="2"/>
              <a:buBlip>
                <a:blip r:embed="rId3"/>
              </a:buBlip>
              <a:defRPr/>
            </a:pPr>
            <a:r>
              <a:rPr lang="en-US" sz="2400" b="1" dirty="0" smtClean="0">
                <a:solidFill>
                  <a:srgbClr val="FF0000"/>
                </a:solidFill>
                <a:effectLst>
                  <a:outerShdw blurRad="38100" dist="38100" dir="2700000" algn="tl">
                    <a:srgbClr val="C0C0C0"/>
                  </a:outerShdw>
                </a:effectLst>
              </a:rPr>
              <a:t>Resultant force:</a:t>
            </a:r>
            <a:r>
              <a:rPr lang="en-US" sz="2400" dirty="0" smtClean="0"/>
              <a:t> </a:t>
            </a:r>
          </a:p>
          <a:p>
            <a:pPr algn="just" eaLnBrk="1" hangingPunct="1">
              <a:lnSpc>
                <a:spcPct val="140000"/>
              </a:lnSpc>
              <a:buFont typeface="Wingdings" pitchFamily="2" charset="2"/>
              <a:buNone/>
              <a:defRPr/>
            </a:pPr>
            <a:r>
              <a:rPr lang="en-US" sz="2400" dirty="0" smtClean="0"/>
              <a:t>	This is the vector sum of </a:t>
            </a:r>
            <a:r>
              <a:rPr lang="en-US" sz="2400" dirty="0" smtClean="0"/>
              <a:t>Reaction force </a:t>
            </a:r>
            <a:r>
              <a:rPr lang="en-US" sz="2400" dirty="0" smtClean="0"/>
              <a:t>and Centrifugal force.</a:t>
            </a:r>
          </a:p>
        </p:txBody>
      </p:sp>
      <p:sp>
        <p:nvSpPr>
          <p:cNvPr id="5" name="Rectangle 4"/>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5504878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28600" y="-141313"/>
            <a:ext cx="8915400" cy="762000"/>
          </a:xfrm>
        </p:spPr>
        <p:txBody>
          <a:bodyPr/>
          <a:lstStyle/>
          <a:p>
            <a:pPr eaLnBrk="1" hangingPunct="1"/>
            <a:r>
              <a:rPr lang="en-US" sz="2400" b="1" dirty="0" smtClean="0"/>
              <a:t>Pressure-Velocity Changes in a Reaction Turbine</a:t>
            </a:r>
          </a:p>
        </p:txBody>
      </p:sp>
      <p:sp>
        <p:nvSpPr>
          <p:cNvPr id="19459" name="Rectangle 3"/>
          <p:cNvSpPr>
            <a:spLocks noGrp="1" noChangeArrowheads="1"/>
          </p:cNvSpPr>
          <p:nvPr>
            <p:ph type="body" sz="half" idx="1"/>
          </p:nvPr>
        </p:nvSpPr>
        <p:spPr>
          <a:xfrm>
            <a:off x="762000" y="6019800"/>
            <a:ext cx="7467600" cy="609600"/>
          </a:xfrm>
          <a:ln>
            <a:solidFill>
              <a:schemeClr val="bg1"/>
            </a:solidFill>
          </a:ln>
        </p:spPr>
        <p:txBody>
          <a:bodyPr rtlCol="0">
            <a:normAutofit fontScale="55000" lnSpcReduction="20000"/>
          </a:bodyPr>
          <a:lstStyle/>
          <a:p>
            <a:pPr algn="just" eaLnBrk="1" fontAlgn="auto" hangingPunct="1">
              <a:lnSpc>
                <a:spcPct val="90000"/>
              </a:lnSpc>
              <a:spcAft>
                <a:spcPts val="0"/>
              </a:spcAft>
              <a:buFont typeface="Wingdings" pitchFamily="2" charset="2"/>
              <a:buChar char="v"/>
              <a:defRPr/>
            </a:pPr>
            <a:r>
              <a:rPr lang="en-US" sz="2000" dirty="0" smtClean="0">
                <a:solidFill>
                  <a:schemeClr val="bg1"/>
                </a:solidFill>
                <a:latin typeface="Arial Black" pitchFamily="34" charset="0"/>
                <a:cs typeface="Times New Roman" pitchFamily="18" charset="0"/>
              </a:rPr>
              <a:t>The high pressure steam passing in the first row of fixed blades undergoes a small drop in pressure causing the increase in the velocity of the steam. It then enters the first row of moving blades where it suffers further drop in pressure and the velocity energy is converted into the mechanical energy of rotation of the rotor</a:t>
            </a:r>
            <a:r>
              <a:rPr lang="en-US" sz="1800" dirty="0" smtClean="0">
                <a:solidFill>
                  <a:schemeClr val="bg1"/>
                </a:solidFill>
              </a:rPr>
              <a:t> </a:t>
            </a:r>
          </a:p>
        </p:txBody>
      </p:sp>
      <p:sp>
        <p:nvSpPr>
          <p:cNvPr id="10" name="Slide Number Placeholder 6"/>
          <p:cNvSpPr>
            <a:spLocks noGrp="1"/>
          </p:cNvSpPr>
          <p:nvPr>
            <p:ph type="sldNum" sz="quarter" idx="12"/>
          </p:nvPr>
        </p:nvSpPr>
        <p:spPr/>
        <p:txBody>
          <a:bodyPr/>
          <a:lstStyle/>
          <a:p>
            <a:pPr>
              <a:defRPr/>
            </a:pPr>
            <a:fld id="{BCDDC238-2532-441C-B368-359DE734E910}" type="slidenum">
              <a:rPr lang="en-US"/>
              <a:pPr>
                <a:defRPr/>
              </a:pPr>
              <a:t>34</a:t>
            </a:fld>
            <a:endParaRPr lang="en-US"/>
          </a:p>
        </p:txBody>
      </p:sp>
      <p:pic>
        <p:nvPicPr>
          <p:cNvPr id="4" name="Picture 3"/>
          <p:cNvPicPr>
            <a:picLocks noChangeAspect="1"/>
          </p:cNvPicPr>
          <p:nvPr/>
        </p:nvPicPr>
        <p:blipFill>
          <a:blip r:embed="rId3"/>
          <a:stretch>
            <a:fillRect/>
          </a:stretch>
        </p:blipFill>
        <p:spPr>
          <a:xfrm>
            <a:off x="2562225" y="876300"/>
            <a:ext cx="4019550" cy="5105400"/>
          </a:xfrm>
          <a:prstGeom prst="rect">
            <a:avLst/>
          </a:prstGeom>
        </p:spPr>
      </p:pic>
      <p:sp>
        <p:nvSpPr>
          <p:cNvPr id="6" name="Rectangle 5"/>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288271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194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1"/>
      <p:bldP spid="19458" grpId="2"/>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228600" y="533400"/>
            <a:ext cx="8610600" cy="5791200"/>
          </a:xfrm>
        </p:spPr>
        <p:txBody>
          <a:bodyPr/>
          <a:lstStyle/>
          <a:p>
            <a:pPr algn="just" eaLnBrk="1" hangingPunct="1">
              <a:buFont typeface="Arial" panose="020B0604020202020204" pitchFamily="34" charset="0"/>
              <a:buChar char="•"/>
            </a:pPr>
            <a:r>
              <a:rPr lang="en-US" sz="2000" dirty="0" smtClean="0">
                <a:latin typeface="Arial" charset="0"/>
              </a:rPr>
              <a:t>Unlike the impulse turbine, no nozzles are  mounted in a reaction turbine. It consists of number of alternate rows of fixed and moving blades.</a:t>
            </a:r>
          </a:p>
          <a:p>
            <a:pPr algn="just" eaLnBrk="1" hangingPunct="1">
              <a:buFont typeface="Arial" panose="020B0604020202020204" pitchFamily="34" charset="0"/>
              <a:buChar char="•"/>
            </a:pPr>
            <a:endParaRPr lang="en-US" sz="2000" dirty="0" smtClean="0">
              <a:latin typeface="Arial" charset="0"/>
            </a:endParaRPr>
          </a:p>
          <a:p>
            <a:pPr algn="just" eaLnBrk="1" hangingPunct="1">
              <a:buFont typeface="Arial" panose="020B0604020202020204" pitchFamily="34" charset="0"/>
              <a:buChar char="•"/>
            </a:pPr>
            <a:r>
              <a:rPr lang="en-US" sz="2000" dirty="0" smtClean="0">
                <a:latin typeface="Arial" charset="0"/>
              </a:rPr>
              <a:t>The high pressure steam passing over the first row of fixed blades undergoes a drop in pressure causing the velocity of the steam to increase.</a:t>
            </a:r>
          </a:p>
          <a:p>
            <a:pPr algn="just" eaLnBrk="1" hangingPunct="1">
              <a:buFont typeface="Arial" panose="020B0604020202020204" pitchFamily="34" charset="0"/>
              <a:buChar char="•"/>
            </a:pPr>
            <a:endParaRPr lang="en-US" sz="2000" dirty="0" smtClean="0">
              <a:latin typeface="Arial" charset="0"/>
            </a:endParaRPr>
          </a:p>
          <a:p>
            <a:pPr algn="just" eaLnBrk="1" hangingPunct="1">
              <a:buFont typeface="Arial" panose="020B0604020202020204" pitchFamily="34" charset="0"/>
              <a:buChar char="•"/>
            </a:pPr>
            <a:r>
              <a:rPr lang="en-US" sz="2000" dirty="0" smtClean="0">
                <a:latin typeface="Arial" charset="0"/>
              </a:rPr>
              <a:t>It them enters the first row of moving blades where it undergoes a further drop in pressure and velocity energy (Kinetic Energy) is converted into mechanical energy causing the velocity of the steam to decrease.</a:t>
            </a:r>
          </a:p>
          <a:p>
            <a:pPr algn="just" eaLnBrk="1" hangingPunct="1">
              <a:buFont typeface="Arial" panose="020B0604020202020204" pitchFamily="34" charset="0"/>
              <a:buChar char="•"/>
            </a:pPr>
            <a:endParaRPr lang="en-US" sz="2000" dirty="0" smtClean="0">
              <a:latin typeface="Arial" charset="0"/>
            </a:endParaRPr>
          </a:p>
          <a:p>
            <a:pPr algn="just" eaLnBrk="1" hangingPunct="1">
              <a:buFont typeface="Arial" panose="020B0604020202020204" pitchFamily="34" charset="0"/>
              <a:buChar char="•"/>
            </a:pPr>
            <a:r>
              <a:rPr lang="en-US" sz="2000" dirty="0" smtClean="0">
                <a:latin typeface="Arial" charset="0"/>
              </a:rPr>
              <a:t>This process continues in the further rows of fixed and moving blades till the pressure of the steam is almost completely reduced.</a:t>
            </a:r>
          </a:p>
          <a:p>
            <a:pPr algn="just" eaLnBrk="1" hangingPunct="1">
              <a:buFont typeface="Arial" panose="020B0604020202020204" pitchFamily="34" charset="0"/>
              <a:buChar char="•"/>
            </a:pPr>
            <a:endParaRPr lang="en-US" sz="2000" dirty="0" smtClean="0">
              <a:latin typeface="Arial" charset="0"/>
            </a:endParaRPr>
          </a:p>
          <a:p>
            <a:pPr algn="just" eaLnBrk="1" hangingPunct="1">
              <a:buFont typeface="Arial" panose="020B0604020202020204" pitchFamily="34" charset="0"/>
              <a:buChar char="•"/>
            </a:pPr>
            <a:endParaRPr lang="en-US" sz="2000" dirty="0" smtClean="0">
              <a:latin typeface="Arial" charset="0"/>
            </a:endParaRPr>
          </a:p>
        </p:txBody>
      </p:sp>
      <p:sp>
        <p:nvSpPr>
          <p:cNvPr id="6" name="Slide Number Placeholder 5"/>
          <p:cNvSpPr>
            <a:spLocks noGrp="1"/>
          </p:cNvSpPr>
          <p:nvPr>
            <p:ph type="sldNum" sz="quarter" idx="4294967295"/>
          </p:nvPr>
        </p:nvSpPr>
        <p:spPr>
          <a:xfrm>
            <a:off x="6934200" y="6381750"/>
            <a:ext cx="1295400" cy="476250"/>
          </a:xfrm>
        </p:spPr>
        <p:txBody>
          <a:bodyPr/>
          <a:lstStyle/>
          <a:p>
            <a:pPr>
              <a:defRPr/>
            </a:pPr>
            <a:fld id="{B8A9C780-42F0-48A8-8B52-465CF147F98E}" type="slidenum">
              <a:rPr lang="en-US"/>
              <a:pPr>
                <a:defRPr/>
              </a:pPr>
              <a:t>35</a:t>
            </a:fld>
            <a:endParaRPr lang="en-US"/>
          </a:p>
        </p:txBody>
      </p:sp>
      <p:sp>
        <p:nvSpPr>
          <p:cNvPr id="4" name="Rectangle 3"/>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19024940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 calcmode="lin" valueType="num">
                                      <p:cBhvr additive="base">
                                        <p:cTn id="13" dur="500" fill="hold"/>
                                        <p:tgtEl>
                                          <p:spTgt spid="215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 calcmode="lin" valueType="num">
                                      <p:cBhvr additive="base">
                                        <p:cTn id="19" dur="500" fill="hold"/>
                                        <p:tgtEl>
                                          <p:spTgt spid="2150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507">
                                            <p:txEl>
                                              <p:pRg st="6" end="6"/>
                                            </p:txEl>
                                          </p:spTgt>
                                        </p:tgtEl>
                                        <p:attrNameLst>
                                          <p:attrName>style.visibility</p:attrName>
                                        </p:attrNameLst>
                                      </p:cBhvr>
                                      <p:to>
                                        <p:strVal val="visible"/>
                                      </p:to>
                                    </p:set>
                                    <p:anim calcmode="lin" valueType="num">
                                      <p:cBhvr additive="base">
                                        <p:cTn id="25" dur="500" fill="hold"/>
                                        <p:tgtEl>
                                          <p:spTgt spid="21507">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50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30C5879-F79E-41A5-B192-92AB9362CC1D}" type="slidenum">
              <a:rPr lang="en-US" smtClean="0"/>
              <a:pPr>
                <a:defRPr/>
              </a:pPr>
              <a:t>36</a:t>
            </a:fld>
            <a:endParaRPr lang="en-US"/>
          </a:p>
        </p:txBody>
      </p:sp>
      <p:pic>
        <p:nvPicPr>
          <p:cNvPr id="92164" name="Picture 2" descr="http://www.leander-project.homecall.co.uk/Engines/turb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
            <a:ext cx="9082088"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227758287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3262599"/>
            <a:ext cx="8286750" cy="3048000"/>
          </a:xfrm>
        </p:spPr>
        <p:txBody>
          <a:bodyPr>
            <a:normAutofit/>
          </a:bodyPr>
          <a:lstStyle/>
          <a:p>
            <a:pPr algn="just">
              <a:buFont typeface="Arial" panose="020B0604020202020204" pitchFamily="34" charset="0"/>
              <a:buChar char="•"/>
            </a:pPr>
            <a:r>
              <a:rPr lang="en-US" sz="2000" dirty="0" smtClean="0">
                <a:latin typeface="+mj-lt"/>
                <a:cs typeface="Times New Roman" pitchFamily="18" charset="0"/>
              </a:rPr>
              <a:t>The </a:t>
            </a:r>
            <a:r>
              <a:rPr lang="en-US" sz="2000" dirty="0">
                <a:latin typeface="+mj-lt"/>
                <a:cs typeface="Times New Roman" pitchFamily="18" charset="0"/>
              </a:rPr>
              <a:t>gas turbine </a:t>
            </a:r>
            <a:r>
              <a:rPr lang="en-US" sz="2000" dirty="0" smtClean="0">
                <a:latin typeface="+mj-lt"/>
                <a:cs typeface="Times New Roman" pitchFamily="18" charset="0"/>
              </a:rPr>
              <a:t>cycle comprises three </a:t>
            </a:r>
            <a:r>
              <a:rPr lang="en-US" sz="2000" dirty="0">
                <a:latin typeface="+mj-lt"/>
                <a:cs typeface="Times New Roman" pitchFamily="18" charset="0"/>
              </a:rPr>
              <a:t>main components: a compressor, a </a:t>
            </a:r>
            <a:r>
              <a:rPr lang="en-US" sz="2000" dirty="0" smtClean="0">
                <a:latin typeface="+mj-lt"/>
                <a:cs typeface="Times New Roman" pitchFamily="18" charset="0"/>
              </a:rPr>
              <a:t>combustion chamber </a:t>
            </a:r>
            <a:r>
              <a:rPr lang="en-US" sz="2000" dirty="0">
                <a:latin typeface="+mj-lt"/>
                <a:cs typeface="Times New Roman" pitchFamily="18" charset="0"/>
              </a:rPr>
              <a:t>and a turbine. </a:t>
            </a:r>
            <a:endParaRPr lang="en-US" sz="2000" dirty="0" smtClean="0">
              <a:latin typeface="+mj-lt"/>
              <a:cs typeface="Times New Roman" pitchFamily="18" charset="0"/>
            </a:endParaRPr>
          </a:p>
          <a:p>
            <a:pPr algn="just">
              <a:buFont typeface="Arial" panose="020B0604020202020204" pitchFamily="34" charset="0"/>
              <a:buChar char="•"/>
            </a:pPr>
            <a:r>
              <a:rPr lang="en-US" sz="2000" dirty="0" smtClean="0">
                <a:latin typeface="+mj-lt"/>
                <a:cs typeface="Times New Roman" pitchFamily="18" charset="0"/>
              </a:rPr>
              <a:t>Air from the atmosphere is </a:t>
            </a:r>
            <a:r>
              <a:rPr lang="en-US" sz="2000" dirty="0">
                <a:latin typeface="+mj-lt"/>
                <a:cs typeface="Times New Roman" pitchFamily="18" charset="0"/>
              </a:rPr>
              <a:t>compressed in the compressor </a:t>
            </a:r>
            <a:r>
              <a:rPr lang="en-US" sz="2000" dirty="0" smtClean="0">
                <a:latin typeface="+mj-lt"/>
                <a:cs typeface="Times New Roman" pitchFamily="18" charset="0"/>
              </a:rPr>
              <a:t>and then goes to the </a:t>
            </a:r>
            <a:r>
              <a:rPr lang="en-US" sz="2000" dirty="0">
                <a:cs typeface="Times New Roman" pitchFamily="18" charset="0"/>
              </a:rPr>
              <a:t>combustion chamber </a:t>
            </a:r>
            <a:r>
              <a:rPr lang="en-US" sz="2000" dirty="0" smtClean="0">
                <a:cs typeface="Times New Roman" pitchFamily="18" charset="0"/>
              </a:rPr>
              <a:t>where the combustion of the fuel takes place.</a:t>
            </a:r>
            <a:r>
              <a:rPr lang="en-US" sz="2000" dirty="0" smtClean="0">
                <a:latin typeface="+mj-lt"/>
                <a:cs typeface="Times New Roman" pitchFamily="18" charset="0"/>
              </a:rPr>
              <a:t> </a:t>
            </a:r>
          </a:p>
          <a:p>
            <a:pPr algn="just">
              <a:buFont typeface="Arial" panose="020B0604020202020204" pitchFamily="34" charset="0"/>
              <a:buChar char="•"/>
            </a:pPr>
            <a:r>
              <a:rPr lang="en-US" sz="2000" dirty="0" smtClean="0">
                <a:latin typeface="+mj-lt"/>
                <a:cs typeface="Times New Roman" pitchFamily="18" charset="0"/>
              </a:rPr>
              <a:t>The </a:t>
            </a:r>
            <a:r>
              <a:rPr lang="en-US" sz="2000" dirty="0">
                <a:latin typeface="+mj-lt"/>
                <a:cs typeface="Times New Roman" pitchFamily="18" charset="0"/>
              </a:rPr>
              <a:t>resulting hot </a:t>
            </a:r>
            <a:r>
              <a:rPr lang="en-US" sz="2000" dirty="0" smtClean="0">
                <a:latin typeface="+mj-lt"/>
                <a:cs typeface="Times New Roman" pitchFamily="18" charset="0"/>
              </a:rPr>
              <a:t>gases </a:t>
            </a:r>
            <a:r>
              <a:rPr lang="en-US" sz="2000" dirty="0">
                <a:latin typeface="+mj-lt"/>
                <a:cs typeface="Times New Roman" pitchFamily="18" charset="0"/>
              </a:rPr>
              <a:t>expand </a:t>
            </a:r>
            <a:r>
              <a:rPr lang="en-US" sz="2000" dirty="0" smtClean="0">
                <a:latin typeface="+mj-lt"/>
                <a:cs typeface="Times New Roman" pitchFamily="18" charset="0"/>
              </a:rPr>
              <a:t>in the </a:t>
            </a:r>
            <a:r>
              <a:rPr lang="en-US" sz="2000" dirty="0">
                <a:latin typeface="+mj-lt"/>
                <a:cs typeface="Times New Roman" pitchFamily="18" charset="0"/>
              </a:rPr>
              <a:t>turbine to perform </a:t>
            </a:r>
            <a:r>
              <a:rPr lang="en-US" sz="2000" dirty="0" smtClean="0">
                <a:latin typeface="+mj-lt"/>
                <a:cs typeface="Times New Roman" pitchFamily="18" charset="0"/>
              </a:rPr>
              <a:t>work. Part </a:t>
            </a:r>
            <a:r>
              <a:rPr lang="en-US" sz="2000" dirty="0">
                <a:latin typeface="+mj-lt"/>
                <a:cs typeface="Times New Roman" pitchFamily="18" charset="0"/>
              </a:rPr>
              <a:t>of the power produced in the turbine is used to run the compressor and the rest is available to run </a:t>
            </a:r>
            <a:r>
              <a:rPr lang="en-US" sz="2000" dirty="0" smtClean="0">
                <a:latin typeface="+mj-lt"/>
                <a:cs typeface="Times New Roman" pitchFamily="18" charset="0"/>
              </a:rPr>
              <a:t>the generator.</a:t>
            </a:r>
          </a:p>
          <a:p>
            <a:pPr algn="just">
              <a:buFont typeface="Arial" panose="020B0604020202020204" pitchFamily="34" charset="0"/>
              <a:buChar char="•"/>
            </a:pPr>
            <a:endParaRPr lang="en-US" sz="2000" dirty="0" smtClean="0">
              <a:latin typeface="+mj-lt"/>
              <a:cs typeface="Times New Roman" pitchFamily="18" charset="0"/>
            </a:endParaRPr>
          </a:p>
        </p:txBody>
      </p:sp>
      <p:sp>
        <p:nvSpPr>
          <p:cNvPr id="6" name="Title 1"/>
          <p:cNvSpPr txBox="1">
            <a:spLocks/>
          </p:cNvSpPr>
          <p:nvPr/>
        </p:nvSpPr>
        <p:spPr>
          <a:xfrm>
            <a:off x="457200" y="-171104"/>
            <a:ext cx="8229600" cy="6629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base">
              <a:spcAft>
                <a:spcPct val="0"/>
              </a:spcAft>
            </a:pPr>
            <a:r>
              <a:rPr lang="en-US" sz="2800" dirty="0" smtClean="0">
                <a:solidFill>
                  <a:srgbClr val="FF0000"/>
                </a:solidFill>
                <a:effectLst>
                  <a:outerShdw blurRad="38100" dist="38100" dir="2700000" algn="tl">
                    <a:srgbClr val="000000">
                      <a:alpha val="43137"/>
                    </a:srgbClr>
                  </a:outerShdw>
                </a:effectLst>
              </a:rPr>
              <a:t>Gas Turbine</a:t>
            </a:r>
            <a:endParaRPr lang="en-US" sz="2800" dirty="0">
              <a:solidFill>
                <a:srgbClr val="FF0000"/>
              </a:solidFill>
              <a:effectLst>
                <a:outerShdw blurRad="38100" dist="38100" dir="2700000" algn="tl">
                  <a:srgbClr val="000000">
                    <a:alpha val="43137"/>
                  </a:srgbClr>
                </a:outerShdw>
              </a:effectLst>
            </a:endParaRPr>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endParaRPr>
          </a:p>
        </p:txBody>
      </p:sp>
      <p:sp>
        <p:nvSpPr>
          <p:cNvPr id="8" name="Rectangle 6"/>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endParaRPr>
          </a:p>
        </p:txBody>
      </p:sp>
      <p:sp>
        <p:nvSpPr>
          <p:cNvPr id="9"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endParaRPr>
          </a:p>
        </p:txBody>
      </p:sp>
      <p:pic>
        <p:nvPicPr>
          <p:cNvPr id="1036" name="Picture 12" descr="http://3.bp.blogspot.com/-RCqZLuTyQqE/UimQsDDU6CI/AAAAAAAAACg/e-KGbA9VbaE/s640/3.png">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243"/>
          <a:stretch/>
        </p:blipFill>
        <p:spPr bwMode="auto">
          <a:xfrm>
            <a:off x="1979711" y="491836"/>
            <a:ext cx="4757111" cy="246126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294967295"/>
          </p:nvPr>
        </p:nvSpPr>
        <p:spPr>
          <a:xfrm>
            <a:off x="6934200" y="6381750"/>
            <a:ext cx="1295400" cy="476250"/>
          </a:xfrm>
        </p:spPr>
        <p:txBody>
          <a:bodyPr/>
          <a:lstStyle/>
          <a:p>
            <a:pPr>
              <a:defRPr/>
            </a:pPr>
            <a:fld id="{BE923FCC-6DCF-4077-BEC4-1669145F1A66}" type="slidenum">
              <a:rPr lang="en-US" smtClean="0">
                <a:solidFill>
                  <a:srgbClr val="333399"/>
                </a:solidFill>
              </a:rPr>
              <a:pPr>
                <a:defRPr/>
              </a:pPr>
              <a:t>37</a:t>
            </a:fld>
            <a:endParaRPr lang="en-US">
              <a:solidFill>
                <a:srgbClr val="333399"/>
              </a:solidFill>
            </a:endParaRPr>
          </a:p>
        </p:txBody>
      </p:sp>
      <p:sp>
        <p:nvSpPr>
          <p:cNvPr id="10" name="Rectangle 9"/>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110066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descr="C:\Users\ADMIN\Pictures\gas turb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0" y="935641"/>
            <a:ext cx="57912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235200" y="304799"/>
            <a:ext cx="5334000" cy="646331"/>
          </a:xfrm>
          <a:prstGeom prst="rect">
            <a:avLst/>
          </a:prstGeom>
          <a:noFill/>
        </p:spPr>
        <p:txBody>
          <a:bodyPr wrap="square" rtlCol="0">
            <a:spAutoFit/>
          </a:bodyPr>
          <a:lstStyle/>
          <a:p>
            <a:pPr algn="ctr"/>
            <a:r>
              <a:rPr lang="en-US" sz="3600" dirty="0" smtClean="0"/>
              <a:t>Gas Turbine</a:t>
            </a:r>
            <a:endParaRPr lang="en-US" sz="3600" dirty="0"/>
          </a:p>
        </p:txBody>
      </p:sp>
      <p:sp>
        <p:nvSpPr>
          <p:cNvPr id="2" name="Slide Number Placeholder 1"/>
          <p:cNvSpPr>
            <a:spLocks noGrp="1"/>
          </p:cNvSpPr>
          <p:nvPr>
            <p:ph type="sldNum" sz="quarter" idx="4294967295"/>
          </p:nvPr>
        </p:nvSpPr>
        <p:spPr>
          <a:xfrm>
            <a:off x="6934200" y="6381750"/>
            <a:ext cx="1295400" cy="476250"/>
          </a:xfrm>
        </p:spPr>
        <p:txBody>
          <a:bodyPr/>
          <a:lstStyle/>
          <a:p>
            <a:pPr>
              <a:defRPr/>
            </a:pPr>
            <a:fld id="{BE923FCC-6DCF-4077-BEC4-1669145F1A66}" type="slidenum">
              <a:rPr lang="en-US" smtClean="0">
                <a:solidFill>
                  <a:srgbClr val="333399"/>
                </a:solidFill>
              </a:rPr>
              <a:pPr>
                <a:defRPr/>
              </a:pPr>
              <a:t>38</a:t>
            </a:fld>
            <a:endParaRPr lang="en-US">
              <a:solidFill>
                <a:srgbClr val="333399"/>
              </a:solidFill>
            </a:endParaRPr>
          </a:p>
        </p:txBody>
      </p:sp>
      <p:sp>
        <p:nvSpPr>
          <p:cNvPr id="5" name="Rectangle 4"/>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1339353057"/>
      </p:ext>
    </p:extLst>
  </p:cSld>
  <p:clrMapOvr>
    <a:masterClrMapping/>
  </p:clrMapOvr>
  <p:transition spd="slow" advClick="0">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87558" y="33746"/>
            <a:ext cx="8229600" cy="8915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base">
              <a:spcAft>
                <a:spcPct val="0"/>
              </a:spcAft>
            </a:pPr>
            <a:r>
              <a:rPr lang="en-US" sz="3200" dirty="0" smtClean="0">
                <a:solidFill>
                  <a:srgbClr val="FF0000"/>
                </a:solidFill>
                <a:effectLst>
                  <a:outerShdw blurRad="38100" dist="38100" dir="2700000" algn="tl">
                    <a:srgbClr val="000000">
                      <a:alpha val="43137"/>
                    </a:srgbClr>
                  </a:outerShdw>
                </a:effectLst>
              </a:rPr>
              <a:t>Water Turbine (Pelton Wheel)</a:t>
            </a:r>
            <a:endParaRPr lang="en-US" sz="3200" dirty="0">
              <a:solidFill>
                <a:srgbClr val="FF0000"/>
              </a:solidFill>
              <a:effectLst>
                <a:outerShdw blurRad="38100" dist="38100" dir="2700000" algn="tl">
                  <a:srgbClr val="000000">
                    <a:alpha val="43137"/>
                  </a:srgbClr>
                </a:outerShdw>
              </a:effectLst>
            </a:endParaRPr>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endParaRPr>
          </a:p>
        </p:txBody>
      </p:sp>
      <p:sp>
        <p:nvSpPr>
          <p:cNvPr id="8" name="Rectangle 6"/>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endParaRPr>
          </a:p>
        </p:txBody>
      </p:sp>
      <p:sp>
        <p:nvSpPr>
          <p:cNvPr id="9"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endParaRPr>
          </a:p>
        </p:txBody>
      </p:sp>
      <p:sp>
        <p:nvSpPr>
          <p:cNvPr id="10" name="Rectangle 9"/>
          <p:cNvSpPr>
            <a:spLocks noChangeArrowheads="1"/>
          </p:cNvSpPr>
          <p:nvPr/>
        </p:nvSpPr>
        <p:spPr bwMode="auto">
          <a:xfrm>
            <a:off x="25287"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780" y="1196752"/>
            <a:ext cx="6849956" cy="5112568"/>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 name="Slide Number Placeholder 1"/>
          <p:cNvSpPr>
            <a:spLocks noGrp="1"/>
          </p:cNvSpPr>
          <p:nvPr>
            <p:ph type="sldNum" sz="quarter" idx="12"/>
          </p:nvPr>
        </p:nvSpPr>
        <p:spPr/>
        <p:txBody>
          <a:bodyPr/>
          <a:lstStyle/>
          <a:p>
            <a:pPr eaLnBrk="1" hangingPunct="1"/>
            <a:fld id="{7A0163C5-575D-475B-AE9D-330E4DFA9A9E}" type="slidenum">
              <a:rPr lang="en-US" sz="1400" smtClean="0"/>
              <a:pPr eaLnBrk="1" hangingPunct="1"/>
              <a:t>39</a:t>
            </a:fld>
            <a:endParaRPr lang="en-US" sz="1400" dirty="0" smtClean="0"/>
          </a:p>
        </p:txBody>
      </p:sp>
      <p:sp>
        <p:nvSpPr>
          <p:cNvPr id="3" name="Footer Placeholder 2"/>
          <p:cNvSpPr>
            <a:spLocks noGrp="1"/>
          </p:cNvSpPr>
          <p:nvPr>
            <p:ph type="ftr" sz="quarter" idx="11"/>
          </p:nvPr>
        </p:nvSpPr>
        <p:spPr/>
        <p:txBody>
          <a:bodyPr/>
          <a:lstStyle/>
          <a:p>
            <a:pPr eaLnBrk="1" hangingPunct="1"/>
            <a:r>
              <a:rPr lang="en-US" sz="1400" b="0" dirty="0" smtClean="0">
                <a:solidFill>
                  <a:srgbClr val="0000FF"/>
                </a:solidFill>
                <a:effectLst/>
              </a:rPr>
              <a:t>Department of Mechanical and Manufacturing Engineering</a:t>
            </a:r>
          </a:p>
        </p:txBody>
      </p:sp>
      <p:sp>
        <p:nvSpPr>
          <p:cNvPr id="11" name="Rectangle 10"/>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025435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457200" y="228600"/>
            <a:ext cx="8229600" cy="639763"/>
          </a:xfrm>
        </p:spPr>
        <p:txBody>
          <a:bodyPr/>
          <a:lstStyle/>
          <a:p>
            <a:pPr eaLnBrk="1" hangingPunct="1">
              <a:defRPr/>
            </a:pPr>
            <a:r>
              <a:rPr lang="en-US" sz="2800" b="1" u="sng" smtClean="0">
                <a:solidFill>
                  <a:schemeClr val="accent2"/>
                </a:solidFill>
                <a:effectLst>
                  <a:outerShdw blurRad="38100" dist="38100" dir="2700000" algn="tl">
                    <a:srgbClr val="C0C0C0"/>
                  </a:outerShdw>
                </a:effectLst>
              </a:rPr>
              <a:t>Parts of a steam turbine</a:t>
            </a:r>
          </a:p>
        </p:txBody>
      </p:sp>
      <p:sp>
        <p:nvSpPr>
          <p:cNvPr id="301059" name="Rectangle 3"/>
          <p:cNvSpPr>
            <a:spLocks noGrp="1" noChangeArrowheads="1"/>
          </p:cNvSpPr>
          <p:nvPr>
            <p:ph type="body" idx="1"/>
          </p:nvPr>
        </p:nvSpPr>
        <p:spPr>
          <a:xfrm>
            <a:off x="3429000" y="1676400"/>
            <a:ext cx="2209800" cy="3352800"/>
          </a:xfrm>
        </p:spPr>
        <p:txBody>
          <a:bodyPr/>
          <a:lstStyle/>
          <a:p>
            <a:pPr eaLnBrk="1" hangingPunct="1">
              <a:lnSpc>
                <a:spcPct val="135000"/>
              </a:lnSpc>
              <a:buFontTx/>
              <a:buBlip>
                <a:blip r:embed="rId3"/>
              </a:buBlip>
              <a:defRPr/>
            </a:pPr>
            <a:r>
              <a:rPr lang="en-US" sz="2800" smtClean="0">
                <a:solidFill>
                  <a:srgbClr val="800000"/>
                </a:solidFill>
                <a:effectLst>
                  <a:outerShdw blurRad="38100" dist="38100" dir="2700000" algn="tl">
                    <a:srgbClr val="C0C0C0"/>
                  </a:outerShdw>
                </a:effectLst>
              </a:rPr>
              <a:t>Nozzles </a:t>
            </a:r>
          </a:p>
          <a:p>
            <a:pPr eaLnBrk="1" hangingPunct="1">
              <a:lnSpc>
                <a:spcPct val="135000"/>
              </a:lnSpc>
              <a:buFontTx/>
              <a:buBlip>
                <a:blip r:embed="rId3"/>
              </a:buBlip>
              <a:defRPr/>
            </a:pPr>
            <a:r>
              <a:rPr lang="en-US" sz="2800" smtClean="0">
                <a:solidFill>
                  <a:srgbClr val="800000"/>
                </a:solidFill>
                <a:effectLst>
                  <a:outerShdw blurRad="38100" dist="38100" dir="2700000" algn="tl">
                    <a:srgbClr val="C0C0C0"/>
                  </a:outerShdw>
                </a:effectLst>
              </a:rPr>
              <a:t>Rotor</a:t>
            </a:r>
          </a:p>
          <a:p>
            <a:pPr eaLnBrk="1" hangingPunct="1">
              <a:lnSpc>
                <a:spcPct val="135000"/>
              </a:lnSpc>
              <a:buFontTx/>
              <a:buBlip>
                <a:blip r:embed="rId3"/>
              </a:buBlip>
              <a:defRPr/>
            </a:pPr>
            <a:r>
              <a:rPr lang="en-US" sz="2800" smtClean="0">
                <a:solidFill>
                  <a:srgbClr val="800000"/>
                </a:solidFill>
                <a:effectLst>
                  <a:outerShdw blurRad="38100" dist="38100" dir="2700000" algn="tl">
                    <a:srgbClr val="C0C0C0"/>
                  </a:outerShdw>
                </a:effectLst>
              </a:rPr>
              <a:t>Blades</a:t>
            </a:r>
          </a:p>
          <a:p>
            <a:pPr eaLnBrk="1" hangingPunct="1">
              <a:lnSpc>
                <a:spcPct val="135000"/>
              </a:lnSpc>
              <a:buFontTx/>
              <a:buBlip>
                <a:blip r:embed="rId3"/>
              </a:buBlip>
              <a:defRPr/>
            </a:pPr>
            <a:r>
              <a:rPr lang="en-US" sz="2800" smtClean="0">
                <a:solidFill>
                  <a:srgbClr val="800000"/>
                </a:solidFill>
                <a:effectLst>
                  <a:outerShdw blurRad="38100" dist="38100" dir="2700000" algn="tl">
                    <a:srgbClr val="C0C0C0"/>
                  </a:outerShdw>
                </a:effectLst>
              </a:rPr>
              <a:t>Shaft</a:t>
            </a:r>
          </a:p>
          <a:p>
            <a:pPr eaLnBrk="1" hangingPunct="1">
              <a:lnSpc>
                <a:spcPct val="135000"/>
              </a:lnSpc>
              <a:buFontTx/>
              <a:buBlip>
                <a:blip r:embed="rId3"/>
              </a:buBlip>
              <a:defRPr/>
            </a:pPr>
            <a:r>
              <a:rPr lang="en-US" sz="2800" smtClean="0">
                <a:solidFill>
                  <a:srgbClr val="800000"/>
                </a:solidFill>
                <a:effectLst>
                  <a:outerShdw blurRad="38100" dist="38100" dir="2700000" algn="tl">
                    <a:srgbClr val="C0C0C0"/>
                  </a:outerShdw>
                </a:effectLst>
              </a:rPr>
              <a:t>Casing</a:t>
            </a:r>
          </a:p>
        </p:txBody>
      </p:sp>
      <p:sp>
        <p:nvSpPr>
          <p:cNvPr id="2" name="Slide Number Placeholder 1"/>
          <p:cNvSpPr>
            <a:spLocks noGrp="1"/>
          </p:cNvSpPr>
          <p:nvPr>
            <p:ph type="sldNum" sz="quarter" idx="4294967295"/>
          </p:nvPr>
        </p:nvSpPr>
        <p:spPr>
          <a:xfrm>
            <a:off x="6934200" y="6381750"/>
            <a:ext cx="1295400" cy="476250"/>
          </a:xfrm>
        </p:spPr>
        <p:txBody>
          <a:bodyPr/>
          <a:lstStyle/>
          <a:p>
            <a:pPr>
              <a:defRPr/>
            </a:pPr>
            <a:fld id="{BE923FCC-6DCF-4077-BEC4-1669145F1A66}" type="slidenum">
              <a:rPr lang="en-US" smtClean="0">
                <a:solidFill>
                  <a:srgbClr val="333399"/>
                </a:solidFill>
              </a:rPr>
              <a:pPr>
                <a:defRPr/>
              </a:pPr>
              <a:t>4</a:t>
            </a:fld>
            <a:endParaRPr lang="en-US">
              <a:solidFill>
                <a:srgbClr val="333399"/>
              </a:solidFill>
            </a:endParaRPr>
          </a:p>
        </p:txBody>
      </p:sp>
      <p:sp>
        <p:nvSpPr>
          <p:cNvPr id="5" name="Rectangle 4"/>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6681928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352" y="457200"/>
            <a:ext cx="8351295" cy="5984088"/>
          </a:xfrm>
        </p:spPr>
        <p:txBody>
          <a:bodyPr>
            <a:noAutofit/>
          </a:bodyPr>
          <a:lstStyle/>
          <a:p>
            <a:pPr>
              <a:buFont typeface="Arial" panose="020B0604020202020204" pitchFamily="34" charset="0"/>
              <a:buChar char="•"/>
            </a:pPr>
            <a:endParaRPr lang="en-US" sz="2000" dirty="0" smtClean="0">
              <a:latin typeface="+mj-lt"/>
            </a:endParaRPr>
          </a:p>
          <a:p>
            <a:pPr algn="just">
              <a:lnSpc>
                <a:spcPct val="120000"/>
              </a:lnSpc>
              <a:buFont typeface="Arial" panose="020B0604020202020204" pitchFamily="34" charset="0"/>
              <a:buChar char="•"/>
            </a:pPr>
            <a:r>
              <a:rPr lang="en-US" sz="2000" dirty="0" smtClean="0">
                <a:latin typeface="+mj-lt"/>
                <a:cs typeface="Times New Roman" pitchFamily="18" charset="0"/>
              </a:rPr>
              <a:t>Pelton </a:t>
            </a:r>
            <a:r>
              <a:rPr lang="en-US" sz="2000" dirty="0">
                <a:latin typeface="+mj-lt"/>
                <a:cs typeface="Times New Roman" pitchFamily="18" charset="0"/>
              </a:rPr>
              <a:t>wheel is an </a:t>
            </a:r>
            <a:r>
              <a:rPr lang="en-US" sz="2000" dirty="0" smtClean="0">
                <a:latin typeface="+mj-lt"/>
                <a:cs typeface="Times New Roman" pitchFamily="18" charset="0"/>
              </a:rPr>
              <a:t>impulse </a:t>
            </a:r>
            <a:r>
              <a:rPr lang="en-US" sz="2000" dirty="0">
                <a:latin typeface="+mj-lt"/>
                <a:cs typeface="Times New Roman" pitchFamily="18" charset="0"/>
              </a:rPr>
              <a:t>turbine used </a:t>
            </a:r>
            <a:r>
              <a:rPr lang="en-US" sz="2000" dirty="0" smtClean="0">
                <a:latin typeface="+mj-lt"/>
                <a:cs typeface="Times New Roman" pitchFamily="18" charset="0"/>
              </a:rPr>
              <a:t>in high </a:t>
            </a:r>
            <a:r>
              <a:rPr lang="en-US" sz="2000" dirty="0">
                <a:latin typeface="+mj-lt"/>
                <a:cs typeface="Times New Roman" pitchFamily="18" charset="0"/>
              </a:rPr>
              <a:t>head hydro electric </a:t>
            </a:r>
            <a:r>
              <a:rPr lang="en-US" sz="2000" dirty="0" smtClean="0">
                <a:latin typeface="+mj-lt"/>
                <a:cs typeface="Times New Roman" pitchFamily="18" charset="0"/>
              </a:rPr>
              <a:t>plants having a water head above 300m. (Water Head =Water level difference between the head race and tail race). Surface level of water in the dam is called head race and surface level of water  at the exit of the turbine is called tail race.</a:t>
            </a:r>
          </a:p>
          <a:p>
            <a:pPr algn="just">
              <a:lnSpc>
                <a:spcPct val="120000"/>
              </a:lnSpc>
              <a:buFont typeface="Arial" panose="020B0604020202020204" pitchFamily="34" charset="0"/>
              <a:buChar char="•"/>
            </a:pPr>
            <a:r>
              <a:rPr lang="en-US" sz="2000" dirty="0">
                <a:cs typeface="Times New Roman" pitchFamily="18" charset="0"/>
              </a:rPr>
              <a:t>The water from the reservoir is supplied to the nozzle through huge penstocks wherein  the total head of the incoming water is converted in to a large velocity head(kinetic energy)at the exit of the supply nozzle</a:t>
            </a:r>
            <a:r>
              <a:rPr lang="en-US" sz="2000" dirty="0" smtClean="0">
                <a:cs typeface="Times New Roman" pitchFamily="18" charset="0"/>
              </a:rPr>
              <a:t>.</a:t>
            </a:r>
          </a:p>
          <a:p>
            <a:pPr algn="just">
              <a:lnSpc>
                <a:spcPct val="120000"/>
              </a:lnSpc>
              <a:buFont typeface="Arial" panose="020B0604020202020204" pitchFamily="34" charset="0"/>
              <a:buChar char="•"/>
            </a:pPr>
            <a:r>
              <a:rPr lang="en-IN" sz="2000" dirty="0">
                <a:cs typeface="Times New Roman" pitchFamily="18" charset="0"/>
              </a:rPr>
              <a:t>The rotor/runner consists of a large circular </a:t>
            </a:r>
            <a:r>
              <a:rPr lang="en-IN" sz="2000" dirty="0" smtClean="0">
                <a:cs typeface="Times New Roman" pitchFamily="18" charset="0"/>
              </a:rPr>
              <a:t>disc </a:t>
            </a:r>
            <a:r>
              <a:rPr lang="en-IN" sz="2000" dirty="0">
                <a:cs typeface="Times New Roman" pitchFamily="18" charset="0"/>
              </a:rPr>
              <a:t>or wheel having a number of spoon shaped buckets spaced uniformly on the periphery. </a:t>
            </a:r>
          </a:p>
          <a:p>
            <a:pPr algn="just">
              <a:lnSpc>
                <a:spcPct val="120000"/>
              </a:lnSpc>
              <a:buFont typeface="Arial" panose="020B0604020202020204" pitchFamily="34" charset="0"/>
              <a:buChar char="•"/>
            </a:pPr>
            <a:r>
              <a:rPr lang="en-IN" sz="2000" dirty="0">
                <a:cs typeface="Times New Roman" pitchFamily="18" charset="0"/>
              </a:rPr>
              <a:t>High velocity jet of water from the nozzle hits these buckets and generates an impulse force which rotates the runner.</a:t>
            </a:r>
          </a:p>
          <a:p>
            <a:pPr algn="just">
              <a:lnSpc>
                <a:spcPct val="120000"/>
              </a:lnSpc>
              <a:buFont typeface="Arial" panose="020B0604020202020204" pitchFamily="34" charset="0"/>
              <a:buChar char="•"/>
            </a:pPr>
            <a:endParaRPr lang="en-US" sz="2000" dirty="0">
              <a:cs typeface="Times New Roman" pitchFamily="18" charset="0"/>
            </a:endParaRPr>
          </a:p>
          <a:p>
            <a:pPr algn="just">
              <a:lnSpc>
                <a:spcPct val="120000"/>
              </a:lnSpc>
              <a:buFont typeface="Arial" panose="020B0604020202020204" pitchFamily="34" charset="0"/>
              <a:buChar char="•"/>
            </a:pPr>
            <a:endParaRPr lang="en-US" sz="2000" dirty="0" smtClean="0">
              <a:latin typeface="+mj-lt"/>
              <a:cs typeface="Times New Roman" pitchFamily="18" charset="0"/>
            </a:endParaRPr>
          </a:p>
          <a:p>
            <a:pPr algn="just">
              <a:buFont typeface="Arial" panose="020B0604020202020204" pitchFamily="34" charset="0"/>
              <a:buChar char="•"/>
            </a:pPr>
            <a:endParaRPr lang="en-US" sz="2000" dirty="0">
              <a:latin typeface="+mj-lt"/>
              <a:cs typeface="Times New Roman" pitchFamily="18" charset="0"/>
            </a:endParaRPr>
          </a:p>
        </p:txBody>
      </p:sp>
      <p:sp>
        <p:nvSpPr>
          <p:cNvPr id="6" name="Title 1"/>
          <p:cNvSpPr txBox="1">
            <a:spLocks/>
          </p:cNvSpPr>
          <p:nvPr/>
        </p:nvSpPr>
        <p:spPr>
          <a:xfrm>
            <a:off x="479795" y="-219595"/>
            <a:ext cx="8229600" cy="8915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base">
              <a:spcAft>
                <a:spcPct val="0"/>
              </a:spcAft>
            </a:pPr>
            <a:r>
              <a:rPr lang="en-US" sz="2800" dirty="0" smtClean="0">
                <a:solidFill>
                  <a:srgbClr val="FF0000"/>
                </a:solidFill>
                <a:effectLst>
                  <a:outerShdw blurRad="38100" dist="38100" dir="2700000" algn="tl">
                    <a:srgbClr val="000000">
                      <a:alpha val="43137"/>
                    </a:srgbClr>
                  </a:outerShdw>
                </a:effectLst>
              </a:rPr>
              <a:t>Water Turbine (Pelton Wheel)</a:t>
            </a:r>
            <a:endParaRPr lang="en-US" sz="2800" dirty="0">
              <a:solidFill>
                <a:srgbClr val="FF0000"/>
              </a:solidFill>
              <a:effectLst>
                <a:outerShdw blurRad="38100" dist="38100" dir="2700000" algn="tl">
                  <a:srgbClr val="000000">
                    <a:alpha val="43137"/>
                  </a:srgbClr>
                </a:outerShdw>
              </a:effectLst>
            </a:endParaRPr>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endParaRPr>
          </a:p>
        </p:txBody>
      </p:sp>
      <p:sp>
        <p:nvSpPr>
          <p:cNvPr id="8" name="Rectangle 6"/>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endParaRPr>
          </a:p>
        </p:txBody>
      </p:sp>
      <p:sp>
        <p:nvSpPr>
          <p:cNvPr id="9"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endParaRPr>
          </a:p>
        </p:txBody>
      </p:sp>
      <p:sp>
        <p:nvSpPr>
          <p:cNvPr id="10" name="Rectangle 9"/>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endParaRPr>
          </a:p>
        </p:txBody>
      </p:sp>
      <p:sp>
        <p:nvSpPr>
          <p:cNvPr id="2" name="Slide Number Placeholder 1"/>
          <p:cNvSpPr>
            <a:spLocks noGrp="1"/>
          </p:cNvSpPr>
          <p:nvPr>
            <p:ph type="sldNum" sz="quarter" idx="4294967295"/>
          </p:nvPr>
        </p:nvSpPr>
        <p:spPr>
          <a:xfrm>
            <a:off x="6934200" y="6381750"/>
            <a:ext cx="1295400" cy="476250"/>
          </a:xfrm>
        </p:spPr>
        <p:txBody>
          <a:bodyPr/>
          <a:lstStyle/>
          <a:p>
            <a:pPr>
              <a:defRPr/>
            </a:pPr>
            <a:fld id="{BE923FCC-6DCF-4077-BEC4-1669145F1A66}" type="slidenum">
              <a:rPr lang="en-US" smtClean="0">
                <a:solidFill>
                  <a:srgbClr val="333399"/>
                </a:solidFill>
              </a:rPr>
              <a:pPr>
                <a:defRPr/>
              </a:pPr>
              <a:t>40</a:t>
            </a:fld>
            <a:endParaRPr lang="en-US">
              <a:solidFill>
                <a:srgbClr val="333399"/>
              </a:solidFill>
            </a:endParaRPr>
          </a:p>
        </p:txBody>
      </p:sp>
      <p:sp>
        <p:nvSpPr>
          <p:cNvPr id="11" name="Rectangle 10"/>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97342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066" y="332656"/>
            <a:ext cx="8229600" cy="6048672"/>
          </a:xfrm>
        </p:spPr>
        <p:txBody>
          <a:bodyPr/>
          <a:lstStyle/>
          <a:p>
            <a:pPr algn="just">
              <a:lnSpc>
                <a:spcPct val="120000"/>
              </a:lnSpc>
              <a:buFont typeface="Arial" panose="020B0604020202020204" pitchFamily="34" charset="0"/>
              <a:buChar char="•"/>
            </a:pPr>
            <a:endParaRPr lang="en-IN" sz="2000" dirty="0" smtClean="0">
              <a:cs typeface="Times New Roman" pitchFamily="18" charset="0"/>
            </a:endParaRPr>
          </a:p>
          <a:p>
            <a:pPr algn="just">
              <a:lnSpc>
                <a:spcPct val="120000"/>
              </a:lnSpc>
              <a:buFont typeface="Arial" panose="020B0604020202020204" pitchFamily="34" charset="0"/>
              <a:buChar char="•"/>
            </a:pPr>
            <a:r>
              <a:rPr lang="en-IN" sz="2000" dirty="0" smtClean="0">
                <a:cs typeface="Times New Roman" pitchFamily="18" charset="0"/>
              </a:rPr>
              <a:t>The </a:t>
            </a:r>
            <a:r>
              <a:rPr lang="en-IN" sz="2000" dirty="0">
                <a:cs typeface="Times New Roman" pitchFamily="18" charset="0"/>
              </a:rPr>
              <a:t>runner is mounted on a shaft </a:t>
            </a:r>
            <a:r>
              <a:rPr lang="en-IN" sz="2000" dirty="0" smtClean="0">
                <a:cs typeface="Times New Roman" pitchFamily="18" charset="0"/>
              </a:rPr>
              <a:t>which </a:t>
            </a:r>
            <a:r>
              <a:rPr lang="en-IN" sz="2000" dirty="0">
                <a:cs typeface="Times New Roman" pitchFamily="18" charset="0"/>
              </a:rPr>
              <a:t>is connected to a generator.</a:t>
            </a:r>
          </a:p>
          <a:p>
            <a:pPr algn="just">
              <a:lnSpc>
                <a:spcPct val="120000"/>
              </a:lnSpc>
              <a:buFont typeface="Arial" panose="020B0604020202020204" pitchFamily="34" charset="0"/>
              <a:buChar char="•"/>
            </a:pPr>
            <a:r>
              <a:rPr lang="en-IN" sz="2000" dirty="0">
                <a:cs typeface="Times New Roman" pitchFamily="18" charset="0"/>
              </a:rPr>
              <a:t>A spear is provided inside the nozzle to vary the flow rate of water hitting the buckets thereby controlling the power output according to the load demand</a:t>
            </a:r>
            <a:r>
              <a:rPr lang="en-IN" sz="2000" dirty="0" smtClean="0">
                <a:cs typeface="Times New Roman" pitchFamily="18" charset="0"/>
              </a:rPr>
              <a:t>.</a:t>
            </a:r>
          </a:p>
          <a:p>
            <a:pPr algn="just">
              <a:lnSpc>
                <a:spcPct val="120000"/>
              </a:lnSpc>
              <a:buFont typeface="Arial" panose="020B0604020202020204" pitchFamily="34" charset="0"/>
              <a:buChar char="•"/>
            </a:pPr>
            <a:r>
              <a:rPr lang="en-US" sz="2000" dirty="0" smtClean="0"/>
              <a:t>A brake nozzle is used to stop the rotor in emergency situations.</a:t>
            </a:r>
            <a:endParaRPr lang="en-IN" sz="2000" dirty="0"/>
          </a:p>
        </p:txBody>
      </p:sp>
      <p:sp>
        <p:nvSpPr>
          <p:cNvPr id="5" name="Slide Number Placeholder 4"/>
          <p:cNvSpPr>
            <a:spLocks noGrp="1"/>
          </p:cNvSpPr>
          <p:nvPr>
            <p:ph type="sldNum" sz="quarter" idx="4294967295"/>
          </p:nvPr>
        </p:nvSpPr>
        <p:spPr>
          <a:xfrm>
            <a:off x="6934200" y="6381750"/>
            <a:ext cx="1295400" cy="476250"/>
          </a:xfrm>
        </p:spPr>
        <p:txBody>
          <a:bodyPr/>
          <a:lstStyle/>
          <a:p>
            <a:pPr>
              <a:defRPr/>
            </a:pPr>
            <a:fld id="{BE923FCC-6DCF-4077-BEC4-1669145F1A66}" type="slidenum">
              <a:rPr lang="en-US" smtClean="0">
                <a:solidFill>
                  <a:srgbClr val="333399"/>
                </a:solidFill>
              </a:rPr>
              <a:pPr>
                <a:defRPr/>
              </a:pPr>
              <a:t>41</a:t>
            </a:fld>
            <a:endParaRPr lang="en-US">
              <a:solidFill>
                <a:srgbClr val="333399"/>
              </a:solidFill>
            </a:endParaRPr>
          </a:p>
        </p:txBody>
      </p:sp>
      <p:sp>
        <p:nvSpPr>
          <p:cNvPr id="6" name="Title 1"/>
          <p:cNvSpPr txBox="1">
            <a:spLocks/>
          </p:cNvSpPr>
          <p:nvPr/>
        </p:nvSpPr>
        <p:spPr>
          <a:xfrm>
            <a:off x="470066" y="-293370"/>
            <a:ext cx="8229600" cy="8915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base">
              <a:spcAft>
                <a:spcPct val="0"/>
              </a:spcAft>
            </a:pPr>
            <a:r>
              <a:rPr lang="en-US" sz="2800" dirty="0" smtClean="0">
                <a:solidFill>
                  <a:srgbClr val="FF0000"/>
                </a:solidFill>
                <a:effectLst>
                  <a:outerShdw blurRad="38100" dist="38100" dir="2700000" algn="tl">
                    <a:srgbClr val="000000">
                      <a:alpha val="43137"/>
                    </a:srgbClr>
                  </a:outerShdw>
                </a:effectLst>
              </a:rPr>
              <a:t>Water Turbine (Pelton Wheel)</a:t>
            </a:r>
            <a:endParaRPr lang="en-US" sz="2800" dirty="0">
              <a:solidFill>
                <a:srgbClr val="FF0000"/>
              </a:solidFill>
              <a:effectLst>
                <a:outerShdw blurRad="38100" dist="38100" dir="2700000" algn="tl">
                  <a:srgbClr val="000000">
                    <a:alpha val="43137"/>
                  </a:srgbClr>
                </a:outerShdw>
              </a:effectLst>
            </a:endParaRPr>
          </a:p>
        </p:txBody>
      </p:sp>
      <p:sp>
        <p:nvSpPr>
          <p:cNvPr id="7" name="Rectangle 6"/>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80646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934200" y="6381750"/>
            <a:ext cx="1295400" cy="476250"/>
          </a:xfrm>
        </p:spPr>
        <p:txBody>
          <a:bodyPr/>
          <a:lstStyle/>
          <a:p>
            <a:pPr>
              <a:defRPr/>
            </a:pPr>
            <a:fld id="{DCE1D87E-FB2F-42F7-B902-6895E3744FA7}" type="slidenum">
              <a:rPr lang="en-US"/>
              <a:pPr>
                <a:defRPr/>
              </a:pPr>
              <a:t>5</a:t>
            </a:fld>
            <a:endParaRPr lang="en-US"/>
          </a:p>
        </p:txBody>
      </p:sp>
      <p:sp>
        <p:nvSpPr>
          <p:cNvPr id="303106" name="Rectangle 2"/>
          <p:cNvSpPr>
            <a:spLocks noGrp="1" noChangeArrowheads="1"/>
          </p:cNvSpPr>
          <p:nvPr>
            <p:ph type="body" idx="1"/>
          </p:nvPr>
        </p:nvSpPr>
        <p:spPr>
          <a:xfrm>
            <a:off x="304800" y="7256"/>
            <a:ext cx="8534400" cy="6662104"/>
          </a:xfrm>
        </p:spPr>
        <p:txBody>
          <a:bodyPr/>
          <a:lstStyle/>
          <a:p>
            <a:pPr algn="just" eaLnBrk="1" hangingPunct="1">
              <a:lnSpc>
                <a:spcPct val="130000"/>
              </a:lnSpc>
              <a:buFontTx/>
              <a:buBlip>
                <a:blip r:embed="rId3"/>
              </a:buBlip>
              <a:defRPr/>
            </a:pPr>
            <a:r>
              <a:rPr lang="en-US" sz="2300" b="1" dirty="0" smtClean="0">
                <a:solidFill>
                  <a:schemeClr val="accent2"/>
                </a:solidFill>
                <a:effectLst>
                  <a:outerShdw blurRad="38100" dist="38100" dir="2700000" algn="tl">
                    <a:srgbClr val="C0C0C0"/>
                  </a:outerShdw>
                </a:effectLst>
              </a:rPr>
              <a:t>Nozzles:</a:t>
            </a:r>
          </a:p>
          <a:p>
            <a:pPr algn="just" eaLnBrk="1" hangingPunct="1">
              <a:lnSpc>
                <a:spcPct val="130000"/>
              </a:lnSpc>
              <a:buFontTx/>
              <a:buNone/>
              <a:defRPr/>
            </a:pPr>
            <a:r>
              <a:rPr lang="en-US" sz="2300" dirty="0" smtClean="0">
                <a:solidFill>
                  <a:schemeClr val="accent2"/>
                </a:solidFill>
              </a:rPr>
              <a:t>   	</a:t>
            </a:r>
            <a:r>
              <a:rPr lang="en-US" sz="2300" dirty="0" smtClean="0"/>
              <a:t>Nozzles are used to convert pressure energy of the steam into kinetic energy and they direct the steam on to the blades.</a:t>
            </a:r>
            <a:endParaRPr lang="en-US" sz="2300" b="1" dirty="0" smtClean="0">
              <a:solidFill>
                <a:schemeClr val="accent2"/>
              </a:solidFill>
              <a:effectLst>
                <a:outerShdw blurRad="38100" dist="38100" dir="2700000" algn="tl">
                  <a:srgbClr val="C0C0C0"/>
                </a:outerShdw>
              </a:effectLst>
            </a:endParaRPr>
          </a:p>
          <a:p>
            <a:pPr marL="342900" lvl="1" indent="-342900" algn="just" eaLnBrk="1" hangingPunct="1">
              <a:lnSpc>
                <a:spcPct val="130000"/>
              </a:lnSpc>
              <a:buBlip>
                <a:blip r:embed="rId3"/>
              </a:buBlip>
              <a:defRPr/>
            </a:pPr>
            <a:r>
              <a:rPr lang="en-US" sz="2300" b="1" dirty="0" smtClean="0">
                <a:solidFill>
                  <a:schemeClr val="accent2"/>
                </a:solidFill>
                <a:effectLst>
                  <a:outerShdw blurRad="38100" dist="38100" dir="2700000" algn="tl">
                    <a:srgbClr val="C0C0C0"/>
                  </a:outerShdw>
                </a:effectLst>
              </a:rPr>
              <a:t>Blades:</a:t>
            </a:r>
          </a:p>
          <a:p>
            <a:pPr marL="0" lvl="1" indent="0" algn="just" eaLnBrk="1" hangingPunct="1">
              <a:lnSpc>
                <a:spcPct val="130000"/>
              </a:lnSpc>
              <a:buNone/>
              <a:defRPr/>
            </a:pPr>
            <a:r>
              <a:rPr lang="en-US" sz="2400" dirty="0" smtClean="0"/>
              <a:t>They are the </a:t>
            </a:r>
            <a:r>
              <a:rPr lang="en-US" sz="2400" dirty="0"/>
              <a:t>curved </a:t>
            </a:r>
            <a:r>
              <a:rPr lang="en-US" sz="2400" dirty="0" smtClean="0"/>
              <a:t>metal plates </a:t>
            </a:r>
            <a:r>
              <a:rPr lang="en-US" sz="2400" dirty="0"/>
              <a:t>over which steam is directed</a:t>
            </a:r>
            <a:r>
              <a:rPr lang="en-US" sz="2400" dirty="0" smtClean="0"/>
              <a:t>.</a:t>
            </a:r>
          </a:p>
          <a:p>
            <a:pPr algn="just" eaLnBrk="1" hangingPunct="1">
              <a:lnSpc>
                <a:spcPct val="130000"/>
              </a:lnSpc>
              <a:buFontTx/>
              <a:buNone/>
              <a:defRPr/>
            </a:pPr>
            <a:r>
              <a:rPr lang="en-US" sz="2300" dirty="0" smtClean="0">
                <a:solidFill>
                  <a:schemeClr val="accent2"/>
                </a:solidFill>
              </a:rPr>
              <a:t>   	</a:t>
            </a:r>
            <a:r>
              <a:rPr lang="en-US" sz="2300" dirty="0" smtClean="0"/>
              <a:t>.</a:t>
            </a:r>
            <a:r>
              <a:rPr lang="en-US" b="1" kern="1200" dirty="0" smtClean="0">
                <a:solidFill>
                  <a:prstClr val="black"/>
                </a:solidFill>
                <a:latin typeface="Calibri"/>
                <a:ea typeface="+mn-ea"/>
                <a:cs typeface="+mn-cs"/>
              </a:rPr>
              <a:t>Moving blades  </a:t>
            </a:r>
          </a:p>
          <a:p>
            <a:pPr lvl="1">
              <a:buFont typeface="Arial" pitchFamily="34" charset="0"/>
              <a:buChar char="•"/>
              <a:defRPr/>
            </a:pPr>
            <a:r>
              <a:rPr lang="en-US" sz="2300" dirty="0" smtClean="0">
                <a:solidFill>
                  <a:srgbClr val="000000"/>
                </a:solidFill>
                <a:ea typeface="+mn-ea"/>
                <a:cs typeface="+mn-cs"/>
              </a:rPr>
              <a:t>   They are </a:t>
            </a:r>
            <a:r>
              <a:rPr lang="en-US" sz="2300" dirty="0">
                <a:solidFill>
                  <a:srgbClr val="000000"/>
                </a:solidFill>
                <a:ea typeface="+mn-ea"/>
                <a:cs typeface="+mn-cs"/>
              </a:rPr>
              <a:t>mounted on the circumference of the </a:t>
            </a:r>
            <a:r>
              <a:rPr lang="en-US" sz="2300" dirty="0" smtClean="0">
                <a:solidFill>
                  <a:srgbClr val="000000"/>
                </a:solidFill>
                <a:ea typeface="+mn-ea"/>
                <a:cs typeface="+mn-cs"/>
              </a:rPr>
              <a:t>turbine rotor.</a:t>
            </a:r>
            <a:endParaRPr lang="en-US" b="1" kern="1200" dirty="0" smtClean="0">
              <a:solidFill>
                <a:prstClr val="black"/>
              </a:solidFill>
              <a:latin typeface="Calibri"/>
              <a:ea typeface="+mn-ea"/>
              <a:cs typeface="+mn-cs"/>
            </a:endParaRPr>
          </a:p>
          <a:p>
            <a:pPr lvl="1">
              <a:buFont typeface="Arial" pitchFamily="34" charset="0"/>
              <a:buChar char="•"/>
              <a:defRPr/>
            </a:pPr>
            <a:r>
              <a:rPr lang="en-US" sz="2300" kern="1200" dirty="0" smtClean="0">
                <a:solidFill>
                  <a:prstClr val="black"/>
                </a:solidFill>
                <a:ea typeface="+mn-ea"/>
                <a:cs typeface="+mn-cs"/>
              </a:rPr>
              <a:t>They convert </a:t>
            </a:r>
            <a:r>
              <a:rPr lang="en-US" sz="2300" kern="1200" dirty="0">
                <a:solidFill>
                  <a:prstClr val="black"/>
                </a:solidFill>
                <a:ea typeface="+mn-ea"/>
                <a:cs typeface="+mn-cs"/>
              </a:rPr>
              <a:t>KE of steam into mechanical work</a:t>
            </a:r>
          </a:p>
          <a:p>
            <a:pPr lvl="1">
              <a:buFont typeface="Arial" charset="0"/>
              <a:buChar char="–"/>
              <a:defRPr/>
            </a:pPr>
            <a:r>
              <a:rPr lang="en-US" b="1" kern="1200" dirty="0">
                <a:solidFill>
                  <a:prstClr val="black"/>
                </a:solidFill>
                <a:latin typeface="Calibri"/>
                <a:ea typeface="+mn-ea"/>
                <a:cs typeface="+mn-cs"/>
              </a:rPr>
              <a:t>Fixed </a:t>
            </a:r>
            <a:r>
              <a:rPr lang="en-US" b="1" kern="1200" dirty="0" smtClean="0">
                <a:solidFill>
                  <a:prstClr val="black"/>
                </a:solidFill>
                <a:latin typeface="Calibri"/>
                <a:ea typeface="+mn-ea"/>
                <a:cs typeface="+mn-cs"/>
              </a:rPr>
              <a:t>blades</a:t>
            </a:r>
          </a:p>
          <a:p>
            <a:pPr lvl="1">
              <a:buFont typeface="Arial" pitchFamily="34" charset="0"/>
              <a:buChar char="•"/>
              <a:defRPr/>
            </a:pPr>
            <a:r>
              <a:rPr lang="en-US" sz="2300" kern="1200" dirty="0" smtClean="0">
                <a:solidFill>
                  <a:prstClr val="black"/>
                </a:solidFill>
                <a:ea typeface="+mn-ea"/>
                <a:cs typeface="+mn-cs"/>
              </a:rPr>
              <a:t>They are fixed to the casing. They</a:t>
            </a:r>
            <a:r>
              <a:rPr lang="en-US" kern="1200" dirty="0" smtClean="0">
                <a:solidFill>
                  <a:prstClr val="black"/>
                </a:solidFill>
                <a:ea typeface="+mn-ea"/>
                <a:cs typeface="+mn-cs"/>
              </a:rPr>
              <a:t>  either </a:t>
            </a:r>
            <a:r>
              <a:rPr lang="en-US" sz="2300" kern="1200" dirty="0" smtClean="0">
                <a:solidFill>
                  <a:prstClr val="black"/>
                </a:solidFill>
                <a:ea typeface="+mn-ea"/>
                <a:cs typeface="+mn-cs"/>
              </a:rPr>
              <a:t>guide </a:t>
            </a:r>
            <a:r>
              <a:rPr lang="en-US" sz="2300" kern="1200" dirty="0">
                <a:solidFill>
                  <a:prstClr val="black"/>
                </a:solidFill>
                <a:ea typeface="+mn-ea"/>
                <a:cs typeface="+mn-cs"/>
              </a:rPr>
              <a:t>the </a:t>
            </a:r>
            <a:r>
              <a:rPr lang="en-US" sz="2300" kern="1200" dirty="0" smtClean="0">
                <a:solidFill>
                  <a:prstClr val="black"/>
                </a:solidFill>
                <a:ea typeface="+mn-ea"/>
                <a:cs typeface="+mn-cs"/>
              </a:rPr>
              <a:t>flow of steam from one stage to the other or they </a:t>
            </a:r>
            <a:r>
              <a:rPr lang="en-US" sz="2300" kern="1200" dirty="0">
                <a:solidFill>
                  <a:prstClr val="black"/>
                </a:solidFill>
                <a:ea typeface="+mn-ea"/>
                <a:cs typeface="+mn-cs"/>
              </a:rPr>
              <a:t>increase the velocity of </a:t>
            </a:r>
            <a:r>
              <a:rPr lang="en-US" sz="2300" kern="1200" dirty="0" smtClean="0">
                <a:solidFill>
                  <a:prstClr val="black"/>
                </a:solidFill>
                <a:ea typeface="+mn-ea"/>
                <a:cs typeface="+mn-cs"/>
              </a:rPr>
              <a:t>steam</a:t>
            </a:r>
            <a:endParaRPr lang="en-US" sz="2300" dirty="0" smtClean="0"/>
          </a:p>
        </p:txBody>
      </p:sp>
      <p:sp>
        <p:nvSpPr>
          <p:cNvPr id="4" name="Rectangle 3"/>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148803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106">
                                            <p:txEl>
                                              <p:pRg st="0" end="0"/>
                                            </p:txEl>
                                          </p:spTgt>
                                        </p:tgtEl>
                                        <p:attrNameLst>
                                          <p:attrName>style.visibility</p:attrName>
                                        </p:attrNameLst>
                                      </p:cBhvr>
                                      <p:to>
                                        <p:strVal val="visible"/>
                                      </p:to>
                                    </p:set>
                                    <p:animEffect transition="in" filter="fade">
                                      <p:cBhvr>
                                        <p:cTn id="7" dur="500"/>
                                        <p:tgtEl>
                                          <p:spTgt spid="303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3106">
                                            <p:txEl>
                                              <p:pRg st="1" end="1"/>
                                            </p:txEl>
                                          </p:spTgt>
                                        </p:tgtEl>
                                        <p:attrNameLst>
                                          <p:attrName>style.visibility</p:attrName>
                                        </p:attrNameLst>
                                      </p:cBhvr>
                                      <p:to>
                                        <p:strVal val="visible"/>
                                      </p:to>
                                    </p:set>
                                    <p:animEffect transition="in" filter="fade">
                                      <p:cBhvr>
                                        <p:cTn id="12" dur="500"/>
                                        <p:tgtEl>
                                          <p:spTgt spid="3031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3106">
                                            <p:txEl>
                                              <p:pRg st="2" end="2"/>
                                            </p:txEl>
                                          </p:spTgt>
                                        </p:tgtEl>
                                        <p:attrNameLst>
                                          <p:attrName>style.visibility</p:attrName>
                                        </p:attrNameLst>
                                      </p:cBhvr>
                                      <p:to>
                                        <p:strVal val="visible"/>
                                      </p:to>
                                    </p:set>
                                    <p:animEffect transition="in" filter="fade">
                                      <p:cBhvr>
                                        <p:cTn id="17" dur="500"/>
                                        <p:tgtEl>
                                          <p:spTgt spid="3031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3106">
                                            <p:txEl>
                                              <p:pRg st="3" end="3"/>
                                            </p:txEl>
                                          </p:spTgt>
                                        </p:tgtEl>
                                        <p:attrNameLst>
                                          <p:attrName>style.visibility</p:attrName>
                                        </p:attrNameLst>
                                      </p:cBhvr>
                                      <p:to>
                                        <p:strVal val="visible"/>
                                      </p:to>
                                    </p:set>
                                    <p:animEffect transition="in" filter="fade">
                                      <p:cBhvr>
                                        <p:cTn id="22" dur="500"/>
                                        <p:tgtEl>
                                          <p:spTgt spid="3031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3106">
                                            <p:txEl>
                                              <p:pRg st="4" end="4"/>
                                            </p:txEl>
                                          </p:spTgt>
                                        </p:tgtEl>
                                        <p:attrNameLst>
                                          <p:attrName>style.visibility</p:attrName>
                                        </p:attrNameLst>
                                      </p:cBhvr>
                                      <p:to>
                                        <p:strVal val="visible"/>
                                      </p:to>
                                    </p:set>
                                    <p:animEffect transition="in" filter="fade">
                                      <p:cBhvr>
                                        <p:cTn id="27" dur="500"/>
                                        <p:tgtEl>
                                          <p:spTgt spid="3031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3106">
                                            <p:txEl>
                                              <p:pRg st="5" end="5"/>
                                            </p:txEl>
                                          </p:spTgt>
                                        </p:tgtEl>
                                        <p:attrNameLst>
                                          <p:attrName>style.visibility</p:attrName>
                                        </p:attrNameLst>
                                      </p:cBhvr>
                                      <p:to>
                                        <p:strVal val="visible"/>
                                      </p:to>
                                    </p:set>
                                    <p:animEffect transition="in" filter="fade">
                                      <p:cBhvr>
                                        <p:cTn id="32" dur="500"/>
                                        <p:tgtEl>
                                          <p:spTgt spid="3031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3106">
                                            <p:txEl>
                                              <p:pRg st="6" end="6"/>
                                            </p:txEl>
                                          </p:spTgt>
                                        </p:tgtEl>
                                        <p:attrNameLst>
                                          <p:attrName>style.visibility</p:attrName>
                                        </p:attrNameLst>
                                      </p:cBhvr>
                                      <p:to>
                                        <p:strVal val="visible"/>
                                      </p:to>
                                    </p:set>
                                    <p:animEffect transition="in" filter="fade">
                                      <p:cBhvr>
                                        <p:cTn id="37" dur="500"/>
                                        <p:tgtEl>
                                          <p:spTgt spid="3031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3106">
                                            <p:txEl>
                                              <p:pRg st="7" end="7"/>
                                            </p:txEl>
                                          </p:spTgt>
                                        </p:tgtEl>
                                        <p:attrNameLst>
                                          <p:attrName>style.visibility</p:attrName>
                                        </p:attrNameLst>
                                      </p:cBhvr>
                                      <p:to>
                                        <p:strVal val="visible"/>
                                      </p:to>
                                    </p:set>
                                    <p:animEffect transition="in" filter="fade">
                                      <p:cBhvr>
                                        <p:cTn id="42" dur="500"/>
                                        <p:tgtEl>
                                          <p:spTgt spid="30310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3106">
                                            <p:txEl>
                                              <p:pRg st="8" end="8"/>
                                            </p:txEl>
                                          </p:spTgt>
                                        </p:tgtEl>
                                        <p:attrNameLst>
                                          <p:attrName>style.visibility</p:attrName>
                                        </p:attrNameLst>
                                      </p:cBhvr>
                                      <p:to>
                                        <p:strVal val="visible"/>
                                      </p:to>
                                    </p:set>
                                    <p:animEffect transition="in" filter="fade">
                                      <p:cBhvr>
                                        <p:cTn id="47" dur="500"/>
                                        <p:tgtEl>
                                          <p:spTgt spid="3031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934200" y="6381750"/>
            <a:ext cx="1295400" cy="476250"/>
          </a:xfrm>
        </p:spPr>
        <p:txBody>
          <a:bodyPr/>
          <a:lstStyle/>
          <a:p>
            <a:pPr>
              <a:defRPr/>
            </a:pPr>
            <a:fld id="{DCE1D87E-FB2F-42F7-B902-6895E3744FA7}" type="slidenum">
              <a:rPr lang="en-US"/>
              <a:pPr>
                <a:defRPr/>
              </a:pPr>
              <a:t>6</a:t>
            </a:fld>
            <a:endParaRPr lang="en-US"/>
          </a:p>
        </p:txBody>
      </p:sp>
      <p:sp>
        <p:nvSpPr>
          <p:cNvPr id="303106" name="Rectangle 2"/>
          <p:cNvSpPr>
            <a:spLocks noGrp="1" noChangeArrowheads="1"/>
          </p:cNvSpPr>
          <p:nvPr>
            <p:ph type="body" idx="1"/>
          </p:nvPr>
        </p:nvSpPr>
        <p:spPr>
          <a:xfrm>
            <a:off x="304800" y="304800"/>
            <a:ext cx="8534400" cy="6172200"/>
          </a:xfrm>
        </p:spPr>
        <p:txBody>
          <a:bodyPr/>
          <a:lstStyle/>
          <a:p>
            <a:pPr marL="0" indent="0" algn="just" eaLnBrk="1" hangingPunct="1">
              <a:lnSpc>
                <a:spcPct val="130000"/>
              </a:lnSpc>
              <a:buNone/>
              <a:defRPr/>
            </a:pPr>
            <a:endParaRPr lang="en-US" sz="2300" dirty="0" smtClean="0"/>
          </a:p>
          <a:p>
            <a:pPr algn="just" eaLnBrk="1" hangingPunct="1">
              <a:lnSpc>
                <a:spcPct val="130000"/>
              </a:lnSpc>
              <a:buFontTx/>
              <a:buBlip>
                <a:blip r:embed="rId3"/>
              </a:buBlip>
              <a:defRPr/>
            </a:pPr>
            <a:r>
              <a:rPr lang="en-US" sz="2300" b="1" dirty="0" smtClean="0">
                <a:solidFill>
                  <a:schemeClr val="accent2"/>
                </a:solidFill>
                <a:effectLst>
                  <a:outerShdw blurRad="38100" dist="38100" dir="2700000" algn="tl">
                    <a:srgbClr val="C0C0C0"/>
                  </a:outerShdw>
                </a:effectLst>
              </a:rPr>
              <a:t>Rotor:</a:t>
            </a:r>
          </a:p>
          <a:p>
            <a:pPr algn="just" eaLnBrk="1" hangingPunct="1">
              <a:lnSpc>
                <a:spcPct val="130000"/>
              </a:lnSpc>
              <a:buFontTx/>
              <a:buNone/>
              <a:defRPr/>
            </a:pPr>
            <a:r>
              <a:rPr lang="en-US" sz="2300" dirty="0" smtClean="0"/>
              <a:t>   	It is a circular disc on which moving blades are mounted.</a:t>
            </a:r>
          </a:p>
          <a:p>
            <a:pPr algn="just" eaLnBrk="1" hangingPunct="1">
              <a:lnSpc>
                <a:spcPct val="130000"/>
              </a:lnSpc>
              <a:buFontTx/>
              <a:buBlip>
                <a:blip r:embed="rId3"/>
              </a:buBlip>
              <a:defRPr/>
            </a:pPr>
            <a:r>
              <a:rPr lang="en-US" sz="2300" b="1" dirty="0" smtClean="0">
                <a:solidFill>
                  <a:schemeClr val="accent2"/>
                </a:solidFill>
                <a:effectLst>
                  <a:outerShdw blurRad="38100" dist="38100" dir="2700000" algn="tl">
                    <a:srgbClr val="C0C0C0"/>
                  </a:outerShdw>
                </a:effectLst>
              </a:rPr>
              <a:t>Shaft:</a:t>
            </a:r>
          </a:p>
          <a:p>
            <a:pPr algn="just" eaLnBrk="1" hangingPunct="1">
              <a:lnSpc>
                <a:spcPct val="130000"/>
              </a:lnSpc>
              <a:buFontTx/>
              <a:buNone/>
              <a:defRPr/>
            </a:pPr>
            <a:r>
              <a:rPr lang="en-US" sz="2300" dirty="0" smtClean="0"/>
              <a:t>   	It is a metal rod on which rotor is fixed.</a:t>
            </a:r>
          </a:p>
          <a:p>
            <a:pPr algn="just" eaLnBrk="1" hangingPunct="1">
              <a:lnSpc>
                <a:spcPct val="130000"/>
              </a:lnSpc>
              <a:buFontTx/>
              <a:buBlip>
                <a:blip r:embed="rId3"/>
              </a:buBlip>
              <a:defRPr/>
            </a:pPr>
            <a:r>
              <a:rPr lang="en-US" sz="2300" b="1" dirty="0" smtClean="0">
                <a:solidFill>
                  <a:schemeClr val="accent2"/>
                </a:solidFill>
                <a:effectLst>
                  <a:outerShdw blurRad="38100" dist="38100" dir="2700000" algn="tl">
                    <a:srgbClr val="C0C0C0"/>
                  </a:outerShdw>
                </a:effectLst>
              </a:rPr>
              <a:t>Casing:</a:t>
            </a:r>
            <a:r>
              <a:rPr lang="en-US" sz="2300" dirty="0" smtClean="0"/>
              <a:t> </a:t>
            </a:r>
          </a:p>
          <a:p>
            <a:pPr algn="just" eaLnBrk="1" hangingPunct="1">
              <a:lnSpc>
                <a:spcPct val="130000"/>
              </a:lnSpc>
              <a:buFontTx/>
              <a:buNone/>
              <a:defRPr/>
            </a:pPr>
            <a:r>
              <a:rPr lang="en-US" sz="2300" dirty="0" smtClean="0"/>
              <a:t>   	It is the housing which encloses the entire set up.</a:t>
            </a:r>
          </a:p>
        </p:txBody>
      </p:sp>
      <p:sp>
        <p:nvSpPr>
          <p:cNvPr id="4" name="Rectangle 3"/>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09584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106">
                                            <p:txEl>
                                              <p:pRg st="1" end="1"/>
                                            </p:txEl>
                                          </p:spTgt>
                                        </p:tgtEl>
                                        <p:attrNameLst>
                                          <p:attrName>style.visibility</p:attrName>
                                        </p:attrNameLst>
                                      </p:cBhvr>
                                      <p:to>
                                        <p:strVal val="visible"/>
                                      </p:to>
                                    </p:set>
                                    <p:animEffect transition="in" filter="fade">
                                      <p:cBhvr>
                                        <p:cTn id="7" dur="500"/>
                                        <p:tgtEl>
                                          <p:spTgt spid="30310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3106">
                                            <p:txEl>
                                              <p:pRg st="2" end="2"/>
                                            </p:txEl>
                                          </p:spTgt>
                                        </p:tgtEl>
                                        <p:attrNameLst>
                                          <p:attrName>style.visibility</p:attrName>
                                        </p:attrNameLst>
                                      </p:cBhvr>
                                      <p:to>
                                        <p:strVal val="visible"/>
                                      </p:to>
                                    </p:set>
                                    <p:animEffect transition="in" filter="fade">
                                      <p:cBhvr>
                                        <p:cTn id="12" dur="500"/>
                                        <p:tgtEl>
                                          <p:spTgt spid="30310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3106">
                                            <p:txEl>
                                              <p:pRg st="3" end="3"/>
                                            </p:txEl>
                                          </p:spTgt>
                                        </p:tgtEl>
                                        <p:attrNameLst>
                                          <p:attrName>style.visibility</p:attrName>
                                        </p:attrNameLst>
                                      </p:cBhvr>
                                      <p:to>
                                        <p:strVal val="visible"/>
                                      </p:to>
                                    </p:set>
                                    <p:animEffect transition="in" filter="fade">
                                      <p:cBhvr>
                                        <p:cTn id="17" dur="500"/>
                                        <p:tgtEl>
                                          <p:spTgt spid="30310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3106">
                                            <p:txEl>
                                              <p:pRg st="4" end="4"/>
                                            </p:txEl>
                                          </p:spTgt>
                                        </p:tgtEl>
                                        <p:attrNameLst>
                                          <p:attrName>style.visibility</p:attrName>
                                        </p:attrNameLst>
                                      </p:cBhvr>
                                      <p:to>
                                        <p:strVal val="visible"/>
                                      </p:to>
                                    </p:set>
                                    <p:animEffect transition="in" filter="fade">
                                      <p:cBhvr>
                                        <p:cTn id="22" dur="500"/>
                                        <p:tgtEl>
                                          <p:spTgt spid="30310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3106">
                                            <p:txEl>
                                              <p:pRg st="5" end="5"/>
                                            </p:txEl>
                                          </p:spTgt>
                                        </p:tgtEl>
                                        <p:attrNameLst>
                                          <p:attrName>style.visibility</p:attrName>
                                        </p:attrNameLst>
                                      </p:cBhvr>
                                      <p:to>
                                        <p:strVal val="visible"/>
                                      </p:to>
                                    </p:set>
                                    <p:animEffect transition="in" filter="fade">
                                      <p:cBhvr>
                                        <p:cTn id="27" dur="500"/>
                                        <p:tgtEl>
                                          <p:spTgt spid="30310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3106">
                                            <p:txEl>
                                              <p:pRg st="6" end="6"/>
                                            </p:txEl>
                                          </p:spTgt>
                                        </p:tgtEl>
                                        <p:attrNameLst>
                                          <p:attrName>style.visibility</p:attrName>
                                        </p:attrNameLst>
                                      </p:cBhvr>
                                      <p:to>
                                        <p:strVal val="visible"/>
                                      </p:to>
                                    </p:set>
                                    <p:animEffect transition="in" filter="fade">
                                      <p:cBhvr>
                                        <p:cTn id="32" dur="500"/>
                                        <p:tgtEl>
                                          <p:spTgt spid="3031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D21BBF3-1814-4283-AE5D-D9793CFD2979}" type="slidenum">
              <a:rPr lang="en-US">
                <a:solidFill>
                  <a:srgbClr val="333399"/>
                </a:solidFill>
              </a:rPr>
              <a:pPr>
                <a:defRPr/>
              </a:pPr>
              <a:t>7</a:t>
            </a:fld>
            <a:endParaRPr lang="en-US">
              <a:solidFill>
                <a:srgbClr val="333399"/>
              </a:solidFill>
            </a:endParaRPr>
          </a:p>
        </p:txBody>
      </p:sp>
      <p:sp>
        <p:nvSpPr>
          <p:cNvPr id="416770" name="Rectangle 2"/>
          <p:cNvSpPr>
            <a:spLocks noGrp="1" noChangeArrowheads="1"/>
          </p:cNvSpPr>
          <p:nvPr>
            <p:ph type="ctrTitle"/>
          </p:nvPr>
        </p:nvSpPr>
        <p:spPr>
          <a:xfrm>
            <a:off x="685800" y="228600"/>
            <a:ext cx="7772400" cy="685800"/>
          </a:xfrm>
        </p:spPr>
        <p:txBody>
          <a:bodyPr/>
          <a:lstStyle/>
          <a:p>
            <a:pPr eaLnBrk="1" hangingPunct="1">
              <a:defRPr/>
            </a:pPr>
            <a:r>
              <a:rPr lang="en-US" sz="2800" b="1" u="sng" dirty="0" smtClean="0">
                <a:solidFill>
                  <a:srgbClr val="FF0000"/>
                </a:solidFill>
                <a:effectLst>
                  <a:outerShdw blurRad="38100" dist="38100" dir="2700000" algn="tl">
                    <a:srgbClr val="C0C0C0"/>
                  </a:outerShdw>
                </a:effectLst>
              </a:rPr>
              <a:t>Classification of Steam Turbines.</a:t>
            </a:r>
          </a:p>
        </p:txBody>
      </p:sp>
      <p:sp>
        <p:nvSpPr>
          <p:cNvPr id="416771" name="Rectangle 3"/>
          <p:cNvSpPr>
            <a:spLocks noGrp="1" noChangeArrowheads="1"/>
          </p:cNvSpPr>
          <p:nvPr>
            <p:ph type="subTitle" idx="1"/>
          </p:nvPr>
        </p:nvSpPr>
        <p:spPr>
          <a:xfrm>
            <a:off x="457200" y="1066800"/>
            <a:ext cx="8305800" cy="5257800"/>
          </a:xfrm>
        </p:spPr>
        <p:txBody>
          <a:bodyPr/>
          <a:lstStyle/>
          <a:p>
            <a:pPr algn="just" eaLnBrk="1" hangingPunct="1">
              <a:lnSpc>
                <a:spcPct val="125000"/>
              </a:lnSpc>
              <a:buFont typeface="Wingdings" pitchFamily="2" charset="2"/>
              <a:buNone/>
              <a:defRPr/>
            </a:pPr>
            <a:r>
              <a:rPr lang="en-US" sz="2400" dirty="0" smtClean="0"/>
              <a:t>Steam turbines are classified into 2 types</a:t>
            </a:r>
          </a:p>
          <a:p>
            <a:pPr algn="just" eaLnBrk="1" hangingPunct="1">
              <a:lnSpc>
                <a:spcPct val="125000"/>
              </a:lnSpc>
              <a:buFont typeface="Wingdings" pitchFamily="2" charset="2"/>
              <a:buNone/>
              <a:defRPr/>
            </a:pPr>
            <a:r>
              <a:rPr lang="en-US" sz="2400" dirty="0" smtClean="0"/>
              <a:t>	</a:t>
            </a:r>
            <a:r>
              <a:rPr lang="en-US" sz="2200" b="1" dirty="0" smtClean="0">
                <a:solidFill>
                  <a:schemeClr val="accent2"/>
                </a:solidFill>
              </a:rPr>
              <a:t>a) Impulse Turbine</a:t>
            </a:r>
          </a:p>
          <a:p>
            <a:pPr algn="just" eaLnBrk="1" hangingPunct="1">
              <a:lnSpc>
                <a:spcPct val="125000"/>
              </a:lnSpc>
              <a:buFont typeface="Wingdings" pitchFamily="2" charset="2"/>
              <a:buNone/>
              <a:defRPr/>
            </a:pPr>
            <a:r>
              <a:rPr lang="en-US" sz="2200" b="1" dirty="0" smtClean="0">
                <a:solidFill>
                  <a:schemeClr val="accent2"/>
                </a:solidFill>
              </a:rPr>
              <a:t>	b) Reaction Turbine</a:t>
            </a:r>
          </a:p>
          <a:p>
            <a:pPr algn="just" eaLnBrk="1" hangingPunct="1">
              <a:lnSpc>
                <a:spcPct val="125000"/>
              </a:lnSpc>
              <a:buFont typeface="Wingdings" pitchFamily="2" charset="2"/>
              <a:buNone/>
              <a:defRPr/>
            </a:pPr>
            <a:endParaRPr lang="en-US" sz="900" b="1" dirty="0" smtClean="0">
              <a:solidFill>
                <a:srgbClr val="FF0000"/>
              </a:solidFill>
              <a:effectLst>
                <a:outerShdw blurRad="38100" dist="38100" dir="2700000" algn="tl">
                  <a:srgbClr val="C0C0C0"/>
                </a:outerShdw>
              </a:effectLst>
            </a:endParaRPr>
          </a:p>
          <a:p>
            <a:pPr algn="l" eaLnBrk="1" hangingPunct="1">
              <a:lnSpc>
                <a:spcPct val="125000"/>
              </a:lnSpc>
              <a:buFont typeface="Wingdings" pitchFamily="2" charset="2"/>
              <a:buNone/>
              <a:defRPr/>
            </a:pPr>
            <a:r>
              <a:rPr lang="en-US" sz="2800" b="1" dirty="0" smtClean="0">
                <a:solidFill>
                  <a:srgbClr val="FF0000"/>
                </a:solidFill>
                <a:effectLst>
                  <a:outerShdw blurRad="38100" dist="38100" dir="2700000" algn="tl">
                    <a:srgbClr val="C0C0C0"/>
                  </a:outerShdw>
                </a:effectLst>
              </a:rPr>
              <a:t>Impulse  Turbine:</a:t>
            </a:r>
            <a:r>
              <a:rPr lang="en-US" sz="2400" dirty="0" smtClean="0"/>
              <a:t> </a:t>
            </a:r>
          </a:p>
          <a:p>
            <a:pPr algn="l" eaLnBrk="1" hangingPunct="1">
              <a:lnSpc>
                <a:spcPct val="125000"/>
              </a:lnSpc>
              <a:buFont typeface="Wingdings" pitchFamily="2" charset="2"/>
              <a:buNone/>
              <a:defRPr/>
            </a:pPr>
            <a:endParaRPr lang="en-US" sz="2400" dirty="0" smtClean="0"/>
          </a:p>
          <a:p>
            <a:pPr algn="just" eaLnBrk="1" hangingPunct="1">
              <a:lnSpc>
                <a:spcPct val="130000"/>
              </a:lnSpc>
              <a:buFont typeface="Wingdings" pitchFamily="2" charset="2"/>
              <a:buNone/>
              <a:defRPr/>
            </a:pPr>
            <a:r>
              <a:rPr lang="en-US" sz="2400" dirty="0" smtClean="0">
                <a:cs typeface="Times New Roman" pitchFamily="18" charset="0"/>
              </a:rPr>
              <a:t>In this type of turbine, </a:t>
            </a:r>
            <a:r>
              <a:rPr lang="en-US" sz="2400" i="1" dirty="0" smtClean="0">
                <a:cs typeface="Times New Roman" pitchFamily="18" charset="0"/>
              </a:rPr>
              <a:t>the steam is </a:t>
            </a:r>
            <a:r>
              <a:rPr lang="en-US" sz="2400" i="1" dirty="0" smtClean="0">
                <a:solidFill>
                  <a:schemeClr val="accent2"/>
                </a:solidFill>
                <a:effectLst>
                  <a:outerShdw blurRad="38100" dist="38100" dir="2700000" algn="tl">
                    <a:srgbClr val="C0C0C0"/>
                  </a:outerShdw>
                </a:effectLst>
                <a:cs typeface="Times New Roman" pitchFamily="18" charset="0"/>
              </a:rPr>
              <a:t>initially expanded in a nozzle</a:t>
            </a:r>
            <a:r>
              <a:rPr lang="en-US" sz="2400" i="1" dirty="0" smtClean="0">
                <a:cs typeface="Times New Roman" pitchFamily="18" charset="0"/>
              </a:rPr>
              <a:t>, </a:t>
            </a:r>
            <a:r>
              <a:rPr lang="en-US" sz="2400" dirty="0" smtClean="0">
                <a:cs typeface="Times New Roman" pitchFamily="18" charset="0"/>
              </a:rPr>
              <a:t>so that high pressure steam is converted into</a:t>
            </a:r>
            <a:r>
              <a:rPr lang="en-US" sz="2400" i="1" dirty="0" smtClean="0">
                <a:cs typeface="Times New Roman" pitchFamily="18" charset="0"/>
              </a:rPr>
              <a:t> </a:t>
            </a:r>
            <a:r>
              <a:rPr lang="en-US" sz="2400" dirty="0" smtClean="0">
                <a:cs typeface="Times New Roman" pitchFamily="18" charset="0"/>
              </a:rPr>
              <a:t>high velocity steam.</a:t>
            </a:r>
          </a:p>
        </p:txBody>
      </p:sp>
      <p:sp>
        <p:nvSpPr>
          <p:cNvPr id="5" name="Rectangle 4"/>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30317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6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677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677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6934200" y="6381750"/>
            <a:ext cx="1295400" cy="476250"/>
          </a:xfrm>
        </p:spPr>
        <p:txBody>
          <a:bodyPr/>
          <a:lstStyle/>
          <a:p>
            <a:pPr>
              <a:defRPr/>
            </a:pPr>
            <a:fld id="{FEB2A542-8E90-4DF7-8C29-C2AB9308FEE2}" type="slidenum">
              <a:rPr lang="en-US"/>
              <a:pPr>
                <a:defRPr/>
              </a:pPr>
              <a:t>8</a:t>
            </a:fld>
            <a:endParaRPr lang="en-US"/>
          </a:p>
        </p:txBody>
      </p:sp>
      <p:sp>
        <p:nvSpPr>
          <p:cNvPr id="467970" name="Text Box 2"/>
          <p:cNvSpPr txBox="1">
            <a:spLocks noChangeArrowheads="1"/>
          </p:cNvSpPr>
          <p:nvPr/>
        </p:nvSpPr>
        <p:spPr bwMode="auto">
          <a:xfrm>
            <a:off x="1762125" y="319088"/>
            <a:ext cx="5715000" cy="519112"/>
          </a:xfrm>
          <a:prstGeom prst="rect">
            <a:avLst/>
          </a:prstGeom>
          <a:noFill/>
          <a:ln w="9525">
            <a:noFill/>
            <a:miter lim="800000"/>
            <a:headEnd/>
            <a:tailEnd/>
          </a:ln>
          <a:effectLst/>
        </p:spPr>
        <p:txBody>
          <a:bodyPr>
            <a:spAutoFit/>
          </a:bodyPr>
          <a:lstStyle/>
          <a:p>
            <a:pPr algn="ctr">
              <a:spcBef>
                <a:spcPct val="50000"/>
              </a:spcBef>
              <a:defRPr/>
            </a:pPr>
            <a:r>
              <a:rPr lang="en-US" sz="2800" b="1" u="sng">
                <a:solidFill>
                  <a:srgbClr val="FF0000"/>
                </a:solidFill>
                <a:effectLst>
                  <a:outerShdw blurRad="38100" dist="38100" dir="2700000" algn="tl">
                    <a:srgbClr val="C0C0C0"/>
                  </a:outerShdw>
                </a:effectLst>
              </a:rPr>
              <a:t>Convergent – Divergent nozzle</a:t>
            </a:r>
          </a:p>
        </p:txBody>
      </p:sp>
      <p:sp>
        <p:nvSpPr>
          <p:cNvPr id="467971" name="Text Box 3"/>
          <p:cNvSpPr txBox="1">
            <a:spLocks noChangeArrowheads="1"/>
          </p:cNvSpPr>
          <p:nvPr/>
        </p:nvSpPr>
        <p:spPr bwMode="auto">
          <a:xfrm>
            <a:off x="228600" y="3405188"/>
            <a:ext cx="1905000" cy="701675"/>
          </a:xfrm>
          <a:prstGeom prst="rect">
            <a:avLst/>
          </a:prstGeom>
          <a:noFill/>
          <a:ln w="9525">
            <a:noFill/>
            <a:miter lim="800000"/>
            <a:headEnd/>
            <a:tailEnd/>
          </a:ln>
          <a:effectLst/>
        </p:spPr>
        <p:txBody>
          <a:bodyPr>
            <a:spAutoFit/>
          </a:bodyPr>
          <a:lstStyle/>
          <a:p>
            <a:pPr algn="ctr">
              <a:spcBef>
                <a:spcPct val="50000"/>
              </a:spcBef>
              <a:defRPr/>
            </a:pPr>
            <a:r>
              <a:rPr lang="en-US" sz="2000" b="1">
                <a:solidFill>
                  <a:srgbClr val="FF3300"/>
                </a:solidFill>
                <a:effectLst>
                  <a:outerShdw blurRad="38100" dist="38100" dir="2700000" algn="tl">
                    <a:srgbClr val="C0C0C0"/>
                  </a:outerShdw>
                </a:effectLst>
              </a:rPr>
              <a:t>Steam in at high pressure</a:t>
            </a:r>
          </a:p>
        </p:txBody>
      </p:sp>
      <p:sp>
        <p:nvSpPr>
          <p:cNvPr id="467972" name="Text Box 4"/>
          <p:cNvSpPr txBox="1">
            <a:spLocks noChangeArrowheads="1"/>
          </p:cNvSpPr>
          <p:nvPr/>
        </p:nvSpPr>
        <p:spPr bwMode="auto">
          <a:xfrm>
            <a:off x="7023100" y="3094305"/>
            <a:ext cx="1905000" cy="1323439"/>
          </a:xfrm>
          <a:prstGeom prst="rect">
            <a:avLst/>
          </a:prstGeom>
          <a:noFill/>
          <a:ln w="9525">
            <a:noFill/>
            <a:miter lim="800000"/>
            <a:headEnd/>
            <a:tailEnd/>
          </a:ln>
          <a:effectLst/>
        </p:spPr>
        <p:txBody>
          <a:bodyPr>
            <a:spAutoFit/>
          </a:bodyPr>
          <a:lstStyle/>
          <a:p>
            <a:pPr algn="ctr">
              <a:spcBef>
                <a:spcPct val="50000"/>
              </a:spcBef>
              <a:defRPr/>
            </a:pPr>
            <a:r>
              <a:rPr lang="en-US" sz="2000" b="1" dirty="0">
                <a:solidFill>
                  <a:srgbClr val="FF3300"/>
                </a:solidFill>
                <a:effectLst>
                  <a:outerShdw blurRad="38100" dist="38100" dir="2700000" algn="tl">
                    <a:srgbClr val="C0C0C0"/>
                  </a:outerShdw>
                </a:effectLst>
              </a:rPr>
              <a:t>Steam out at high </a:t>
            </a:r>
            <a:r>
              <a:rPr lang="en-US" sz="2000" b="1" dirty="0" smtClean="0">
                <a:solidFill>
                  <a:srgbClr val="FF3300"/>
                </a:solidFill>
                <a:effectLst>
                  <a:outerShdw blurRad="38100" dist="38100" dir="2700000" algn="tl">
                    <a:srgbClr val="C0C0C0"/>
                  </a:outerShdw>
                </a:effectLst>
              </a:rPr>
              <a:t>velocity&amp; low pressure</a:t>
            </a:r>
            <a:endParaRPr lang="en-US" sz="2000" b="1" dirty="0">
              <a:solidFill>
                <a:srgbClr val="FF3300"/>
              </a:solidFill>
              <a:effectLst>
                <a:outerShdw blurRad="38100" dist="38100" dir="2700000" algn="tl">
                  <a:srgbClr val="C0C0C0"/>
                </a:outerShdw>
              </a:effectLst>
            </a:endParaRPr>
          </a:p>
        </p:txBody>
      </p:sp>
      <p:pic>
        <p:nvPicPr>
          <p:cNvPr id="467973" name="Picture 5"/>
          <p:cNvPicPr>
            <a:picLocks noChangeAspect="1" noChangeArrowheads="1"/>
          </p:cNvPicPr>
          <p:nvPr/>
        </p:nvPicPr>
        <p:blipFill>
          <a:blip r:embed="rId3"/>
          <a:srcRect/>
          <a:stretch>
            <a:fillRect/>
          </a:stretch>
        </p:blipFill>
        <p:spPr bwMode="auto">
          <a:xfrm>
            <a:off x="2074863" y="1752600"/>
            <a:ext cx="4719637" cy="3251200"/>
          </a:xfrm>
          <a:prstGeom prst="rect">
            <a:avLst/>
          </a:prstGeom>
          <a:noFill/>
          <a:ln w="9525">
            <a:noFill/>
            <a:miter lim="800000"/>
            <a:headEnd/>
            <a:tailEnd/>
          </a:ln>
        </p:spPr>
      </p:pic>
      <p:sp>
        <p:nvSpPr>
          <p:cNvPr id="7" name="Rectangle 6"/>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58800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0"/>
            <a:ext cx="8229600" cy="1143000"/>
          </a:xfrm>
        </p:spPr>
        <p:txBody>
          <a:bodyPr/>
          <a:lstStyle/>
          <a:p>
            <a:r>
              <a:rPr lang="en-US" sz="3600" dirty="0" smtClean="0"/>
              <a:t>Propelling Force in a  Impulse Turbine</a:t>
            </a:r>
          </a:p>
        </p:txBody>
      </p:sp>
      <p:sp>
        <p:nvSpPr>
          <p:cNvPr id="5" name="Slide Number Placeholder 4"/>
          <p:cNvSpPr>
            <a:spLocks noGrp="1"/>
          </p:cNvSpPr>
          <p:nvPr>
            <p:ph type="sldNum" sz="quarter" idx="4294967295"/>
          </p:nvPr>
        </p:nvSpPr>
        <p:spPr>
          <a:xfrm>
            <a:off x="6934200" y="6381750"/>
            <a:ext cx="1295400" cy="476250"/>
          </a:xfrm>
        </p:spPr>
        <p:txBody>
          <a:bodyPr/>
          <a:lstStyle/>
          <a:p>
            <a:pPr>
              <a:defRPr/>
            </a:pPr>
            <a:fld id="{EDAD9DD0-AB3D-440D-A58E-49545C03E03A}" type="slidenum">
              <a:rPr lang="en-US" smtClean="0"/>
              <a:pPr>
                <a:defRPr/>
              </a:pPr>
              <a:t>9</a:t>
            </a:fld>
            <a:endParaRPr lang="en-US"/>
          </a:p>
        </p:txBody>
      </p:sp>
      <p:pic>
        <p:nvPicPr>
          <p:cNvPr id="25605" name="Picture 6"/>
          <p:cNvPicPr>
            <a:picLocks noChangeAspect="1" noChangeArrowheads="1"/>
          </p:cNvPicPr>
          <p:nvPr/>
        </p:nvPicPr>
        <p:blipFill>
          <a:blip r:embed="rId3">
            <a:lum bright="-10000" contrast="40000"/>
            <a:extLst>
              <a:ext uri="{28A0092B-C50C-407E-A947-70E740481C1C}">
                <a14:useLocalDpi xmlns:a14="http://schemas.microsoft.com/office/drawing/2010/main" val="0"/>
              </a:ext>
            </a:extLst>
          </a:blip>
          <a:srcRect b="4167"/>
          <a:stretch>
            <a:fillRect/>
          </a:stretch>
        </p:blipFill>
        <p:spPr bwMode="auto">
          <a:xfrm>
            <a:off x="2597150" y="1066800"/>
            <a:ext cx="41846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400022" y="6450598"/>
            <a:ext cx="6673552" cy="338554"/>
          </a:xfrm>
          <a:prstGeom prst="rect">
            <a:avLst/>
          </a:prstGeom>
        </p:spPr>
        <p:txBody>
          <a:bodyPr wrap="square">
            <a:spAutoFit/>
          </a:bodyPr>
          <a:lstStyle/>
          <a:p>
            <a:r>
              <a:rPr lang="en-US" sz="1600" b="1" dirty="0">
                <a:solidFill>
                  <a:srgbClr val="0000FF"/>
                </a:solidFill>
              </a:rPr>
              <a:t>Department of Mechanical and Manufacturing Engineering</a:t>
            </a:r>
          </a:p>
        </p:txBody>
      </p:sp>
    </p:spTree>
    <p:extLst>
      <p:ext uri="{BB962C8B-B14F-4D97-AF65-F5344CB8AC3E}">
        <p14:creationId xmlns:p14="http://schemas.microsoft.com/office/powerpoint/2010/main" val="57472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ifiedby xmlns="803c8e6e-8136-4d7d-af1c-024f8e6687c9">
      <UserInfo>
        <DisplayName/>
        <AccountId xsi:nil="true"/>
        <AccountType/>
      </UserInfo>
    </Modifiedby>
    <lcf76f155ced4ddcb4097134ff3c332f xmlns="803c8e6e-8136-4d7d-af1c-024f8e6687c9">
      <Terms xmlns="http://schemas.microsoft.com/office/infopath/2007/PartnerControls"/>
    </lcf76f155ced4ddcb4097134ff3c332f>
    <TaxCatchAll xmlns="6464b784-94fc-4d5d-8912-f9bf35373677" xsi:nil="true"/>
  </documentManagement>
</p:properties>
</file>

<file path=customXml/itemProps1.xml><?xml version="1.0" encoding="utf-8"?>
<ds:datastoreItem xmlns:ds="http://schemas.openxmlformats.org/officeDocument/2006/customXml" ds:itemID="{1F659068-2FD8-4F47-A9B5-90CC1A1FF942}"/>
</file>

<file path=customXml/itemProps2.xml><?xml version="1.0" encoding="utf-8"?>
<ds:datastoreItem xmlns:ds="http://schemas.openxmlformats.org/officeDocument/2006/customXml" ds:itemID="{77223B60-30A2-46CE-AB6A-D7FFEB58042D}"/>
</file>

<file path=customXml/itemProps3.xml><?xml version="1.0" encoding="utf-8"?>
<ds:datastoreItem xmlns:ds="http://schemas.openxmlformats.org/officeDocument/2006/customXml" ds:itemID="{CB3DA36E-3ABF-4427-956D-09F116C47218}"/>
</file>

<file path=docProps/app.xml><?xml version="1.0" encoding="utf-8"?>
<Properties xmlns="http://schemas.openxmlformats.org/officeDocument/2006/extended-properties" xmlns:vt="http://schemas.openxmlformats.org/officeDocument/2006/docPropsVTypes">
  <TotalTime>1923</TotalTime>
  <Words>2233</Words>
  <Application>Microsoft Office PowerPoint</Application>
  <PresentationFormat>On-screen Show (4:3)</PresentationFormat>
  <Paragraphs>323</Paragraphs>
  <Slides>41</Slides>
  <Notes>32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2" baseType="lpstr">
      <vt:lpstr>Microsoft YaHei</vt:lpstr>
      <vt:lpstr>Arial</vt:lpstr>
      <vt:lpstr>Arial Black</vt:lpstr>
      <vt:lpstr>Calibri</vt:lpstr>
      <vt:lpstr>Calibri Light</vt:lpstr>
      <vt:lpstr>Colonna MT</vt:lpstr>
      <vt:lpstr>Times New Roman</vt:lpstr>
      <vt:lpstr>Wingdings</vt:lpstr>
      <vt:lpstr>Default Design</vt:lpstr>
      <vt:lpstr>Custom Design</vt:lpstr>
      <vt:lpstr>Microsoft Word Picture</vt:lpstr>
      <vt:lpstr>PowerPoint Presentation</vt:lpstr>
      <vt:lpstr>PowerPoint Presentation</vt:lpstr>
      <vt:lpstr> STEAM TURBINES</vt:lpstr>
      <vt:lpstr>Parts of a steam turbine</vt:lpstr>
      <vt:lpstr>PowerPoint Presentation</vt:lpstr>
      <vt:lpstr>PowerPoint Presentation</vt:lpstr>
      <vt:lpstr>Classification of Steam Turbines.</vt:lpstr>
      <vt:lpstr>PowerPoint Presentation</vt:lpstr>
      <vt:lpstr>Propelling Force in a  Impulse Turbine</vt:lpstr>
      <vt:lpstr>PowerPoint Presentation</vt:lpstr>
      <vt:lpstr>PowerPoint Presentation</vt:lpstr>
      <vt:lpstr>Principle of 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Reaction steam Turbine</vt:lpstr>
      <vt:lpstr>PowerPoint Presentation</vt:lpstr>
      <vt:lpstr>PowerPoint Presentation</vt:lpstr>
      <vt:lpstr>PowerPoint Presentation</vt:lpstr>
      <vt:lpstr>PowerPoint Presentation</vt:lpstr>
      <vt:lpstr>  </vt:lpstr>
      <vt:lpstr>PowerPoint Presentation</vt:lpstr>
      <vt:lpstr>PowerPoint Presentation</vt:lpstr>
      <vt:lpstr>Force Analysis</vt:lpstr>
      <vt:lpstr>Pressure-Velocity Changes in a Reaction Turbine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Windows User</cp:lastModifiedBy>
  <cp:revision>73</cp:revision>
  <dcterms:created xsi:type="dcterms:W3CDTF">2014-07-24T15:55:26Z</dcterms:created>
  <dcterms:modified xsi:type="dcterms:W3CDTF">2018-09-09T06:33:12Z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