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2"/>
  </p:notesMasterIdLst>
  <p:sldIdLst>
    <p:sldId id="804" r:id="rId6"/>
    <p:sldId id="742" r:id="rId7"/>
    <p:sldId id="907" r:id="rId8"/>
    <p:sldId id="908" r:id="rId9"/>
    <p:sldId id="747" r:id="rId10"/>
    <p:sldId id="875" r:id="rId11"/>
    <p:sldId id="753" r:id="rId12"/>
    <p:sldId id="895" r:id="rId13"/>
    <p:sldId id="896" r:id="rId14"/>
    <p:sldId id="897" r:id="rId15"/>
    <p:sldId id="890" r:id="rId16"/>
    <p:sldId id="891" r:id="rId17"/>
    <p:sldId id="892" r:id="rId18"/>
    <p:sldId id="866" r:id="rId19"/>
    <p:sldId id="836" r:id="rId20"/>
    <p:sldId id="75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A579A-1E20-F38E-6FD0-DC61199F8C58}" v="1" dt="2022-06-06T13:09:54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VASUREDDY THUMU - 210905139" userId="S::pavan.thumu@learner.manipal.edu::fcf61b25-4849-45ae-814b-0cd0df70d395" providerId="AD" clId="Web-{9EBA579A-1E20-F38E-6FD0-DC61199F8C58}"/>
    <pc:docChg chg="delSld">
      <pc:chgData name="PAVAN VASUREDDY THUMU - 210905139" userId="S::pavan.thumu@learner.manipal.edu::fcf61b25-4849-45ae-814b-0cd0df70d395" providerId="AD" clId="Web-{9EBA579A-1E20-F38E-6FD0-DC61199F8C58}" dt="2022-06-06T13:09:54.134" v="0"/>
      <pc:docMkLst>
        <pc:docMk/>
      </pc:docMkLst>
      <pc:sldChg chg="del">
        <pc:chgData name="PAVAN VASUREDDY THUMU - 210905139" userId="S::pavan.thumu@learner.manipal.edu::fcf61b25-4849-45ae-814b-0cd0df70d395" providerId="AD" clId="Web-{9EBA579A-1E20-F38E-6FD0-DC61199F8C58}" dt="2022-06-06T13:09:54.134" v="0"/>
        <pc:sldMkLst>
          <pc:docMk/>
          <pc:sldMk cId="1362271993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B899-AE60-4790-A069-8BB7A3087472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061A5-0A96-45EE-9B24-E51737E5E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5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E3A2AF-0ACF-4EEB-96BF-BA3C4B096D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078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2689C-85FF-478F-A805-DAB162DC332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98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5E27E1-C26C-4CFE-BD89-AE0AE0AEC09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Consider a square element ABCD of side ‘a’ subjected to pure shear‘</a:t>
            </a:r>
            <a:r>
              <a:rPr lang="el-GR" altLang="en-US" dirty="0">
                <a:cs typeface="Times New Roman" panose="02020603050405020304" pitchFamily="18" charset="0"/>
              </a:rPr>
              <a:t>τ</a:t>
            </a:r>
            <a:r>
              <a:rPr lang="en-US" altLang="en-US" dirty="0">
                <a:cs typeface="Times New Roman" panose="02020603050405020304" pitchFamily="18" charset="0"/>
              </a:rPr>
              <a:t>’. DA'B'C is the deformed shape due to shear </a:t>
            </a:r>
            <a:r>
              <a:rPr lang="el-GR" altLang="en-US" dirty="0">
                <a:cs typeface="Times New Roman" panose="02020603050405020304" pitchFamily="18" charset="0"/>
              </a:rPr>
              <a:t>τ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Drop a perpendicular AH to diagonal A'C.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Strain in the diagonal AC = </a:t>
            </a:r>
            <a:r>
              <a:rPr lang="el-GR" altLang="en-US" dirty="0"/>
              <a:t>τ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/E – </a:t>
            </a:r>
            <a:r>
              <a:rPr lang="el-GR" altLang="en-US" dirty="0">
                <a:cs typeface="Times New Roman" panose="02020603050405020304" pitchFamily="18" charset="0"/>
              </a:rPr>
              <a:t>μ</a:t>
            </a:r>
            <a:r>
              <a:rPr lang="en-US" altLang="en-US" dirty="0">
                <a:cs typeface="Times New Roman" panose="02020603050405020304" pitchFamily="18" charset="0"/>
              </a:rPr>
              <a:t> (- </a:t>
            </a:r>
            <a:r>
              <a:rPr lang="el-GR" altLang="en-US" dirty="0"/>
              <a:t>τ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/E)          [   </a:t>
            </a:r>
            <a:r>
              <a:rPr lang="el-GR" altLang="en-US" dirty="0">
                <a:cs typeface="Times New Roman" panose="02020603050405020304" pitchFamily="18" charset="0"/>
              </a:rPr>
              <a:t>σ</a:t>
            </a:r>
            <a:r>
              <a:rPr lang="en-US" altLang="en-US" baseline="-25000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= </a:t>
            </a:r>
            <a:r>
              <a:rPr lang="el-GR" altLang="en-US" dirty="0"/>
              <a:t>τ</a:t>
            </a:r>
            <a:r>
              <a:rPr lang="en-US" altLang="en-US" dirty="0"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   = </a:t>
            </a:r>
            <a:r>
              <a:rPr lang="el-GR" altLang="en-US" dirty="0"/>
              <a:t>τ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/E [ 1 + </a:t>
            </a:r>
            <a:r>
              <a:rPr lang="el-GR" altLang="en-US" dirty="0"/>
              <a:t>μ</a:t>
            </a:r>
            <a:r>
              <a:rPr lang="en-US" altLang="en-US" dirty="0"/>
              <a:t> ] -----------(1)</a:t>
            </a:r>
          </a:p>
          <a:p>
            <a:pPr>
              <a:spcBef>
                <a:spcPct val="10000"/>
              </a:spcBef>
            </a:pPr>
            <a:r>
              <a:rPr lang="en-US" altLang="en-US" dirty="0"/>
              <a:t>Strain along the diagonal AC=(A</a:t>
            </a:r>
            <a:r>
              <a:rPr lang="en-US" altLang="en-US" dirty="0">
                <a:cs typeface="Times New Roman" panose="02020603050405020304" pitchFamily="18" charset="0"/>
              </a:rPr>
              <a:t>'C–AC)/AC=</a:t>
            </a:r>
            <a:r>
              <a:rPr lang="en-US" altLang="en-US" dirty="0"/>
              <a:t>(A'C–CH)/AC=A'H/AC</a:t>
            </a:r>
          </a:p>
          <a:p>
            <a:pPr>
              <a:spcBef>
                <a:spcPct val="10000"/>
              </a:spcBef>
            </a:pPr>
            <a:r>
              <a:rPr lang="en-US" altLang="en-US" dirty="0"/>
              <a:t>In </a:t>
            </a:r>
            <a:r>
              <a:rPr lang="el-GR" altLang="en-US" dirty="0">
                <a:cs typeface="Times New Roman" panose="02020603050405020304" pitchFamily="18" charset="0"/>
              </a:rPr>
              <a:t>Δ</a:t>
            </a:r>
            <a:r>
              <a:rPr lang="en-US" altLang="en-US" dirty="0">
                <a:cs typeface="Times New Roman" panose="02020603050405020304" pitchFamily="18" charset="0"/>
              </a:rPr>
              <a:t>le  A</a:t>
            </a:r>
            <a:r>
              <a:rPr lang="en-US" altLang="en-US" dirty="0"/>
              <a:t>A'H</a:t>
            </a:r>
          </a:p>
          <a:p>
            <a:pPr>
              <a:spcBef>
                <a:spcPct val="10000"/>
              </a:spcBef>
            </a:pPr>
            <a:r>
              <a:rPr lang="en-US" altLang="en-US" dirty="0"/>
              <a:t>Cos 45</a:t>
            </a:r>
            <a:r>
              <a:rPr lang="en-US" altLang="en-US" dirty="0">
                <a:cs typeface="Times New Roman" panose="02020603050405020304" pitchFamily="18" charset="0"/>
              </a:rPr>
              <a:t>˚ = A</a:t>
            </a:r>
            <a:r>
              <a:rPr lang="en-US" altLang="en-US" dirty="0"/>
              <a:t>'H/AA'</a:t>
            </a:r>
          </a:p>
          <a:p>
            <a:pPr>
              <a:spcBef>
                <a:spcPct val="10000"/>
              </a:spcBef>
            </a:pPr>
            <a:r>
              <a:rPr lang="en-US" altLang="en-US" dirty="0"/>
              <a:t>A'H= AA' × 1/</a:t>
            </a:r>
            <a:r>
              <a:rPr lang="en-US" altLang="en-US" dirty="0">
                <a:cs typeface="Times New Roman" panose="02020603050405020304" pitchFamily="18" charset="0"/>
              </a:rPr>
              <a:t>√2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AC = </a:t>
            </a:r>
            <a:r>
              <a:rPr lang="en-US" altLang="en-US" dirty="0"/>
              <a:t>√2 × AD          ( AC = √ AD</a:t>
            </a:r>
            <a:r>
              <a:rPr lang="en-US" altLang="en-US" baseline="30000" dirty="0"/>
              <a:t>2</a:t>
            </a:r>
            <a:r>
              <a:rPr lang="en-US" altLang="en-US" dirty="0"/>
              <a:t> +AD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Strain along the diagonal AC = AA'/ (</a:t>
            </a:r>
            <a:r>
              <a:rPr lang="en-US" altLang="en-US" dirty="0"/>
              <a:t>√2 × √2 × AD)=</a:t>
            </a:r>
            <a:r>
              <a:rPr lang="el-GR" altLang="en-US" dirty="0"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cs typeface="Times New Roman" panose="02020603050405020304" pitchFamily="18" charset="0"/>
              </a:rPr>
              <a:t>/2 ----(2)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Modulus of rigidity = G = </a:t>
            </a:r>
            <a:r>
              <a:rPr lang="el-GR" altLang="en-US" dirty="0"/>
              <a:t>τ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/</a:t>
            </a:r>
            <a:r>
              <a:rPr lang="el-GR" altLang="en-US" dirty="0">
                <a:cs typeface="Times New Roman" panose="02020603050405020304" pitchFamily="18" charset="0"/>
              </a:rPr>
              <a:t>φ</a:t>
            </a:r>
            <a:endParaRPr lang="en-US" altLang="en-US" dirty="0"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                                 </a:t>
            </a:r>
            <a:r>
              <a:rPr lang="el-GR" altLang="en-US" dirty="0"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cs typeface="Times New Roman" panose="02020603050405020304" pitchFamily="18" charset="0"/>
              </a:rPr>
              <a:t> = </a:t>
            </a:r>
            <a:r>
              <a:rPr lang="el-GR" altLang="en-US" dirty="0"/>
              <a:t>τ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/G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Substituting in (2) 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Strain along the diagonal AC = </a:t>
            </a:r>
            <a:r>
              <a:rPr lang="el-GR" altLang="en-US" dirty="0"/>
              <a:t>τ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/2G -----------(3)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Equating (1) &amp; (3)</a:t>
            </a:r>
          </a:p>
          <a:p>
            <a:pPr>
              <a:spcBef>
                <a:spcPct val="10000"/>
              </a:spcBef>
            </a:pPr>
            <a:r>
              <a:rPr lang="el-GR" altLang="en-US" dirty="0"/>
              <a:t>τ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/2G = </a:t>
            </a:r>
            <a:r>
              <a:rPr lang="el-GR" altLang="en-US" dirty="0"/>
              <a:t>τ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/E[1+</a:t>
            </a:r>
            <a:r>
              <a:rPr lang="el-GR" altLang="en-US" dirty="0">
                <a:cs typeface="Times New Roman" panose="02020603050405020304" pitchFamily="18" charset="0"/>
              </a:rPr>
              <a:t>μ</a:t>
            </a:r>
            <a:r>
              <a:rPr lang="en-US" altLang="en-US" dirty="0">
                <a:cs typeface="Times New Roman" panose="02020603050405020304" pitchFamily="18" charset="0"/>
              </a:rPr>
              <a:t>]</a:t>
            </a:r>
            <a:endParaRPr lang="el-GR" altLang="en-US" dirty="0"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endParaRPr lang="en-US" altLang="en-US" dirty="0"/>
          </a:p>
          <a:p>
            <a:pPr>
              <a:spcBef>
                <a:spcPct val="10000"/>
              </a:spcBef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75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32F795-C8B5-4558-813C-7771B4130C0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We have</a:t>
            </a:r>
          </a:p>
          <a:p>
            <a:r>
              <a:rPr lang="en-US" altLang="en-US">
                <a:cs typeface="Arial" panose="020B0604020202020204" pitchFamily="34" charset="0"/>
              </a:rPr>
              <a:t>E = 2G( 1+ 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) -----------(1)</a:t>
            </a:r>
          </a:p>
          <a:p>
            <a:r>
              <a:rPr lang="en-US" altLang="en-US">
                <a:cs typeface="Arial" panose="020B0604020202020204" pitchFamily="34" charset="0"/>
              </a:rPr>
              <a:t>E = 3K( 1-2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) -----------(2)</a:t>
            </a:r>
          </a:p>
          <a:p>
            <a:r>
              <a:rPr lang="en-US" altLang="en-US">
                <a:cs typeface="Arial" panose="020B0604020202020204" pitchFamily="34" charset="0"/>
              </a:rPr>
              <a:t>Equating (1) &amp; (2)</a:t>
            </a:r>
          </a:p>
          <a:p>
            <a:r>
              <a:rPr lang="en-US" altLang="en-US">
                <a:cs typeface="Arial" panose="020B0604020202020204" pitchFamily="34" charset="0"/>
              </a:rPr>
              <a:t>2G( 1+ 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) =3K( 1- 2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)</a:t>
            </a:r>
          </a:p>
          <a:p>
            <a:r>
              <a:rPr lang="en-US" altLang="en-US">
                <a:cs typeface="Arial" panose="020B0604020202020204" pitchFamily="34" charset="0"/>
              </a:rPr>
              <a:t>2G + 2G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=3K- 6K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endParaRPr lang="en-US" altLang="en-US">
              <a:cs typeface="Arial" panose="020B0604020202020204" pitchFamily="34" charset="0"/>
            </a:endParaRPr>
          </a:p>
          <a:p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= (3K- 2G) /(2G +6K)</a:t>
            </a:r>
          </a:p>
          <a:p>
            <a:r>
              <a:rPr lang="en-US" altLang="en-US">
                <a:cs typeface="Arial" panose="020B0604020202020204" pitchFamily="34" charset="0"/>
              </a:rPr>
              <a:t>Substituting in (1)</a:t>
            </a:r>
          </a:p>
          <a:p>
            <a:r>
              <a:rPr lang="en-US" altLang="en-US">
                <a:cs typeface="Arial" panose="020B0604020202020204" pitchFamily="34" charset="0"/>
              </a:rPr>
              <a:t>E = 2G[ 1+(3K – 2G)/ (2G+6K)]</a:t>
            </a:r>
          </a:p>
          <a:p>
            <a:r>
              <a:rPr lang="en-US" altLang="en-US">
                <a:cs typeface="Arial" panose="020B0604020202020204" pitchFamily="34" charset="0"/>
              </a:rPr>
              <a:t>E = 18GK/( 2G+6K)</a:t>
            </a:r>
            <a:endParaRPr lang="el-GR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504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F890C-BACC-4101-BAA1-67DFF7AB395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72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DB8C12-13FA-4111-B995-902539EB93C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849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16D7C3-E80C-4B5F-A4DA-7F6FCD6A353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965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F2354E-251A-4FAC-90FE-00915155F74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9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4542EB-1E45-4EBD-BAE3-0008FE86F24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318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20A3CB-12BB-4329-A890-AD70C700DDB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75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0427-409E-496E-8953-6E73F961C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EA2E9-B976-439F-9446-5A63F0AF9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24997-986C-428D-B0CA-559E3CC9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A93-867D-4923-B525-E072118ED1E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A2DBA-E444-4C3A-9A64-C3099158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3EF11-F4A7-4867-83C6-794E6D43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BE-899F-47C9-BA73-D2814DC5D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57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BEC8-4CFE-4C62-B86D-43F7BC1A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9679A-02A8-4EDA-94D2-E0D9528FB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D81E5-1A64-42F6-BD60-08C096AC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A93-867D-4923-B525-E072118ED1E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02C3-F7BD-421D-A75D-26BB40EB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C063C-AC1B-47E4-988F-AA71D459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BE-899F-47C9-BA73-D2814DC5D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A1582-D01A-496E-A1B7-948B16496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093EE-C75C-43F3-83A6-3D217036C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D5CE0-E810-4581-B656-BD407792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A93-867D-4923-B525-E072118ED1E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49513-1679-4DA9-A94C-F82B6203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0D7A0-FBC6-46B5-861F-965CDB36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BE-899F-47C9-BA73-D2814DC5D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11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5700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529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417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983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9108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6067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027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34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36D-F997-4BFB-9CA8-B0DA3851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FF18-BE05-4983-A803-8C3D20615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3242-1BA5-4E4E-A49A-5F6ED594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A93-867D-4923-B525-E072118ED1E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B401-A90A-4EC5-9D95-4A4ACA17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5C725-9CB2-4204-A6B3-7B0FADE4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BE-899F-47C9-BA73-D2814DC5D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57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5032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1205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021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084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01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F9D0-39D9-4836-9DB7-CE60A913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241D-4FE2-4C22-9983-F58C9233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FC1A-23DB-4C1C-A383-DE7CCB58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A93-867D-4923-B525-E072118ED1E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D2115-5409-4B5C-9A8C-78736422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1838-93B8-41EF-BB31-31BB8161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BE-899F-47C9-BA73-D2814DC5D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1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066C-36FD-4128-918E-DA1EE4AB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4C94-DBA0-4F03-A5E0-3AD48C091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F8B3F-5474-4502-B2AC-04D053F71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8FADF-78A8-4B7C-8605-2F0938A6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A93-867D-4923-B525-E072118ED1E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3AE15-3190-4902-8EE0-913DACC5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C3641-8DF1-46A1-A5A0-83581FCB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BE-899F-47C9-BA73-D2814DC5D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3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C718-DCC4-42CC-A9E2-3BF282EC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2FE3-DE46-401C-B3CB-BB69FAAD0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72A48-5D33-4096-ABA1-B2FA3E2B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1E57C-EC8C-4C35-8AC3-CE9873DA6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42E34-EBA3-498A-8686-2488878BF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3349D-7402-4A51-858B-0851CA22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A93-867D-4923-B525-E072118ED1E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D833D-3820-433C-BA88-62D834EE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CD976-F520-4C56-BEF1-C828CFF2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BE-899F-47C9-BA73-D2814DC5D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29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4ECC-7B5F-48BA-9FF6-44D96CE4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53902-FA4E-4B5F-A276-BC1EBD6F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A93-867D-4923-B525-E072118ED1E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9BD52-AC81-46D1-A7CA-46FF13A6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FD3CC-B447-41F2-A773-4792D40F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BE-899F-47C9-BA73-D2814DC5D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2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BB01D-71F7-4342-AE3A-CDD71B72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A93-867D-4923-B525-E072118ED1E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C8C3A-B6DD-4562-85D7-FC56FF12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CB98F-47A5-4120-B7CB-464059A2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BE-899F-47C9-BA73-D2814DC5D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6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E307-4242-41D6-95F0-1E4B72E6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71F1-30A7-48F6-B96F-8573C793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6C95C-BC3B-4AD0-B177-56D6B2718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B3A91-27B6-4E9E-A5C0-6725DF6C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A93-867D-4923-B525-E072118ED1E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6E7E3-DE6C-4268-B4D7-93ABB303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50DC-752E-4575-89FE-4F3FC125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BE-899F-47C9-BA73-D2814DC5D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8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C113-0CD2-4FF0-B8BA-1ED47699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C0603-7E56-4D19-BC57-E522D60A4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8137C-DB66-4523-844B-AF4776109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7A86-4E35-4630-AC5E-465A440D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A93-867D-4923-B525-E072118ED1E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6E65F-C1C3-4E01-9CD5-71FC71F8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B05AD-4F34-4BE1-A187-ED27804B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BE-899F-47C9-BA73-D2814DC5D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4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AC234-F492-4DCF-A429-6C5B05E4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11CE-0D56-4FD4-85C2-15A28C961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7D27B-40A5-4AF2-B90E-489B0220D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86A93-867D-4923-B525-E072118ED1EF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7C86B-6250-4EA7-832C-9561F9BCA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6CB53-DF2B-4748-8E59-D8CD077D6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CCBE-899F-47C9-BA73-D2814DC5D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9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ogo background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-15875"/>
            <a:ext cx="12192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emf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 bwMode="auto">
          <a:xfrm>
            <a:off x="2133600" y="1600200"/>
            <a:ext cx="7924800" cy="350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>
                <a:solidFill>
                  <a:srgbClr val="FFFFFF"/>
                </a:solidFill>
              </a:rPr>
              <a:t>Relationship between modulus of elasticity and modulus of rigidity</a:t>
            </a:r>
            <a:br>
              <a:rPr lang="en-US" altLang="en-US" sz="3200">
                <a:solidFill>
                  <a:srgbClr val="FFFFFF"/>
                </a:solidFill>
              </a:rPr>
            </a:br>
            <a:r>
              <a:rPr lang="en-US" altLang="en-US" sz="3200">
                <a:solidFill>
                  <a:srgbClr val="FFFFFF"/>
                </a:solidFill>
              </a:rPr>
              <a:t>Relationship between E, G and K</a:t>
            </a:r>
            <a:br>
              <a:rPr lang="en-US" altLang="en-US" sz="3200">
                <a:solidFill>
                  <a:srgbClr val="FFFFFF"/>
                </a:solidFill>
              </a:rPr>
            </a:br>
            <a:r>
              <a:rPr lang="en-US" altLang="en-US" sz="3200">
                <a:solidFill>
                  <a:srgbClr val="FFFFFF"/>
                </a:solidFill>
              </a:rPr>
              <a:t>Application problems</a:t>
            </a:r>
          </a:p>
        </p:txBody>
      </p:sp>
      <p:sp>
        <p:nvSpPr>
          <p:cNvPr id="91139" name="Line 12"/>
          <p:cNvSpPr>
            <a:spLocks noChangeShapeType="1"/>
          </p:cNvSpPr>
          <p:nvPr/>
        </p:nvSpPr>
        <p:spPr bwMode="auto">
          <a:xfrm>
            <a:off x="1524000" y="838200"/>
            <a:ext cx="9144000" cy="0"/>
          </a:xfrm>
          <a:prstGeom prst="line">
            <a:avLst/>
          </a:prstGeom>
          <a:noFill/>
          <a:ln w="57150" cmpd="thinThick">
            <a:solidFill>
              <a:srgbClr val="E8A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kern="0" dirty="0">
                <a:solidFill>
                  <a:srgbClr val="FFFF00"/>
                </a:solidFill>
                <a:latin typeface="Times New Roman"/>
              </a:rPr>
              <a:t>LECTURE 20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914400"/>
            <a:ext cx="189388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FFFF00"/>
                </a:solidFill>
                <a:latin typeface="Times New Roman"/>
              </a:rPr>
              <a:t>Contents:</a:t>
            </a:r>
          </a:p>
        </p:txBody>
      </p:sp>
      <p:sp>
        <p:nvSpPr>
          <p:cNvPr id="91142" name="TextBox 1"/>
          <p:cNvSpPr txBox="1">
            <a:spLocks noChangeArrowheads="1"/>
          </p:cNvSpPr>
          <p:nvPr/>
        </p:nvSpPr>
        <p:spPr bwMode="auto">
          <a:xfrm>
            <a:off x="9220200" y="6096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hlinkClick r:id="rId3" action="ppaction://hlinksldjump"/>
              </a:rPr>
              <a:t>HOME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91143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3175"/>
            <a:ext cx="727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Line 12"/>
          <p:cNvSpPr>
            <a:spLocks noChangeShapeType="1"/>
          </p:cNvSpPr>
          <p:nvPr/>
        </p:nvSpPr>
        <p:spPr bwMode="auto">
          <a:xfrm>
            <a:off x="1524000" y="838200"/>
            <a:ext cx="9144000" cy="0"/>
          </a:xfrm>
          <a:prstGeom prst="line">
            <a:avLst/>
          </a:prstGeom>
          <a:noFill/>
          <a:ln w="57150" cmpd="thinThick">
            <a:solidFill>
              <a:srgbClr val="E8A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649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3175"/>
            <a:ext cx="727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1947863" y="1547814"/>
            <a:ext cx="82296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T4. A tensile load of 80 kN is acting on a rod of diameter 80 mm and of length 8 m. A bore of diameter 60 mm is made centrally on the rod. To what length the rod should be bored so that the total extension will increase 25% under the same tensile load. Take E = 200 GPa.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ChangeArrowheads="1"/>
          </p:cNvSpPr>
          <p:nvPr/>
        </p:nvSpPr>
        <p:spPr bwMode="auto">
          <a:xfrm>
            <a:off x="1971676" y="1047751"/>
            <a:ext cx="83153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latin typeface="Times New Roman" panose="02020603050405020304" pitchFamily="18" charset="0"/>
              </a:rPr>
              <a:t>T5. A steel flat of thickness 16 mm tapers uniformly from 80 mm at one end to 50 mm at the other end in a length of 800 mm, If the flat is subjected to a load of 120 kN, find the extension of the flat. Also calculate the percentage error if average area is used for calculating its extension. Take E=2x10</a:t>
            </a:r>
            <a:r>
              <a:rPr lang="en-US" altLang="en-US" sz="2800" baseline="30000">
                <a:latin typeface="Times New Roman" panose="02020603050405020304" pitchFamily="18" charset="0"/>
              </a:rPr>
              <a:t>5</a:t>
            </a:r>
            <a:r>
              <a:rPr lang="en-US" altLang="en-US" sz="2800">
                <a:latin typeface="Times New Roman" panose="02020603050405020304" pitchFamily="18" charset="0"/>
              </a:rPr>
              <a:t> Mpa</a:t>
            </a:r>
          </a:p>
        </p:txBody>
      </p:sp>
      <p:sp>
        <p:nvSpPr>
          <p:cNvPr id="110595" name="Line 2"/>
          <p:cNvSpPr>
            <a:spLocks noChangeShapeType="1"/>
          </p:cNvSpPr>
          <p:nvPr/>
        </p:nvSpPr>
        <p:spPr bwMode="auto">
          <a:xfrm>
            <a:off x="1498600" y="838200"/>
            <a:ext cx="9169400" cy="0"/>
          </a:xfrm>
          <a:prstGeom prst="line">
            <a:avLst/>
          </a:prstGeom>
          <a:noFill/>
          <a:ln w="57150" cmpd="thinThick">
            <a:solidFill>
              <a:srgbClr val="E8A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1059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3175"/>
            <a:ext cx="727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Line 2"/>
          <p:cNvSpPr>
            <a:spLocks noChangeShapeType="1"/>
          </p:cNvSpPr>
          <p:nvPr/>
        </p:nvSpPr>
        <p:spPr bwMode="auto">
          <a:xfrm>
            <a:off x="1498600" y="838200"/>
            <a:ext cx="9169400" cy="0"/>
          </a:xfrm>
          <a:prstGeom prst="line">
            <a:avLst/>
          </a:prstGeom>
          <a:noFill/>
          <a:ln w="57150" cmpd="thinThick">
            <a:solidFill>
              <a:srgbClr val="E8A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1619" name="Rectangle 1"/>
          <p:cNvSpPr>
            <a:spLocks noChangeArrowheads="1"/>
          </p:cNvSpPr>
          <p:nvPr/>
        </p:nvSpPr>
        <p:spPr bwMode="auto">
          <a:xfrm>
            <a:off x="1828800" y="1219200"/>
            <a:ext cx="83058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T6. A two meter long steel bar is having uniform diameter of 40 mm for a length of 1 m, in the next 0.5 m its diameter gradually reduces to 20 mm and for remaining 0.5 m length diameter remains 20 mm uniform as shown in the figure. If a load of 150 kN is applied at the ends, find the stresses in each section of the bar and total extension of the bar. Take E = 200 GPa.</a:t>
            </a:r>
            <a:endParaRPr lang="en-US" altLang="en-US" sz="2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162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4343400"/>
            <a:ext cx="55721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3175"/>
            <a:ext cx="727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Line 2"/>
          <p:cNvSpPr>
            <a:spLocks noChangeShapeType="1"/>
          </p:cNvSpPr>
          <p:nvPr/>
        </p:nvSpPr>
        <p:spPr bwMode="auto">
          <a:xfrm>
            <a:off x="1498600" y="838200"/>
            <a:ext cx="9169400" cy="0"/>
          </a:xfrm>
          <a:prstGeom prst="line">
            <a:avLst/>
          </a:prstGeom>
          <a:noFill/>
          <a:ln w="57150" cmpd="thinThick">
            <a:solidFill>
              <a:srgbClr val="E8A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1366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3175"/>
            <a:ext cx="727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8" name="Rectangle 3"/>
          <p:cNvSpPr>
            <a:spLocks noChangeArrowheads="1"/>
          </p:cNvSpPr>
          <p:nvPr/>
        </p:nvSpPr>
        <p:spPr bwMode="auto">
          <a:xfrm>
            <a:off x="1887538" y="1066801"/>
            <a:ext cx="83232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T7. A tensile load of 50 kN is acting on rod of 50 mm diameter and length of 5m.  Determine the length of a bore of 25mm that can be made central in the rod, if the total extension is not to exceed by 25 percent under the same tensile load.  Take E = 2.05 x 10</a:t>
            </a:r>
            <a:r>
              <a:rPr lang="en-US" altLang="en-US" baseline="30000"/>
              <a:t>5</a:t>
            </a:r>
            <a:r>
              <a:rPr lang="en-US" altLang="en-US"/>
              <a:t> N/mm</a:t>
            </a:r>
            <a:r>
              <a:rPr lang="en-US" altLang="en-US" baseline="30000"/>
              <a:t>2</a:t>
            </a:r>
            <a:endParaRPr lang="en-US" altLang="en-US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Line 12"/>
          <p:cNvSpPr>
            <a:spLocks noChangeShapeType="1"/>
          </p:cNvSpPr>
          <p:nvPr/>
        </p:nvSpPr>
        <p:spPr bwMode="auto">
          <a:xfrm>
            <a:off x="1524000" y="1066800"/>
            <a:ext cx="9144000" cy="0"/>
          </a:xfrm>
          <a:prstGeom prst="line">
            <a:avLst/>
          </a:prstGeom>
          <a:noFill/>
          <a:ln w="57150" cmpd="thinThick">
            <a:solidFill>
              <a:srgbClr val="E8A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5715" name="Rectangle 1"/>
          <p:cNvSpPr>
            <a:spLocks noChangeArrowheads="1"/>
          </p:cNvSpPr>
          <p:nvPr/>
        </p:nvSpPr>
        <p:spPr bwMode="auto">
          <a:xfrm>
            <a:off x="1752600" y="1676401"/>
            <a:ext cx="8305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049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T8. Determine the magnitude of the load P necessary to produce zero net change in the length of the bar shown in the figure below. Take A=400 mm</a:t>
            </a:r>
            <a:r>
              <a:rPr lang="en-US" altLang="en-US" sz="2800" baseline="30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2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571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3124200"/>
            <a:ext cx="73247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3175"/>
            <a:ext cx="727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Rectangle 1"/>
          <p:cNvSpPr>
            <a:spLocks noChangeArrowheads="1"/>
          </p:cNvSpPr>
          <p:nvPr/>
        </p:nvSpPr>
        <p:spPr bwMode="auto">
          <a:xfrm>
            <a:off x="6400801" y="5715001"/>
            <a:ext cx="1546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Ans: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P=170 kN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Line 2"/>
          <p:cNvSpPr>
            <a:spLocks noChangeShapeType="1"/>
          </p:cNvSpPr>
          <p:nvPr/>
        </p:nvSpPr>
        <p:spPr bwMode="auto">
          <a:xfrm>
            <a:off x="1512888" y="1498600"/>
            <a:ext cx="9169401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7763" name="Line 16"/>
          <p:cNvSpPr>
            <a:spLocks noChangeShapeType="1"/>
          </p:cNvSpPr>
          <p:nvPr/>
        </p:nvSpPr>
        <p:spPr bwMode="auto">
          <a:xfrm>
            <a:off x="1524000" y="762000"/>
            <a:ext cx="9169400" cy="0"/>
          </a:xfrm>
          <a:prstGeom prst="line">
            <a:avLst/>
          </a:prstGeom>
          <a:noFill/>
          <a:ln w="57150" cmpd="thinThick">
            <a:solidFill>
              <a:srgbClr val="E8A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7764" name="Rectangle 1"/>
          <p:cNvSpPr>
            <a:spLocks noChangeArrowheads="1"/>
          </p:cNvSpPr>
          <p:nvPr/>
        </p:nvSpPr>
        <p:spPr bwMode="auto">
          <a:xfrm>
            <a:off x="1770064" y="1068389"/>
            <a:ext cx="8669337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T9. For the bar shown below, determine diameter of the central portion and its length, if the total extension of the bar is 0.16 mm. Take E=200 GPa. Stress at central portion is limited to 140 N/mm</a:t>
            </a:r>
            <a:r>
              <a:rPr lang="en-US" altLang="en-US" sz="2800" baseline="30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altLang="en-US" sz="2800" baseline="300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77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0"/>
            <a:ext cx="6858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6" name="TextBox 1"/>
          <p:cNvSpPr txBox="1">
            <a:spLocks noChangeArrowheads="1"/>
          </p:cNvSpPr>
          <p:nvPr/>
        </p:nvSpPr>
        <p:spPr bwMode="auto">
          <a:xfrm>
            <a:off x="9220200" y="6096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hlinkClick r:id="rId4" action="ppaction://hlinksldjump"/>
              </a:rPr>
              <a:t>HOME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11776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3175"/>
            <a:ext cx="727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648200" y="5495925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Ans: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d=37.18mm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x=140.23mm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Line 2"/>
          <p:cNvSpPr>
            <a:spLocks noChangeShapeType="1"/>
          </p:cNvSpPr>
          <p:nvPr/>
        </p:nvSpPr>
        <p:spPr bwMode="auto">
          <a:xfrm>
            <a:off x="1512888" y="1498600"/>
            <a:ext cx="9169401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9811" name="Line 7"/>
          <p:cNvSpPr>
            <a:spLocks noChangeShapeType="1"/>
          </p:cNvSpPr>
          <p:nvPr/>
        </p:nvSpPr>
        <p:spPr bwMode="auto">
          <a:xfrm>
            <a:off x="1512888" y="838200"/>
            <a:ext cx="9169401" cy="0"/>
          </a:xfrm>
          <a:prstGeom prst="line">
            <a:avLst/>
          </a:prstGeom>
          <a:noFill/>
          <a:ln w="57150" cmpd="thinThick">
            <a:solidFill>
              <a:srgbClr val="E8A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9812" name="Rectangle 15"/>
          <p:cNvSpPr>
            <a:spLocks noChangeArrowheads="1"/>
          </p:cNvSpPr>
          <p:nvPr/>
        </p:nvSpPr>
        <p:spPr bwMode="auto">
          <a:xfrm>
            <a:off x="1828800" y="1295400"/>
            <a:ext cx="8305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T10. A tension test is carried out subjected on a mild steel tube of external diameter 18 mm and internal diameter 12 mm. An an axial load of 2 kN produces an extension of 3.36 x 10</a:t>
            </a:r>
            <a:r>
              <a:rPr lang="en-US" altLang="en-US" sz="2800" baseline="30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 </a:t>
            </a:r>
            <a:r>
              <a:rPr lang="en-US" alt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mm on a length of 50 mm and a lateral contraction of 3.62 x 10</a:t>
            </a:r>
            <a:r>
              <a:rPr lang="en-US" altLang="en-US" sz="2800" baseline="30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-4 </a:t>
            </a:r>
            <a:r>
              <a:rPr lang="en-US" alt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mm of outer diameter.  </a:t>
            </a:r>
          </a:p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E, </a:t>
            </a:r>
            <a:r>
              <a:rPr lang="el-GR" alt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en-US" alt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,G and K.</a:t>
            </a:r>
            <a:endParaRPr lang="en-US" altLang="en-US" sz="2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9813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3175"/>
            <a:ext cx="727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7588" y="4095750"/>
            <a:ext cx="3124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Ans: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E=2.11x10</a:t>
            </a:r>
            <a:r>
              <a:rPr lang="en-US" altLang="en-US" baseline="30000"/>
              <a:t>5 </a:t>
            </a:r>
            <a:r>
              <a:rPr lang="en-US" altLang="en-US"/>
              <a:t>N/mm</a:t>
            </a:r>
            <a:r>
              <a:rPr lang="en-US" altLang="en-US" baseline="30000"/>
              <a:t>2 </a:t>
            </a:r>
            <a:endParaRPr lang="en-US" altLang="en-US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µ=0.3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G=81.15x10</a:t>
            </a:r>
            <a:r>
              <a:rPr lang="en-US" altLang="en-US" baseline="30000"/>
              <a:t>3 </a:t>
            </a:r>
            <a:r>
              <a:rPr lang="en-US" altLang="en-US"/>
              <a:t>N/mm</a:t>
            </a:r>
            <a:r>
              <a:rPr lang="en-US" altLang="en-US" baseline="30000"/>
              <a:t>2 </a:t>
            </a:r>
            <a:endParaRPr lang="en-US" altLang="en-US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K=175.42x10</a:t>
            </a:r>
            <a:r>
              <a:rPr lang="en-US" altLang="en-US" baseline="30000"/>
              <a:t>3 </a:t>
            </a:r>
            <a:r>
              <a:rPr lang="en-US" altLang="en-US"/>
              <a:t>N/mm</a:t>
            </a:r>
            <a:r>
              <a:rPr lang="en-US" altLang="en-US" baseline="30000"/>
              <a:t>2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Line 7"/>
          <p:cNvSpPr>
            <a:spLocks noChangeShapeType="1"/>
          </p:cNvSpPr>
          <p:nvPr/>
        </p:nvSpPr>
        <p:spPr bwMode="auto">
          <a:xfrm>
            <a:off x="1498600" y="762000"/>
            <a:ext cx="9169400" cy="0"/>
          </a:xfrm>
          <a:prstGeom prst="line">
            <a:avLst/>
          </a:prstGeom>
          <a:noFill/>
          <a:ln w="57150" cmpd="thinThick">
            <a:solidFill>
              <a:srgbClr val="E8A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07276" name="Text Box 12"/>
          <p:cNvSpPr txBox="1">
            <a:spLocks noChangeArrowheads="1"/>
          </p:cNvSpPr>
          <p:nvPr/>
        </p:nvSpPr>
        <p:spPr bwMode="auto">
          <a:xfrm>
            <a:off x="2591578" y="50686"/>
            <a:ext cx="6698559" cy="738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FFFFFF"/>
                </a:solidFill>
                <a:latin typeface="Times New Roman"/>
                <a:cs typeface="Arial" charset="0"/>
              </a:rPr>
              <a:t>Relationship between young’s modulus of elasticity (E) and modulus of rigidity (G) :-</a:t>
            </a:r>
          </a:p>
        </p:txBody>
      </p:sp>
      <p:sp>
        <p:nvSpPr>
          <p:cNvPr id="907285" name="Text Box 21"/>
          <p:cNvSpPr txBox="1">
            <a:spLocks noChangeArrowheads="1"/>
          </p:cNvSpPr>
          <p:nvPr/>
        </p:nvSpPr>
        <p:spPr bwMode="auto">
          <a:xfrm>
            <a:off x="7162801" y="2057400"/>
            <a:ext cx="779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93189" name="Group 1"/>
          <p:cNvGrpSpPr>
            <a:grpSpLocks/>
          </p:cNvGrpSpPr>
          <p:nvPr/>
        </p:nvGrpSpPr>
        <p:grpSpPr bwMode="auto">
          <a:xfrm>
            <a:off x="3575396" y="2057401"/>
            <a:ext cx="4343400" cy="3171735"/>
            <a:chOff x="2438400" y="1643063"/>
            <a:chExt cx="3078163" cy="2303393"/>
          </a:xfrm>
        </p:grpSpPr>
        <p:sp>
          <p:nvSpPr>
            <p:cNvPr id="93192" name="Rectangle 13"/>
            <p:cNvSpPr>
              <a:spLocks noChangeArrowheads="1"/>
            </p:cNvSpPr>
            <p:nvPr/>
          </p:nvSpPr>
          <p:spPr bwMode="auto">
            <a:xfrm>
              <a:off x="3175000" y="2669416"/>
              <a:ext cx="1947863" cy="268218"/>
            </a:xfrm>
            <a:prstGeom prst="rect">
              <a:avLst/>
            </a:prstGeom>
            <a:noFill/>
            <a:ln w="9525" algn="ctr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altLang="en-US"/>
            </a:p>
          </p:txBody>
        </p:sp>
        <p:sp>
          <p:nvSpPr>
            <p:cNvPr id="93193" name="Line 14"/>
            <p:cNvSpPr>
              <a:spLocks noChangeShapeType="1"/>
            </p:cNvSpPr>
            <p:nvPr/>
          </p:nvSpPr>
          <p:spPr bwMode="auto">
            <a:xfrm>
              <a:off x="5181600" y="2176463"/>
              <a:ext cx="4763" cy="142557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194" name="Line 15"/>
            <p:cNvSpPr>
              <a:spLocks noChangeShapeType="1"/>
            </p:cNvSpPr>
            <p:nvPr/>
          </p:nvSpPr>
          <p:spPr bwMode="auto">
            <a:xfrm flipH="1">
              <a:off x="3276600" y="1795463"/>
              <a:ext cx="129540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195" name="Line 16"/>
            <p:cNvSpPr>
              <a:spLocks noChangeShapeType="1"/>
            </p:cNvSpPr>
            <p:nvPr/>
          </p:nvSpPr>
          <p:spPr bwMode="auto">
            <a:xfrm flipH="1" flipV="1">
              <a:off x="3276600" y="3776663"/>
              <a:ext cx="167640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196" name="Line 17"/>
            <p:cNvSpPr>
              <a:spLocks noChangeShapeType="1"/>
            </p:cNvSpPr>
            <p:nvPr/>
          </p:nvSpPr>
          <p:spPr bwMode="auto">
            <a:xfrm>
              <a:off x="3124200" y="2100263"/>
              <a:ext cx="0" cy="12954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197" name="Text Box 18"/>
            <p:cNvSpPr txBox="1">
              <a:spLocks noChangeArrowheads="1"/>
            </p:cNvSpPr>
            <p:nvPr/>
          </p:nvSpPr>
          <p:spPr bwMode="auto">
            <a:xfrm>
              <a:off x="2895600" y="1643063"/>
              <a:ext cx="388938" cy="223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3198" name="Text Box 19"/>
            <p:cNvSpPr txBox="1">
              <a:spLocks noChangeArrowheads="1"/>
            </p:cNvSpPr>
            <p:nvPr/>
          </p:nvSpPr>
          <p:spPr bwMode="auto">
            <a:xfrm>
              <a:off x="2789238" y="3548063"/>
              <a:ext cx="487362" cy="223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93199" name="Text Box 20"/>
            <p:cNvSpPr txBox="1">
              <a:spLocks noChangeArrowheads="1"/>
            </p:cNvSpPr>
            <p:nvPr/>
          </p:nvSpPr>
          <p:spPr bwMode="auto">
            <a:xfrm>
              <a:off x="3886200" y="3678238"/>
              <a:ext cx="487363" cy="268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l-GR" altLang="en-US">
                  <a:latin typeface="Times New Roman" panose="02020603050405020304" pitchFamily="18" charset="0"/>
                </a:rPr>
                <a:t>τ</a:t>
              </a:r>
            </a:p>
          </p:txBody>
        </p:sp>
        <p:sp>
          <p:nvSpPr>
            <p:cNvPr id="93200" name="Text Box 22"/>
            <p:cNvSpPr txBox="1">
              <a:spLocks noChangeArrowheads="1"/>
            </p:cNvSpPr>
            <p:nvPr/>
          </p:nvSpPr>
          <p:spPr bwMode="auto">
            <a:xfrm>
              <a:off x="5029200" y="2497138"/>
              <a:ext cx="487363" cy="268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l-GR" altLang="en-US">
                  <a:latin typeface="Times New Roman" panose="02020603050405020304" pitchFamily="18" charset="0"/>
                </a:rPr>
                <a:t>τ</a:t>
              </a:r>
            </a:p>
          </p:txBody>
        </p:sp>
        <p:sp>
          <p:nvSpPr>
            <p:cNvPr id="93201" name="Line 23"/>
            <p:cNvSpPr>
              <a:spLocks noChangeShapeType="1"/>
            </p:cNvSpPr>
            <p:nvPr/>
          </p:nvSpPr>
          <p:spPr bwMode="auto">
            <a:xfrm flipH="1">
              <a:off x="3175000" y="1928813"/>
              <a:ext cx="1947863" cy="17494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02" name="Line 24"/>
            <p:cNvSpPr>
              <a:spLocks noChangeShapeType="1"/>
            </p:cNvSpPr>
            <p:nvPr/>
          </p:nvSpPr>
          <p:spPr bwMode="auto">
            <a:xfrm>
              <a:off x="3175000" y="1928813"/>
              <a:ext cx="1947863" cy="17494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03" name="Text Box 25"/>
            <p:cNvSpPr txBox="1">
              <a:spLocks noChangeArrowheads="1"/>
            </p:cNvSpPr>
            <p:nvPr/>
          </p:nvSpPr>
          <p:spPr bwMode="auto">
            <a:xfrm>
              <a:off x="4127500" y="1828800"/>
              <a:ext cx="292100" cy="268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3204" name="Text Box 26"/>
            <p:cNvSpPr txBox="1">
              <a:spLocks noChangeArrowheads="1"/>
            </p:cNvSpPr>
            <p:nvPr/>
          </p:nvSpPr>
          <p:spPr bwMode="auto">
            <a:xfrm>
              <a:off x="4830763" y="2176463"/>
              <a:ext cx="388937" cy="268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3205" name="Arc 27"/>
            <p:cNvSpPr>
              <a:spLocks/>
            </p:cNvSpPr>
            <p:nvPr/>
          </p:nvSpPr>
          <p:spPr bwMode="auto">
            <a:xfrm flipV="1">
              <a:off x="3276600" y="1825660"/>
              <a:ext cx="195263" cy="268218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06" name="Rectangle 28"/>
            <p:cNvSpPr>
              <a:spLocks noChangeArrowheads="1"/>
            </p:cNvSpPr>
            <p:nvPr/>
          </p:nvSpPr>
          <p:spPr bwMode="auto">
            <a:xfrm>
              <a:off x="3486786" y="1905000"/>
              <a:ext cx="290828" cy="268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latin typeface="Times New Roman" panose="02020603050405020304" pitchFamily="18" charset="0"/>
                </a:rPr>
                <a:t>45˚</a:t>
              </a:r>
            </a:p>
          </p:txBody>
        </p:sp>
        <p:sp>
          <p:nvSpPr>
            <p:cNvPr id="93207" name="Line 29"/>
            <p:cNvSpPr>
              <a:spLocks noChangeShapeType="1"/>
            </p:cNvSpPr>
            <p:nvPr/>
          </p:nvSpPr>
          <p:spPr bwMode="auto">
            <a:xfrm>
              <a:off x="4800600" y="1871663"/>
              <a:ext cx="304800" cy="17859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08" name="Line 30"/>
            <p:cNvSpPr>
              <a:spLocks noChangeShapeType="1"/>
            </p:cNvSpPr>
            <p:nvPr/>
          </p:nvSpPr>
          <p:spPr bwMode="auto">
            <a:xfrm flipH="1" flipV="1">
              <a:off x="2819400" y="1947863"/>
              <a:ext cx="2286000" cy="17097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09" name="Line 31"/>
            <p:cNvSpPr>
              <a:spLocks noChangeShapeType="1"/>
            </p:cNvSpPr>
            <p:nvPr/>
          </p:nvSpPr>
          <p:spPr bwMode="auto">
            <a:xfrm flipH="1">
              <a:off x="2819400" y="1933575"/>
              <a:ext cx="381000" cy="142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10" name="Line 32"/>
            <p:cNvSpPr>
              <a:spLocks noChangeShapeType="1"/>
            </p:cNvSpPr>
            <p:nvPr/>
          </p:nvSpPr>
          <p:spPr bwMode="auto">
            <a:xfrm flipH="1" flipV="1">
              <a:off x="2819400" y="1947863"/>
              <a:ext cx="381000" cy="17859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11" name="Text Box 33"/>
            <p:cNvSpPr txBox="1">
              <a:spLocks noChangeArrowheads="1"/>
            </p:cNvSpPr>
            <p:nvPr/>
          </p:nvSpPr>
          <p:spPr bwMode="auto">
            <a:xfrm>
              <a:off x="2438400" y="1719263"/>
              <a:ext cx="457200" cy="223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>
                  <a:latin typeface="Times New Roman" panose="02020603050405020304" pitchFamily="18" charset="0"/>
                </a:rPr>
                <a:t>A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212" name="Line 34"/>
            <p:cNvSpPr>
              <a:spLocks noChangeShapeType="1"/>
            </p:cNvSpPr>
            <p:nvPr/>
          </p:nvSpPr>
          <p:spPr bwMode="auto">
            <a:xfrm>
              <a:off x="2971800" y="3014663"/>
              <a:ext cx="22860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13" name="Line 35"/>
            <p:cNvSpPr>
              <a:spLocks noChangeShapeType="1"/>
            </p:cNvSpPr>
            <p:nvPr/>
          </p:nvSpPr>
          <p:spPr bwMode="auto">
            <a:xfrm>
              <a:off x="4953000" y="3014663"/>
              <a:ext cx="22860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14" name="Text Box 36"/>
            <p:cNvSpPr txBox="1">
              <a:spLocks noChangeArrowheads="1"/>
            </p:cNvSpPr>
            <p:nvPr/>
          </p:nvSpPr>
          <p:spPr bwMode="auto">
            <a:xfrm>
              <a:off x="4876800" y="2633663"/>
              <a:ext cx="381000" cy="268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l-GR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</a:p>
          </p:txBody>
        </p:sp>
        <p:sp>
          <p:nvSpPr>
            <p:cNvPr id="93215" name="Text Box 37"/>
            <p:cNvSpPr txBox="1">
              <a:spLocks noChangeArrowheads="1"/>
            </p:cNvSpPr>
            <p:nvPr/>
          </p:nvSpPr>
          <p:spPr bwMode="auto">
            <a:xfrm>
              <a:off x="2895600" y="2557463"/>
              <a:ext cx="381000" cy="268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l-GR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</a:p>
          </p:txBody>
        </p:sp>
        <p:sp>
          <p:nvSpPr>
            <p:cNvPr id="93216" name="Text Box 38"/>
            <p:cNvSpPr txBox="1">
              <a:spLocks noChangeArrowheads="1"/>
            </p:cNvSpPr>
            <p:nvPr/>
          </p:nvSpPr>
          <p:spPr bwMode="auto">
            <a:xfrm>
              <a:off x="4648200" y="1643063"/>
              <a:ext cx="381000" cy="223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>
                  <a:latin typeface="Times New Roman" panose="02020603050405020304" pitchFamily="18" charset="0"/>
                </a:rPr>
                <a:t>B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217" name="Rectangle 40"/>
            <p:cNvSpPr>
              <a:spLocks noChangeArrowheads="1"/>
            </p:cNvSpPr>
            <p:nvPr/>
          </p:nvSpPr>
          <p:spPr bwMode="auto">
            <a:xfrm>
              <a:off x="5159693" y="3597275"/>
              <a:ext cx="145414" cy="268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3218" name="Line 41"/>
            <p:cNvSpPr>
              <a:spLocks noChangeShapeType="1"/>
            </p:cNvSpPr>
            <p:nvPr/>
          </p:nvSpPr>
          <p:spPr bwMode="auto">
            <a:xfrm flipH="1">
              <a:off x="3048000" y="1905000"/>
              <a:ext cx="152400" cy="2286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19" name="Text Box 42"/>
            <p:cNvSpPr txBox="1">
              <a:spLocks noChangeArrowheads="1"/>
            </p:cNvSpPr>
            <p:nvPr/>
          </p:nvSpPr>
          <p:spPr bwMode="auto">
            <a:xfrm>
              <a:off x="2895600" y="2057400"/>
              <a:ext cx="228600" cy="223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>
                  <a:latin typeface="Times New Roman" panose="02020603050405020304" pitchFamily="18" charset="0"/>
                </a:rPr>
                <a:t>H</a:t>
              </a:r>
            </a:p>
          </p:txBody>
        </p:sp>
      </p:grpSp>
      <p:pic>
        <p:nvPicPr>
          <p:cNvPr id="93191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3175"/>
            <a:ext cx="727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0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76" grpId="0"/>
      <p:bldP spid="9072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457200"/>
            <a:ext cx="8686800" cy="204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Consider a square element ABCD of side ‘a’ subjected to pure shear‘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τ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’. DA'B'C is the deformed shape due to shear 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τ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Drop a perpendicular AH to diagonal A'C.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Strain in the diagonal AC = 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τ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/E – 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μ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(- 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τ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/E)          [   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σ</a:t>
            </a:r>
            <a:r>
              <a:rPr lang="en-US" altLang="en-US" sz="2400" baseline="-250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τ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]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= 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τ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/E [ 1 + 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μ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 ] -----------(1)</a:t>
            </a:r>
          </a:p>
        </p:txBody>
      </p:sp>
    </p:spTree>
    <p:extLst>
      <p:ext uri="{BB962C8B-B14F-4D97-AF65-F5344CB8AC3E}">
        <p14:creationId xmlns:p14="http://schemas.microsoft.com/office/powerpoint/2010/main" val="383702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3624" y="457200"/>
            <a:ext cx="8763000" cy="5299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Strain along the diagonal AC=(A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'C–AC)/AC=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(A'C–CH)/AC=A'H/AC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In 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Δ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le  A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A'H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Cos 45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˚ = A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'H/AA'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A'H= AA' × 1/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√2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AC = 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√2 × AD          ( AC = √ AD</a:t>
            </a:r>
            <a:r>
              <a:rPr lang="en-US" altLang="en-US" sz="2400" baseline="30000" dirty="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 +AD</a:t>
            </a:r>
            <a:r>
              <a:rPr lang="en-US" altLang="en-US" sz="2400" baseline="30000" dirty="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Strain along the diagonal AC = AA'/ (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√2 × √2 × AD)=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/2 ----(2)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Modulus of rigidity = G = 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τ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φ</a:t>
            </a:r>
            <a:endParaRPr lang="en-US" altLang="en-US" sz="24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                     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τ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/G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Substituting in (2) 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Strain along the diagonal AC = 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τ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/2G -----------(3)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Equating (1) &amp; (3)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τ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/2G = 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τ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/E[1+</a:t>
            </a:r>
            <a:r>
              <a:rPr lang="el-GR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μ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]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4334047" y="5698005"/>
            <a:ext cx="2590800" cy="374650"/>
          </a:xfrm>
          <a:prstGeom prst="rect">
            <a:avLst/>
          </a:prstGeom>
          <a:noFill/>
          <a:ln w="9525" algn="ctr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</a:rPr>
              <a:t>E=2G(1+ </a:t>
            </a:r>
            <a:r>
              <a:rPr lang="el-GR" altLang="en-US" dirty="0">
                <a:latin typeface="Times New Roman" panose="02020603050405020304" pitchFamily="18" charset="0"/>
              </a:rPr>
              <a:t>μ)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8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1512888" y="762000"/>
            <a:ext cx="9169401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5235" name="Line 7"/>
          <p:cNvSpPr>
            <a:spLocks noChangeShapeType="1"/>
          </p:cNvSpPr>
          <p:nvPr/>
        </p:nvSpPr>
        <p:spPr bwMode="auto">
          <a:xfrm>
            <a:off x="1512888" y="838200"/>
            <a:ext cx="9169401" cy="0"/>
          </a:xfrm>
          <a:prstGeom prst="line">
            <a:avLst/>
          </a:prstGeom>
          <a:noFill/>
          <a:ln w="57150" cmpd="thinThick">
            <a:solidFill>
              <a:srgbClr val="E8A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17517" name="Text Box 13"/>
          <p:cNvSpPr txBox="1">
            <a:spLocks noChangeArrowheads="1"/>
          </p:cNvSpPr>
          <p:nvPr/>
        </p:nvSpPr>
        <p:spPr bwMode="auto">
          <a:xfrm>
            <a:off x="3808413" y="5257800"/>
            <a:ext cx="2590800" cy="374650"/>
          </a:xfrm>
          <a:prstGeom prst="rect">
            <a:avLst/>
          </a:prstGeom>
          <a:noFill/>
          <a:ln w="9525" algn="ctr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</a:rPr>
              <a:t>E = 9GK/(G+3K)</a:t>
            </a:r>
          </a:p>
        </p:txBody>
      </p:sp>
      <p:sp>
        <p:nvSpPr>
          <p:cNvPr id="917518" name="Rectangle 14"/>
          <p:cNvSpPr>
            <a:spLocks noChangeArrowheads="1"/>
          </p:cNvSpPr>
          <p:nvPr/>
        </p:nvSpPr>
        <p:spPr bwMode="auto">
          <a:xfrm>
            <a:off x="2674938" y="369889"/>
            <a:ext cx="746760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FFFFFF"/>
                </a:solidFill>
                <a:latin typeface="Times New Roman"/>
                <a:cs typeface="Arial" charset="0"/>
              </a:rPr>
              <a:t>Relationship between E, G, and K:-</a:t>
            </a:r>
          </a:p>
        </p:txBody>
      </p:sp>
      <p:sp>
        <p:nvSpPr>
          <p:cNvPr id="95238" name="Rectangle 1"/>
          <p:cNvSpPr>
            <a:spLocks noChangeArrowheads="1"/>
          </p:cNvSpPr>
          <p:nvPr/>
        </p:nvSpPr>
        <p:spPr bwMode="auto">
          <a:xfrm>
            <a:off x="2020888" y="1022350"/>
            <a:ext cx="4572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cs typeface="Arial" panose="020B0604020202020204" pitchFamily="34" charset="0"/>
              </a:rPr>
              <a:t>We have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cs typeface="Arial" panose="020B0604020202020204" pitchFamily="34" charset="0"/>
              </a:rPr>
              <a:t>E = 2G( 1+ 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) -----------(1)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cs typeface="Arial" panose="020B0604020202020204" pitchFamily="34" charset="0"/>
              </a:rPr>
              <a:t>E = 3K( 1-2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) -----------(2)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cs typeface="Arial" panose="020B0604020202020204" pitchFamily="34" charset="0"/>
              </a:rPr>
              <a:t>Equating (1) &amp; (2)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cs typeface="Arial" panose="020B0604020202020204" pitchFamily="34" charset="0"/>
              </a:rPr>
              <a:t>2G( 1+ 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) =3K( 1- 2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cs typeface="Arial" panose="020B0604020202020204" pitchFamily="34" charset="0"/>
              </a:rPr>
              <a:t>2G + 2G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=3K- 6K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endParaRPr lang="en-US" altLang="en-US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= (3K- 2G) /(2G +6K)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cs typeface="Arial" panose="020B0604020202020204" pitchFamily="34" charset="0"/>
              </a:rPr>
              <a:t>Substituting in (1)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cs typeface="Arial" panose="020B0604020202020204" pitchFamily="34" charset="0"/>
              </a:rPr>
              <a:t>E = 2G[ 1+(3K – 2G)/ (2G+6K)]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cs typeface="Arial" panose="020B0604020202020204" pitchFamily="34" charset="0"/>
              </a:rPr>
              <a:t>E = 18GK/( 2G+6K)</a:t>
            </a:r>
            <a:endParaRPr lang="el-GR" altLang="en-US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9523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3175"/>
            <a:ext cx="727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7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425" y="1116013"/>
            <a:ext cx="8229600" cy="4525962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sz="2800" dirty="0">
                <a:solidFill>
                  <a:srgbClr val="FFFFFF"/>
                </a:solidFill>
              </a:rPr>
              <a:t>N12.A circular rod of 100 mm </a:t>
            </a:r>
            <a:r>
              <a:rPr lang="en-US" sz="2800" dirty="0" err="1">
                <a:solidFill>
                  <a:srgbClr val="FFFFFF"/>
                </a:solidFill>
              </a:rPr>
              <a:t>dia</a:t>
            </a:r>
            <a:r>
              <a:rPr lang="en-US" sz="2800" dirty="0">
                <a:solidFill>
                  <a:srgbClr val="FFFFFF"/>
                </a:solidFill>
              </a:rPr>
              <a:t> and 500 mm length is subjected to a tensile force of 2000 </a:t>
            </a:r>
            <a:r>
              <a:rPr lang="en-US" sz="2800" dirty="0" err="1">
                <a:solidFill>
                  <a:srgbClr val="FFFFFF"/>
                </a:solidFill>
              </a:rPr>
              <a:t>kN.</a:t>
            </a:r>
            <a:r>
              <a:rPr lang="en-US" sz="2800" dirty="0">
                <a:solidFill>
                  <a:srgbClr val="FFFFFF"/>
                </a:solidFill>
              </a:rPr>
              <a:t> Determine the modulus of rigidity, bulk modulus and the change in volume, if the </a:t>
            </a:r>
            <a:r>
              <a:rPr lang="en-US" sz="2800" dirty="0" err="1">
                <a:solidFill>
                  <a:srgbClr val="FFFFFF"/>
                </a:solidFill>
              </a:rPr>
              <a:t>poisson’s</a:t>
            </a:r>
            <a:r>
              <a:rPr lang="en-US" sz="2800" dirty="0">
                <a:solidFill>
                  <a:srgbClr val="FFFFFF"/>
                </a:solidFill>
              </a:rPr>
              <a:t> ratio=0.3 and E=2x10</a:t>
            </a:r>
            <a:r>
              <a:rPr lang="en-US" sz="2800" baseline="30000" dirty="0">
                <a:solidFill>
                  <a:srgbClr val="FFFFFF"/>
                </a:solidFill>
              </a:rPr>
              <a:t>5</a:t>
            </a:r>
            <a:r>
              <a:rPr lang="en-US" sz="2800" dirty="0">
                <a:solidFill>
                  <a:srgbClr val="FFFFFF"/>
                </a:solidFill>
              </a:rPr>
              <a:t> N/mm</a:t>
            </a:r>
            <a:r>
              <a:rPr lang="en-US" sz="2800" baseline="30000" dirty="0">
                <a:solidFill>
                  <a:srgbClr val="FFFFFF"/>
                </a:solidFill>
              </a:rPr>
              <a:t>2</a:t>
            </a:r>
            <a:r>
              <a:rPr lang="en-US" sz="2800" dirty="0">
                <a:solidFill>
                  <a:srgbClr val="FFFFFF"/>
                </a:solidFill>
              </a:rPr>
              <a:t>.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99331" name="Line 7"/>
          <p:cNvSpPr>
            <a:spLocks noChangeShapeType="1"/>
          </p:cNvSpPr>
          <p:nvPr/>
        </p:nvSpPr>
        <p:spPr bwMode="auto">
          <a:xfrm>
            <a:off x="1512888" y="838200"/>
            <a:ext cx="9169401" cy="0"/>
          </a:xfrm>
          <a:prstGeom prst="line">
            <a:avLst/>
          </a:prstGeom>
          <a:noFill/>
          <a:ln w="57150" cmpd="thinThick">
            <a:solidFill>
              <a:srgbClr val="E8A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99332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3175"/>
            <a:ext cx="727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248400" y="4038600"/>
            <a:ext cx="3124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Ans: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G=0.77x10</a:t>
            </a:r>
            <a:r>
              <a:rPr lang="en-US" altLang="en-US" baseline="30000"/>
              <a:t>5 </a:t>
            </a:r>
            <a:r>
              <a:rPr lang="en-US" altLang="en-US"/>
              <a:t>N/mm</a:t>
            </a:r>
            <a:r>
              <a:rPr lang="en-US" altLang="en-US" baseline="30000"/>
              <a:t>2 </a:t>
            </a:r>
            <a:endParaRPr lang="en-US" altLang="en-US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K=1.67x10</a:t>
            </a:r>
            <a:r>
              <a:rPr lang="en-US" altLang="en-US" baseline="30000"/>
              <a:t>5 </a:t>
            </a:r>
            <a:r>
              <a:rPr lang="en-US" altLang="en-US"/>
              <a:t>N/mm</a:t>
            </a:r>
            <a:r>
              <a:rPr lang="en-US" altLang="en-US" baseline="30000"/>
              <a:t>2 </a:t>
            </a:r>
            <a:endParaRPr lang="en-US" altLang="en-US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dv=1994.9 mm</a:t>
            </a:r>
            <a:r>
              <a:rPr lang="en-US" altLang="en-US" baseline="30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Line 2"/>
          <p:cNvSpPr>
            <a:spLocks noChangeShapeType="1"/>
          </p:cNvSpPr>
          <p:nvPr/>
        </p:nvSpPr>
        <p:spPr bwMode="auto">
          <a:xfrm>
            <a:off x="1512888" y="1498600"/>
            <a:ext cx="9169401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0355" name="Line 16"/>
          <p:cNvSpPr>
            <a:spLocks noChangeShapeType="1"/>
          </p:cNvSpPr>
          <p:nvPr/>
        </p:nvSpPr>
        <p:spPr bwMode="auto">
          <a:xfrm>
            <a:off x="1498600" y="762000"/>
            <a:ext cx="9169400" cy="0"/>
          </a:xfrm>
          <a:prstGeom prst="line">
            <a:avLst/>
          </a:prstGeom>
          <a:noFill/>
          <a:ln w="57150" cmpd="thinThick">
            <a:solidFill>
              <a:srgbClr val="E8A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0356" name="Rectangle 18"/>
          <p:cNvSpPr>
            <a:spLocks noChangeArrowheads="1"/>
          </p:cNvSpPr>
          <p:nvPr/>
        </p:nvSpPr>
        <p:spPr bwMode="auto">
          <a:xfrm>
            <a:off x="1828800" y="1003300"/>
            <a:ext cx="83058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N13. The modulus of rigidity of a material is 0.8 x 10</a:t>
            </a:r>
            <a:r>
              <a:rPr lang="en-US" altLang="en-US" sz="2800" baseline="30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alt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N/mm</a:t>
            </a:r>
            <a:r>
              <a:rPr lang="en-US" altLang="en-US" sz="2800" baseline="30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When a 6 mm x 6 mm bar of this material is subjected to an axial pull of 3600 N, it was found that the lateral dimension of bar is changed to 5.9991 mm x 5.9991 mm. </a:t>
            </a:r>
          </a:p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μ and E.</a:t>
            </a:r>
            <a:endParaRPr lang="en-US" altLang="en-US" sz="2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035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3175"/>
            <a:ext cx="727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72076" y="4713289"/>
            <a:ext cx="30003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Ans: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µ=0.32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E=2.105x10</a:t>
            </a:r>
            <a:r>
              <a:rPr lang="en-US" altLang="en-US" baseline="30000"/>
              <a:t>5 </a:t>
            </a:r>
            <a:r>
              <a:rPr lang="en-US" altLang="en-US"/>
              <a:t>N/mm</a:t>
            </a:r>
            <a:r>
              <a:rPr lang="en-US" altLang="en-US" baseline="30000"/>
              <a:t>2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Line 12"/>
          <p:cNvSpPr>
            <a:spLocks noChangeShapeType="1"/>
          </p:cNvSpPr>
          <p:nvPr/>
        </p:nvSpPr>
        <p:spPr bwMode="auto">
          <a:xfrm>
            <a:off x="1524000" y="838200"/>
            <a:ext cx="9144000" cy="0"/>
          </a:xfrm>
          <a:prstGeom prst="line">
            <a:avLst/>
          </a:prstGeom>
          <a:noFill/>
          <a:ln w="57150" cmpd="thinThick">
            <a:solidFill>
              <a:srgbClr val="E8A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342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3175"/>
            <a:ext cx="727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Rectangle 6"/>
          <p:cNvSpPr>
            <a:spLocks noChangeArrowheads="1"/>
          </p:cNvSpPr>
          <p:nvPr/>
        </p:nvSpPr>
        <p:spPr bwMode="auto">
          <a:xfrm>
            <a:off x="1862138" y="855663"/>
            <a:ext cx="8229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T1. Find the Young’s modulus of a brass rod of diameter 25 mm and of length 250 mm which is subjected to a tensile load of 75 kN when the extension of the rod is equal to 0.3 mm.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T2. The ultimate stress, for a hollow steel column which carries an axial load of 2.0 MN is 480 N/mm</a:t>
            </a:r>
            <a:r>
              <a:rPr lang="en-US" altLang="en-US" baseline="30000"/>
              <a:t>2</a:t>
            </a:r>
            <a:r>
              <a:rPr lang="en-US" altLang="en-US"/>
              <a:t>. If the external diameter of the column is 200 mm, determine the internal diameter. Take factor of safety as 3.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Line 12"/>
          <p:cNvSpPr>
            <a:spLocks noChangeShapeType="1"/>
          </p:cNvSpPr>
          <p:nvPr/>
        </p:nvSpPr>
        <p:spPr bwMode="auto">
          <a:xfrm>
            <a:off x="1524000" y="838200"/>
            <a:ext cx="9144000" cy="0"/>
          </a:xfrm>
          <a:prstGeom prst="line">
            <a:avLst/>
          </a:prstGeom>
          <a:noFill/>
          <a:ln w="57150" cmpd="thinThick">
            <a:solidFill>
              <a:srgbClr val="E8AB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4451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3175"/>
            <a:ext cx="727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Rectangle 5"/>
          <p:cNvSpPr>
            <a:spLocks noChangeArrowheads="1"/>
          </p:cNvSpPr>
          <p:nvPr/>
        </p:nvSpPr>
        <p:spPr bwMode="auto">
          <a:xfrm>
            <a:off x="1947863" y="1547814"/>
            <a:ext cx="82296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T3. A brass bar having  cross section area of 900 mm</a:t>
            </a:r>
            <a:r>
              <a:rPr lang="en-US" altLang="en-US" baseline="30000"/>
              <a:t>2</a:t>
            </a:r>
            <a:r>
              <a:rPr lang="en-US" altLang="en-US"/>
              <a:t>, is subjected to axial forces as shown below. The lengths of portion AB, BC and CD are 0.6 m, 0.8 m and 1.0 m respectively. Determine the total elongation of the bar. Take E = 100 GPa.</a:t>
            </a:r>
          </a:p>
        </p:txBody>
      </p:sp>
      <p:grpSp>
        <p:nvGrpSpPr>
          <p:cNvPr id="104453" name="Group 18"/>
          <p:cNvGrpSpPr>
            <a:grpSpLocks/>
          </p:cNvGrpSpPr>
          <p:nvPr/>
        </p:nvGrpSpPr>
        <p:grpSpPr bwMode="auto">
          <a:xfrm>
            <a:off x="2216151" y="4168775"/>
            <a:ext cx="7585075" cy="1100138"/>
            <a:chOff x="190500" y="3464452"/>
            <a:chExt cx="7584831" cy="1100258"/>
          </a:xfrm>
        </p:grpSpPr>
        <p:sp>
          <p:nvSpPr>
            <p:cNvPr id="104454" name="TextBox 14"/>
            <p:cNvSpPr txBox="1">
              <a:spLocks noChangeArrowheads="1"/>
            </p:cNvSpPr>
            <p:nvPr/>
          </p:nvSpPr>
          <p:spPr bwMode="auto">
            <a:xfrm>
              <a:off x="190500" y="4017753"/>
              <a:ext cx="838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/>
                <a:t>40 kN</a:t>
              </a:r>
            </a:p>
          </p:txBody>
        </p:sp>
        <p:grpSp>
          <p:nvGrpSpPr>
            <p:cNvPr id="104455" name="Group 16"/>
            <p:cNvGrpSpPr>
              <a:grpSpLocks/>
            </p:cNvGrpSpPr>
            <p:nvPr/>
          </p:nvGrpSpPr>
          <p:grpSpPr bwMode="auto">
            <a:xfrm>
              <a:off x="914377" y="3574107"/>
              <a:ext cx="6860954" cy="990603"/>
              <a:chOff x="914377" y="3574107"/>
              <a:chExt cx="6860954" cy="990603"/>
            </a:xfrm>
          </p:grpSpPr>
          <p:sp>
            <p:nvSpPr>
              <p:cNvPr id="104459" name="Rectangle 1"/>
              <p:cNvSpPr>
                <a:spLocks noChangeArrowheads="1"/>
              </p:cNvSpPr>
              <p:nvPr/>
            </p:nvSpPr>
            <p:spPr bwMode="auto">
              <a:xfrm>
                <a:off x="1447800" y="3962400"/>
                <a:ext cx="762000" cy="369372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altLang="en-US"/>
              </a:p>
            </p:txBody>
          </p:sp>
          <p:sp>
            <p:nvSpPr>
              <p:cNvPr id="104460" name="Rectangle 4"/>
              <p:cNvSpPr>
                <a:spLocks noChangeArrowheads="1"/>
              </p:cNvSpPr>
              <p:nvPr/>
            </p:nvSpPr>
            <p:spPr bwMode="auto">
              <a:xfrm>
                <a:off x="4114800" y="3962400"/>
                <a:ext cx="2286000" cy="369372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altLang="en-US"/>
              </a:p>
            </p:txBody>
          </p:sp>
          <p:sp>
            <p:nvSpPr>
              <p:cNvPr id="104461" name="Rectangle 10"/>
              <p:cNvSpPr>
                <a:spLocks noChangeArrowheads="1"/>
              </p:cNvSpPr>
              <p:nvPr/>
            </p:nvSpPr>
            <p:spPr bwMode="auto">
              <a:xfrm>
                <a:off x="2209800" y="3962400"/>
                <a:ext cx="1904999" cy="369372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altLang="en-US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 bwMode="auto">
              <a:xfrm flipH="1">
                <a:off x="6400600" y="4191606"/>
                <a:ext cx="53338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 bwMode="auto">
              <a:xfrm flipH="1">
                <a:off x="3581291" y="4191606"/>
                <a:ext cx="53338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2209735" y="4191606"/>
                <a:ext cx="68577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 bwMode="auto">
              <a:xfrm flipH="1">
                <a:off x="914377" y="4204308"/>
                <a:ext cx="533383" cy="0"/>
              </a:xfrm>
              <a:prstGeom prst="straightConnector1">
                <a:avLst/>
              </a:prstGeom>
              <a:ln>
                <a:solidFill>
                  <a:srgbClr val="FF3300"/>
                </a:solidFill>
                <a:headEnd type="none" w="med" len="med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4466" name="TextBox 22"/>
              <p:cNvSpPr txBox="1">
                <a:spLocks noChangeArrowheads="1"/>
              </p:cNvSpPr>
              <p:nvPr/>
            </p:nvSpPr>
            <p:spPr bwMode="auto">
              <a:xfrm>
                <a:off x="3386782" y="4187030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/>
                  <a:t>20 kN</a:t>
                </a:r>
              </a:p>
            </p:txBody>
          </p:sp>
          <p:sp>
            <p:nvSpPr>
              <p:cNvPr id="104467" name="TextBox 23"/>
              <p:cNvSpPr txBox="1">
                <a:spLocks noChangeArrowheads="1"/>
              </p:cNvSpPr>
              <p:nvPr/>
            </p:nvSpPr>
            <p:spPr bwMode="auto">
              <a:xfrm>
                <a:off x="2218033" y="4226156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/>
                  <a:t>70 kN</a:t>
                </a:r>
              </a:p>
            </p:txBody>
          </p:sp>
          <p:sp>
            <p:nvSpPr>
              <p:cNvPr id="104468" name="TextBox 24"/>
              <p:cNvSpPr txBox="1">
                <a:spLocks noChangeArrowheads="1"/>
              </p:cNvSpPr>
              <p:nvPr/>
            </p:nvSpPr>
            <p:spPr bwMode="auto">
              <a:xfrm>
                <a:off x="6937131" y="3995323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/>
                  <a:t>10 kN</a:t>
                </a:r>
              </a:p>
            </p:txBody>
          </p:sp>
          <p:sp>
            <p:nvSpPr>
              <p:cNvPr id="104469" name="TextBox 15"/>
              <p:cNvSpPr txBox="1">
                <a:spLocks noChangeArrowheads="1"/>
              </p:cNvSpPr>
              <p:nvPr/>
            </p:nvSpPr>
            <p:spPr bwMode="auto">
              <a:xfrm>
                <a:off x="1257928" y="3574107"/>
                <a:ext cx="4191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/>
                  <a:t>A</a:t>
                </a:r>
              </a:p>
            </p:txBody>
          </p:sp>
        </p:grpSp>
        <p:sp>
          <p:nvSpPr>
            <p:cNvPr id="104456" name="TextBox 27"/>
            <p:cNvSpPr txBox="1">
              <a:spLocks noChangeArrowheads="1"/>
            </p:cNvSpPr>
            <p:nvPr/>
          </p:nvSpPr>
          <p:spPr bwMode="auto">
            <a:xfrm>
              <a:off x="2047142" y="3545066"/>
              <a:ext cx="4191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/>
                <a:t>B</a:t>
              </a:r>
            </a:p>
          </p:txBody>
        </p:sp>
        <p:sp>
          <p:nvSpPr>
            <p:cNvPr id="104457" name="TextBox 28"/>
            <p:cNvSpPr txBox="1">
              <a:spLocks noChangeArrowheads="1"/>
            </p:cNvSpPr>
            <p:nvPr/>
          </p:nvSpPr>
          <p:spPr bwMode="auto">
            <a:xfrm>
              <a:off x="3905249" y="3525410"/>
              <a:ext cx="4191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/>
                <a:t>C</a:t>
              </a:r>
            </a:p>
          </p:txBody>
        </p:sp>
        <p:sp>
          <p:nvSpPr>
            <p:cNvPr id="104458" name="TextBox 29"/>
            <p:cNvSpPr txBox="1">
              <a:spLocks noChangeArrowheads="1"/>
            </p:cNvSpPr>
            <p:nvPr/>
          </p:nvSpPr>
          <p:spPr bwMode="auto">
            <a:xfrm>
              <a:off x="6191250" y="3464452"/>
              <a:ext cx="4191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FF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/>
                <a:t>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0000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E2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7E7D00848E040932490A31FE0D4A9" ma:contentTypeVersion="5" ma:contentTypeDescription="Create a new document." ma:contentTypeScope="" ma:versionID="03b72dad4a37ec726b8c9c5abe80f99b">
  <xsd:schema xmlns:xsd="http://www.w3.org/2001/XMLSchema" xmlns:xs="http://www.w3.org/2001/XMLSchema" xmlns:p="http://schemas.microsoft.com/office/2006/metadata/properties" xmlns:ns2="ccc2374a-eda9-4552-8ee2-6d52bdbf5654" targetNamespace="http://schemas.microsoft.com/office/2006/metadata/properties" ma:root="true" ma:fieldsID="464a1ca56547290d4bb88c2e40041fc0" ns2:_="">
    <xsd:import namespace="ccc2374a-eda9-4552-8ee2-6d52bdbf5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2374a-eda9-4552-8ee2-6d52bdbf5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AE349-6758-4178-8A44-4C19C9D3EB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c2374a-eda9-4552-8ee2-6d52bdbf5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3E7544-5315-4CB7-AC08-F73A8539D6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0FC904-0ABA-4A53-B278-BEC6A6AC0C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1443</Words>
  <Application>Microsoft Office PowerPoint</Application>
  <PresentationFormat>Widescreen</PresentationFormat>
  <Paragraphs>129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Default Design</vt:lpstr>
      <vt:lpstr>Relationship between modulus of elasticity and modulus of rigidity Relationship between E, G and K Application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U MAHE-MIT]</dc:creator>
  <cp:lastModifiedBy>Abhimanyu U MAHE-MIT]</cp:lastModifiedBy>
  <cp:revision>2</cp:revision>
  <dcterms:created xsi:type="dcterms:W3CDTF">2022-05-27T10:04:17Z</dcterms:created>
  <dcterms:modified xsi:type="dcterms:W3CDTF">2022-06-06T13:09:54Z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0x0101007017E7D00848E040932490A31FE0D4A9</vt:lpwstr>
  </property>
</Properties>
</file>