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58" r:id="rId7"/>
    <p:sldId id="264" r:id="rId8"/>
    <p:sldId id="263" r:id="rId9"/>
    <p:sldId id="259" r:id="rId10"/>
    <p:sldId id="261" r:id="rId11"/>
    <p:sldId id="260" r:id="rId12"/>
    <p:sldId id="262" r:id="rId13"/>
    <p:sldId id="266" r:id="rId14"/>
    <p:sldId id="268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7C4E6-3866-4D3C-9ADE-D8ACEC8A2213}" v="38" dt="2022-06-01T12:43:58.025"/>
    <p1510:client id="{A0C23BF6-DC63-73E2-CA87-A0989078EE91}" v="200" dt="2022-06-03T15:54:24.425"/>
    <p1510:client id="{B02F033E-55DD-DDD8-1D39-E348DDA11F09}" v="25" dt="2022-06-01T18:14:08.098"/>
    <p1510:client id="{E5E1EC53-5225-BBE9-3677-1AA03C09D753}" v="923" dt="2022-06-02T17:30:03.848"/>
    <p1510:client id="{EFCD07E7-74A6-960C-C6D5-6EC63C9496E9}" v="79" dt="2022-06-02T17:41:20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9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0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1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6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6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2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2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35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4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VroEiMOJPm8" TargetMode="External"/><Relationship Id="rId3" Type="http://schemas.openxmlformats.org/officeDocument/2006/relationships/hyperlink" Target="https://www.varonis.com/blog/stack-memory-3" TargetMode="External"/><Relationship Id="rId7" Type="http://schemas.openxmlformats.org/officeDocument/2006/relationships/hyperlink" Target="https://www.youtube.com/watch?v=fTGTnrgjuGA" TargetMode="External"/><Relationship Id="rId2" Type="http://schemas.openxmlformats.org/officeDocument/2006/relationships/hyperlink" Target="https://www.tutorialspoint.com/assembly_programmin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Wbm-a-7zc4g" TargetMode="External"/><Relationship Id="rId5" Type="http://schemas.openxmlformats.org/officeDocument/2006/relationships/hyperlink" Target="https://www.youtube.com/watch?v=ygOqZzATxNQ" TargetMode="External"/><Relationship Id="rId4" Type="http://schemas.openxmlformats.org/officeDocument/2006/relationships/hyperlink" Target="https://www.youtube.com/watch?v=75gBFiFtAb8" TargetMode="External"/><Relationship Id="rId9" Type="http://schemas.openxmlformats.org/officeDocument/2006/relationships/hyperlink" Target="https://www.youtube.com/watch?v=moqv-hb-8T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3D3CF-FBA0-0C6C-4745-18193B727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1062038"/>
            <a:ext cx="6096000" cy="2881311"/>
          </a:xfrm>
        </p:spPr>
        <p:txBody>
          <a:bodyPr>
            <a:normAutofit/>
          </a:bodyPr>
          <a:lstStyle/>
          <a:p>
            <a:pPr algn="r"/>
            <a:r>
              <a:rPr lang="en-GB" sz="8000"/>
              <a:t>Reverse Engineering</a:t>
            </a:r>
            <a:endParaRPr lang="en-US" sz="8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56C1F-72B2-5F64-212E-6F17FE380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4170408"/>
            <a:ext cx="6096000" cy="1625554"/>
          </a:xfrm>
        </p:spPr>
        <p:txBody>
          <a:bodyPr>
            <a:normAutofit/>
          </a:bodyPr>
          <a:lstStyle/>
          <a:p>
            <a:pPr algn="r"/>
            <a:endParaRPr lang="en-US"/>
          </a:p>
        </p:txBody>
      </p:sp>
      <p:pic>
        <p:nvPicPr>
          <p:cNvPr id="20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0F1DFD43-5D44-42C9-B5AD-0950D017D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56" r="13077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21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148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7CAB-4C94-1EF7-2459-7318AC75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66" y="223024"/>
            <a:ext cx="9144000" cy="1263649"/>
          </a:xfrm>
        </p:spPr>
        <p:txBody>
          <a:bodyPr/>
          <a:lstStyle/>
          <a:p>
            <a:r>
              <a:rPr lang="en-GB" dirty="0"/>
              <a:t>Basic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50B38-1010-4663-6170-47B6E788A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50073"/>
            <a:ext cx="10668000" cy="50459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add</a:t>
            </a:r>
            <a:r>
              <a:rPr lang="en-GB" dirty="0">
                <a:ea typeface="+mn-lt"/>
                <a:cs typeface="+mn-lt"/>
              </a:rPr>
              <a:t> — Integer Addition</a:t>
            </a:r>
            <a:endParaRPr lang="en-US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add </a:t>
            </a:r>
            <a:r>
              <a:rPr lang="en-GB" dirty="0" err="1">
                <a:ea typeface="+mn-lt"/>
                <a:cs typeface="+mn-lt"/>
              </a:rPr>
              <a:t>eax</a:t>
            </a:r>
            <a:r>
              <a:rPr lang="en-GB" dirty="0">
                <a:ea typeface="+mn-lt"/>
                <a:cs typeface="+mn-lt"/>
              </a:rPr>
              <a:t>, 10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EAX ← EAX + 10</a:t>
            </a:r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sub</a:t>
            </a:r>
            <a:r>
              <a:rPr lang="en-GB" dirty="0">
                <a:ea typeface="+mn-lt"/>
                <a:cs typeface="+mn-lt"/>
              </a:rPr>
              <a:t> — Integer Subtraction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sub </a:t>
            </a:r>
            <a:r>
              <a:rPr lang="en-GB" dirty="0" err="1">
                <a:ea typeface="+mn-lt"/>
                <a:cs typeface="+mn-lt"/>
              </a:rPr>
              <a:t>eax</a:t>
            </a:r>
            <a:r>
              <a:rPr lang="en-GB" dirty="0">
                <a:ea typeface="+mn-lt"/>
                <a:cs typeface="+mn-lt"/>
              </a:rPr>
              <a:t>, 216 — subtract 216 from the value stored in EAX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b="1" dirty="0" err="1">
                <a:ea typeface="+mn-lt"/>
                <a:cs typeface="+mn-lt"/>
              </a:rPr>
              <a:t>inc</a:t>
            </a:r>
            <a:r>
              <a:rPr lang="en-GB" b="1" dirty="0">
                <a:ea typeface="+mn-lt"/>
                <a:cs typeface="+mn-lt"/>
              </a:rPr>
              <a:t>, dec</a:t>
            </a:r>
            <a:r>
              <a:rPr lang="en-GB" dirty="0">
                <a:ea typeface="+mn-lt"/>
                <a:cs typeface="+mn-lt"/>
              </a:rPr>
              <a:t> — Increment, Decrement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dec </a:t>
            </a:r>
            <a:r>
              <a:rPr lang="en-GB" dirty="0" err="1">
                <a:ea typeface="+mn-lt"/>
                <a:cs typeface="+mn-lt"/>
              </a:rPr>
              <a:t>eax</a:t>
            </a:r>
            <a:r>
              <a:rPr lang="en-GB" dirty="0">
                <a:ea typeface="+mn-lt"/>
                <a:cs typeface="+mn-lt"/>
              </a:rPr>
              <a:t> — subtract one from the contents of EAX.</a:t>
            </a:r>
            <a:endParaRPr lang="en-GB" dirty="0"/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6981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3479-AF20-06D4-57E8-19B7F77E2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43829"/>
            <a:ext cx="10668000" cy="57521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mov</a:t>
            </a:r>
            <a:r>
              <a:rPr lang="en-GB" dirty="0">
                <a:ea typeface="+mn-lt"/>
                <a:cs typeface="+mn-lt"/>
              </a:rPr>
              <a:t> — Move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mov </a:t>
            </a:r>
            <a:r>
              <a:rPr lang="en-GB" dirty="0" err="1">
                <a:ea typeface="+mn-lt"/>
                <a:cs typeface="+mn-lt"/>
              </a:rPr>
              <a:t>eax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ebx</a:t>
            </a:r>
            <a:r>
              <a:rPr lang="en-GB" dirty="0">
                <a:ea typeface="+mn-lt"/>
                <a:cs typeface="+mn-lt"/>
              </a:rPr>
              <a:t> — copy the value in </a:t>
            </a:r>
            <a:r>
              <a:rPr lang="en-GB" dirty="0" err="1">
                <a:ea typeface="+mn-lt"/>
                <a:cs typeface="+mn-lt"/>
              </a:rPr>
              <a:t>ebx</a:t>
            </a:r>
            <a:r>
              <a:rPr lang="en-GB" dirty="0">
                <a:ea typeface="+mn-lt"/>
                <a:cs typeface="+mn-lt"/>
              </a:rPr>
              <a:t> into </a:t>
            </a:r>
            <a:r>
              <a:rPr lang="en-GB" dirty="0" err="1">
                <a:ea typeface="+mn-lt"/>
                <a:cs typeface="+mn-lt"/>
              </a:rPr>
              <a:t>eax</a:t>
            </a: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push</a:t>
            </a:r>
            <a:r>
              <a:rPr lang="en-GB" dirty="0">
                <a:ea typeface="+mn-lt"/>
                <a:cs typeface="+mn-lt"/>
              </a:rPr>
              <a:t> — Push stack</a:t>
            </a:r>
            <a:endParaRPr lang="en-GB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push </a:t>
            </a:r>
            <a:r>
              <a:rPr lang="en-GB" dirty="0" err="1">
                <a:ea typeface="+mn-lt"/>
                <a:cs typeface="+mn-lt"/>
              </a:rPr>
              <a:t>eax</a:t>
            </a:r>
            <a:r>
              <a:rPr lang="en-GB" dirty="0">
                <a:ea typeface="+mn-lt"/>
                <a:cs typeface="+mn-lt"/>
              </a:rPr>
              <a:t> — push </a:t>
            </a:r>
            <a:r>
              <a:rPr lang="en-GB" dirty="0" err="1">
                <a:ea typeface="+mn-lt"/>
                <a:cs typeface="+mn-lt"/>
              </a:rPr>
              <a:t>eax</a:t>
            </a:r>
            <a:r>
              <a:rPr lang="en-GB" dirty="0">
                <a:ea typeface="+mn-lt"/>
                <a:cs typeface="+mn-lt"/>
              </a:rPr>
              <a:t> on the stack</a:t>
            </a:r>
            <a:endParaRPr lang="en-GB"/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pop</a:t>
            </a:r>
            <a:r>
              <a:rPr lang="en-GB" dirty="0">
                <a:ea typeface="+mn-lt"/>
                <a:cs typeface="+mn-lt"/>
              </a:rPr>
              <a:t> — Pop stack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pop </a:t>
            </a:r>
            <a:r>
              <a:rPr lang="en-GB" dirty="0" err="1">
                <a:ea typeface="+mn-lt"/>
                <a:cs typeface="+mn-lt"/>
              </a:rPr>
              <a:t>edi</a:t>
            </a:r>
            <a:r>
              <a:rPr lang="en-GB" dirty="0">
                <a:ea typeface="+mn-lt"/>
                <a:cs typeface="+mn-lt"/>
              </a:rPr>
              <a:t> — pop the top element of the stack into EDI.</a:t>
            </a:r>
            <a:endParaRPr lang="en-GB"/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lea</a:t>
            </a:r>
            <a:r>
              <a:rPr lang="en-GB" dirty="0">
                <a:ea typeface="+mn-lt"/>
                <a:cs typeface="+mn-lt"/>
              </a:rPr>
              <a:t> — Load effective address</a:t>
            </a:r>
            <a:endParaRPr lang="en-GB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lea </a:t>
            </a:r>
            <a:r>
              <a:rPr lang="en-GB" dirty="0" err="1">
                <a:ea typeface="+mn-lt"/>
                <a:cs typeface="+mn-lt"/>
              </a:rPr>
              <a:t>eax</a:t>
            </a:r>
            <a:r>
              <a:rPr lang="en-GB" dirty="0">
                <a:ea typeface="+mn-lt"/>
                <a:cs typeface="+mn-lt"/>
              </a:rPr>
              <a:t>, [var] — the value in </a:t>
            </a:r>
            <a:r>
              <a:rPr lang="en-GB" i="1" dirty="0">
                <a:ea typeface="+mn-lt"/>
                <a:cs typeface="+mn-lt"/>
              </a:rPr>
              <a:t>var</a:t>
            </a:r>
            <a:r>
              <a:rPr lang="en-GB" dirty="0">
                <a:ea typeface="+mn-lt"/>
                <a:cs typeface="+mn-lt"/>
              </a:rPr>
              <a:t> is placed in EAX.</a:t>
            </a:r>
            <a:endParaRPr lang="en-GB" dirty="0"/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6822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964E-32B8-089A-9515-E863830A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98" y="241610"/>
            <a:ext cx="9144000" cy="1263649"/>
          </a:xfrm>
        </p:spPr>
        <p:txBody>
          <a:bodyPr/>
          <a:lstStyle/>
          <a:p>
            <a:r>
              <a:rPr lang="en-GB" dirty="0"/>
              <a:t>Logical instructions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5D94B79-0BB2-29FB-6E75-660C6DA18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0" y="1829497"/>
            <a:ext cx="11414202" cy="3059615"/>
          </a:xfrm>
        </p:spPr>
      </p:pic>
    </p:spTree>
    <p:extLst>
      <p:ext uri="{BB962C8B-B14F-4D97-AF65-F5344CB8AC3E}">
        <p14:creationId xmlns:p14="http://schemas.microsoft.com/office/powerpoint/2010/main" val="308593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0FFD-7B0C-4FC4-E8C5-35ED3077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27" y="130098"/>
            <a:ext cx="9144000" cy="1263649"/>
          </a:xfrm>
        </p:spPr>
        <p:txBody>
          <a:bodyPr/>
          <a:lstStyle/>
          <a:p>
            <a:r>
              <a:rPr lang="en-GB" dirty="0"/>
              <a:t>Control flow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857D6-0A33-CDCF-FEC2-31F39C699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1999"/>
            <a:ext cx="10668000" cy="5334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 dirty="0" err="1">
                <a:ea typeface="+mn-lt"/>
                <a:cs typeface="+mn-lt"/>
              </a:rPr>
              <a:t>jmp</a:t>
            </a:r>
            <a:r>
              <a:rPr lang="en-GB" dirty="0">
                <a:ea typeface="+mn-lt"/>
                <a:cs typeface="+mn-lt"/>
              </a:rPr>
              <a:t> — Jump</a:t>
            </a:r>
            <a:endParaRPr lang="en-GB" dirty="0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Transfers program control flow to the instruction at the memory location indicated by the operand.</a:t>
            </a:r>
            <a:endParaRPr lang="en-GB"/>
          </a:p>
          <a:p>
            <a:pPr marL="0" indent="0">
              <a:buNone/>
            </a:pPr>
            <a:r>
              <a:rPr lang="en-GB" b="1" dirty="0" err="1">
                <a:ea typeface="+mn-lt"/>
                <a:cs typeface="+mn-lt"/>
              </a:rPr>
              <a:t>cmp</a:t>
            </a:r>
            <a:r>
              <a:rPr lang="en-GB" dirty="0">
                <a:ea typeface="+mn-lt"/>
                <a:cs typeface="+mn-lt"/>
              </a:rPr>
              <a:t> — Compare</a:t>
            </a:r>
            <a:endParaRPr lang="en-GB" dirty="0"/>
          </a:p>
          <a:p>
            <a:pPr marL="0" indent="0">
              <a:buNone/>
            </a:pPr>
            <a:r>
              <a:rPr lang="en-GB" b="1" dirty="0" err="1">
                <a:ea typeface="+mn-lt"/>
                <a:cs typeface="+mn-lt"/>
              </a:rPr>
              <a:t>j</a:t>
            </a:r>
            <a:r>
              <a:rPr lang="en-GB" b="1" i="1" dirty="0" err="1">
                <a:ea typeface="+mn-lt"/>
                <a:cs typeface="+mn-lt"/>
              </a:rPr>
              <a:t>condition</a:t>
            </a:r>
            <a:r>
              <a:rPr lang="en-GB" dirty="0">
                <a:ea typeface="+mn-lt"/>
                <a:cs typeface="+mn-lt"/>
              </a:rPr>
              <a:t> — Conditional Jump</a:t>
            </a:r>
            <a:endParaRPr lang="en-GB" dirty="0"/>
          </a:p>
          <a:p>
            <a:pPr marL="0" indent="0">
              <a:buNone/>
            </a:pPr>
            <a:r>
              <a:rPr lang="en-GB" dirty="0" err="1">
                <a:ea typeface="+mn-lt"/>
                <a:cs typeface="+mn-lt"/>
              </a:rPr>
              <a:t>cmp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eax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ebx</a:t>
            </a:r>
            <a:br>
              <a:rPr lang="en-GB" dirty="0">
                <a:ea typeface="+mn-lt"/>
                <a:cs typeface="+mn-lt"/>
              </a:rPr>
            </a:br>
            <a:r>
              <a:rPr lang="en-GB" dirty="0" err="1">
                <a:ea typeface="+mn-lt"/>
                <a:cs typeface="+mn-lt"/>
              </a:rPr>
              <a:t>jle</a:t>
            </a:r>
            <a:r>
              <a:rPr lang="en-GB" dirty="0">
                <a:ea typeface="+mn-lt"/>
                <a:cs typeface="+mn-lt"/>
              </a:rPr>
              <a:t> done</a:t>
            </a:r>
            <a:endParaRPr lang="en-GB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If the contents of EAX are less than or equal to the contents of EBX, jump to the label </a:t>
            </a:r>
            <a:r>
              <a:rPr lang="en-GB" i="1" dirty="0">
                <a:ea typeface="+mn-lt"/>
                <a:cs typeface="+mn-lt"/>
              </a:rPr>
              <a:t>done</a:t>
            </a:r>
            <a:r>
              <a:rPr lang="en-GB" dirty="0">
                <a:ea typeface="+mn-lt"/>
                <a:cs typeface="+mn-lt"/>
              </a:rPr>
              <a:t>. Otherwise, continue to the next instruction.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23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E5DF58-5CFD-4D62-AC3A-9EA04E1AF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ther Board">
            <a:extLst>
              <a:ext uri="{FF2B5EF4-FFF2-40B4-BE49-F238E27FC236}">
                <a16:creationId xmlns:a16="http://schemas.microsoft.com/office/drawing/2014/main" id="{9F2BD99E-3DB2-330E-0A47-0A9BEFA72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064D39A-E0A4-461B-A8D2-9C3AE870C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9" y="1498601"/>
            <a:ext cx="5260975" cy="4707593"/>
          </a:xfrm>
          <a:custGeom>
            <a:avLst/>
            <a:gdLst>
              <a:gd name="connsiteX0" fmla="*/ 0 w 5260975"/>
              <a:gd name="connsiteY0" fmla="*/ 0 h 4707593"/>
              <a:gd name="connsiteX1" fmla="*/ 5260975 w 5260975"/>
              <a:gd name="connsiteY1" fmla="*/ 0 h 4707593"/>
              <a:gd name="connsiteX2" fmla="*/ 5260975 w 5260975"/>
              <a:gd name="connsiteY2" fmla="*/ 3296937 h 4707593"/>
              <a:gd name="connsiteX3" fmla="*/ 5260975 w 5260975"/>
              <a:gd name="connsiteY3" fmla="*/ 3518571 h 4707593"/>
              <a:gd name="connsiteX4" fmla="*/ 5226504 w 5260975"/>
              <a:gd name="connsiteY4" fmla="*/ 3534000 h 4707593"/>
              <a:gd name="connsiteX5" fmla="*/ 5206341 w 5260975"/>
              <a:gd name="connsiteY5" fmla="*/ 3542065 h 4707593"/>
              <a:gd name="connsiteX6" fmla="*/ 5123287 w 5260975"/>
              <a:gd name="connsiteY6" fmla="*/ 3594010 h 4707593"/>
              <a:gd name="connsiteX7" fmla="*/ 5048107 w 5260975"/>
              <a:gd name="connsiteY7" fmla="*/ 3658244 h 4707593"/>
              <a:gd name="connsiteX8" fmla="*/ 4992899 w 5260975"/>
              <a:gd name="connsiteY8" fmla="*/ 3734479 h 4707593"/>
              <a:gd name="connsiteX9" fmla="*/ 4977440 w 5260975"/>
              <a:gd name="connsiteY9" fmla="*/ 3752627 h 4707593"/>
              <a:gd name="connsiteX10" fmla="*/ 4935194 w 5260975"/>
              <a:gd name="connsiteY10" fmla="*/ 3775382 h 4707593"/>
              <a:gd name="connsiteX11" fmla="*/ 4897844 w 5260975"/>
              <a:gd name="connsiteY11" fmla="*/ 3792472 h 4707593"/>
              <a:gd name="connsiteX12" fmla="*/ 4870767 w 5260975"/>
              <a:gd name="connsiteY12" fmla="*/ 3811388 h 4707593"/>
              <a:gd name="connsiteX13" fmla="*/ 4847917 w 5260975"/>
              <a:gd name="connsiteY13" fmla="*/ 3828767 h 4707593"/>
              <a:gd name="connsiteX14" fmla="*/ 4796163 w 5260975"/>
              <a:gd name="connsiteY14" fmla="*/ 3873702 h 4707593"/>
              <a:gd name="connsiteX15" fmla="*/ 4738843 w 5260975"/>
              <a:gd name="connsiteY15" fmla="*/ 3911628 h 4707593"/>
              <a:gd name="connsiteX16" fmla="*/ 4692755 w 5260975"/>
              <a:gd name="connsiteY16" fmla="*/ 3958099 h 4707593"/>
              <a:gd name="connsiteX17" fmla="*/ 4673744 w 5260975"/>
              <a:gd name="connsiteY17" fmla="*/ 3983255 h 4707593"/>
              <a:gd name="connsiteX18" fmla="*/ 4633801 w 5260975"/>
              <a:gd name="connsiteY18" fmla="*/ 4000442 h 4707593"/>
              <a:gd name="connsiteX19" fmla="*/ 4590499 w 5260975"/>
              <a:gd name="connsiteY19" fmla="*/ 4027326 h 4707593"/>
              <a:gd name="connsiteX20" fmla="*/ 4559773 w 5260975"/>
              <a:gd name="connsiteY20" fmla="*/ 4054018 h 4707593"/>
              <a:gd name="connsiteX21" fmla="*/ 4536059 w 5260975"/>
              <a:gd name="connsiteY21" fmla="*/ 4071877 h 4707593"/>
              <a:gd name="connsiteX22" fmla="*/ 4502550 w 5260975"/>
              <a:gd name="connsiteY22" fmla="*/ 4089832 h 4707593"/>
              <a:gd name="connsiteX23" fmla="*/ 4468944 w 5260975"/>
              <a:gd name="connsiteY23" fmla="*/ 4113356 h 4707593"/>
              <a:gd name="connsiteX24" fmla="*/ 4452623 w 5260975"/>
              <a:gd name="connsiteY24" fmla="*/ 4127854 h 4707593"/>
              <a:gd name="connsiteX25" fmla="*/ 4421032 w 5260975"/>
              <a:gd name="connsiteY25" fmla="*/ 4151953 h 4707593"/>
              <a:gd name="connsiteX26" fmla="*/ 4388483 w 5260975"/>
              <a:gd name="connsiteY26" fmla="*/ 4174421 h 4707593"/>
              <a:gd name="connsiteX27" fmla="*/ 4327321 w 5260975"/>
              <a:gd name="connsiteY27" fmla="*/ 4200153 h 4707593"/>
              <a:gd name="connsiteX28" fmla="*/ 4271633 w 5260975"/>
              <a:gd name="connsiteY28" fmla="*/ 4237983 h 4707593"/>
              <a:gd name="connsiteX29" fmla="*/ 4227465 w 5260975"/>
              <a:gd name="connsiteY29" fmla="*/ 4265635 h 4707593"/>
              <a:gd name="connsiteX30" fmla="*/ 4201733 w 5260975"/>
              <a:gd name="connsiteY30" fmla="*/ 4283783 h 4707593"/>
              <a:gd name="connsiteX31" fmla="*/ 4154494 w 5260975"/>
              <a:gd name="connsiteY31" fmla="*/ 4324301 h 4707593"/>
              <a:gd name="connsiteX32" fmla="*/ 4081234 w 5260975"/>
              <a:gd name="connsiteY32" fmla="*/ 4366931 h 4707593"/>
              <a:gd name="connsiteX33" fmla="*/ 4036971 w 5260975"/>
              <a:gd name="connsiteY33" fmla="*/ 4389975 h 4707593"/>
              <a:gd name="connsiteX34" fmla="*/ 3941725 w 5260975"/>
              <a:gd name="connsiteY34" fmla="*/ 4424733 h 4707593"/>
              <a:gd name="connsiteX35" fmla="*/ 3910999 w 5260975"/>
              <a:gd name="connsiteY35" fmla="*/ 4437119 h 4707593"/>
              <a:gd name="connsiteX36" fmla="*/ 3875859 w 5260975"/>
              <a:gd name="connsiteY36" fmla="*/ 4445280 h 4707593"/>
              <a:gd name="connsiteX37" fmla="*/ 3819401 w 5260975"/>
              <a:gd name="connsiteY37" fmla="*/ 4464579 h 4707593"/>
              <a:gd name="connsiteX38" fmla="*/ 3709176 w 5260975"/>
              <a:gd name="connsiteY38" fmla="*/ 4497800 h 4707593"/>
              <a:gd name="connsiteX39" fmla="*/ 3684981 w 5260975"/>
              <a:gd name="connsiteY39" fmla="*/ 4502889 h 4707593"/>
              <a:gd name="connsiteX40" fmla="*/ 3623338 w 5260975"/>
              <a:gd name="connsiteY40" fmla="*/ 4524300 h 4707593"/>
              <a:gd name="connsiteX41" fmla="*/ 3586373 w 5260975"/>
              <a:gd name="connsiteY41" fmla="*/ 4538702 h 4707593"/>
              <a:gd name="connsiteX42" fmla="*/ 3555743 w 5260975"/>
              <a:gd name="connsiteY42" fmla="*/ 4546960 h 4707593"/>
              <a:gd name="connsiteX43" fmla="*/ 3528667 w 5260975"/>
              <a:gd name="connsiteY43" fmla="*/ 4550801 h 4707593"/>
              <a:gd name="connsiteX44" fmla="*/ 3457424 w 5260975"/>
              <a:gd name="connsiteY44" fmla="*/ 4569811 h 4707593"/>
              <a:gd name="connsiteX45" fmla="*/ 3429003 w 5260975"/>
              <a:gd name="connsiteY45" fmla="*/ 4577301 h 4707593"/>
              <a:gd name="connsiteX46" fmla="*/ 3355264 w 5260975"/>
              <a:gd name="connsiteY46" fmla="*/ 4603033 h 4707593"/>
              <a:gd name="connsiteX47" fmla="*/ 3292757 w 5260975"/>
              <a:gd name="connsiteY47" fmla="*/ 4620027 h 4707593"/>
              <a:gd name="connsiteX48" fmla="*/ 3266643 w 5260975"/>
              <a:gd name="connsiteY48" fmla="*/ 4628188 h 4707593"/>
              <a:gd name="connsiteX49" fmla="*/ 3206921 w 5260975"/>
              <a:gd name="connsiteY49" fmla="*/ 4641823 h 4707593"/>
              <a:gd name="connsiteX50" fmla="*/ 3173123 w 5260975"/>
              <a:gd name="connsiteY50" fmla="*/ 4651425 h 4707593"/>
              <a:gd name="connsiteX51" fmla="*/ 3090646 w 5260975"/>
              <a:gd name="connsiteY51" fmla="*/ 4662274 h 4707593"/>
              <a:gd name="connsiteX52" fmla="*/ 3005480 w 5260975"/>
              <a:gd name="connsiteY52" fmla="*/ 4672739 h 4707593"/>
              <a:gd name="connsiteX53" fmla="*/ 2958721 w 5260975"/>
              <a:gd name="connsiteY53" fmla="*/ 4676196 h 4707593"/>
              <a:gd name="connsiteX54" fmla="*/ 2917915 w 5260975"/>
              <a:gd name="connsiteY54" fmla="*/ 4681670 h 4707593"/>
              <a:gd name="connsiteX55" fmla="*/ 2882389 w 5260975"/>
              <a:gd name="connsiteY55" fmla="*/ 4685126 h 4707593"/>
              <a:gd name="connsiteX56" fmla="*/ 2825837 w 5260975"/>
              <a:gd name="connsiteY56" fmla="*/ 4692135 h 4707593"/>
              <a:gd name="connsiteX57" fmla="*/ 2802313 w 5260975"/>
              <a:gd name="connsiteY57" fmla="*/ 4693960 h 4707593"/>
              <a:gd name="connsiteX58" fmla="*/ 2746816 w 5260975"/>
              <a:gd name="connsiteY58" fmla="*/ 4693863 h 4707593"/>
              <a:gd name="connsiteX59" fmla="*/ 2727517 w 5260975"/>
              <a:gd name="connsiteY59" fmla="*/ 4692903 h 4707593"/>
              <a:gd name="connsiteX60" fmla="*/ 2690359 w 5260975"/>
              <a:gd name="connsiteY60" fmla="*/ 4680997 h 4707593"/>
              <a:gd name="connsiteX61" fmla="*/ 2685943 w 5260975"/>
              <a:gd name="connsiteY61" fmla="*/ 4680133 h 4707593"/>
              <a:gd name="connsiteX62" fmla="*/ 2661554 w 5260975"/>
              <a:gd name="connsiteY62" fmla="*/ 4675428 h 4707593"/>
              <a:gd name="connsiteX63" fmla="*/ 2648208 w 5260975"/>
              <a:gd name="connsiteY63" fmla="*/ 4673892 h 4707593"/>
              <a:gd name="connsiteX64" fmla="*/ 2597512 w 5260975"/>
              <a:gd name="connsiteY64" fmla="*/ 4664099 h 4707593"/>
              <a:gd name="connsiteX65" fmla="*/ 2568324 w 5260975"/>
              <a:gd name="connsiteY65" fmla="*/ 4659490 h 4707593"/>
              <a:gd name="connsiteX66" fmla="*/ 2544704 w 5260975"/>
              <a:gd name="connsiteY66" fmla="*/ 4660162 h 4707593"/>
              <a:gd name="connsiteX67" fmla="*/ 2503225 w 5260975"/>
              <a:gd name="connsiteY67" fmla="*/ 4661026 h 4707593"/>
              <a:gd name="connsiteX68" fmla="*/ 2489975 w 5260975"/>
              <a:gd name="connsiteY68" fmla="*/ 4663235 h 4707593"/>
              <a:gd name="connsiteX69" fmla="*/ 2430061 w 5260975"/>
              <a:gd name="connsiteY69" fmla="*/ 4656897 h 4707593"/>
              <a:gd name="connsiteX70" fmla="*/ 2395880 w 5260975"/>
              <a:gd name="connsiteY70" fmla="*/ 4656417 h 4707593"/>
              <a:gd name="connsiteX71" fmla="*/ 2357378 w 5260975"/>
              <a:gd name="connsiteY71" fmla="*/ 4648544 h 4707593"/>
              <a:gd name="connsiteX72" fmla="*/ 2346145 w 5260975"/>
              <a:gd name="connsiteY72" fmla="*/ 4648928 h 4707593"/>
              <a:gd name="connsiteX73" fmla="*/ 2333567 w 5260975"/>
              <a:gd name="connsiteY73" fmla="*/ 4649600 h 4707593"/>
              <a:gd name="connsiteX74" fmla="*/ 2294968 w 5260975"/>
              <a:gd name="connsiteY74" fmla="*/ 4650177 h 4707593"/>
              <a:gd name="connsiteX75" fmla="*/ 2271540 w 5260975"/>
              <a:gd name="connsiteY75" fmla="*/ 4653057 h 4707593"/>
              <a:gd name="connsiteX76" fmla="*/ 2226895 w 5260975"/>
              <a:gd name="connsiteY76" fmla="*/ 4651329 h 4707593"/>
              <a:gd name="connsiteX77" fmla="*/ 2210379 w 5260975"/>
              <a:gd name="connsiteY77" fmla="*/ 4653825 h 4707593"/>
              <a:gd name="connsiteX78" fmla="*/ 2168613 w 5260975"/>
              <a:gd name="connsiteY78" fmla="*/ 4654113 h 4707593"/>
              <a:gd name="connsiteX79" fmla="*/ 2131167 w 5260975"/>
              <a:gd name="connsiteY79" fmla="*/ 4652673 h 4707593"/>
              <a:gd name="connsiteX80" fmla="*/ 2095065 w 5260975"/>
              <a:gd name="connsiteY80" fmla="*/ 4653441 h 4707593"/>
              <a:gd name="connsiteX81" fmla="*/ 2069237 w 5260975"/>
              <a:gd name="connsiteY81" fmla="*/ 4656609 h 4707593"/>
              <a:gd name="connsiteX82" fmla="*/ 2041201 w 5260975"/>
              <a:gd name="connsiteY82" fmla="*/ 4658529 h 4707593"/>
              <a:gd name="connsiteX83" fmla="*/ 1963909 w 5260975"/>
              <a:gd name="connsiteY83" fmla="*/ 4669955 h 4707593"/>
              <a:gd name="connsiteX84" fmla="*/ 1949603 w 5260975"/>
              <a:gd name="connsiteY84" fmla="*/ 4667171 h 4707593"/>
              <a:gd name="connsiteX85" fmla="*/ 1868373 w 5260975"/>
              <a:gd name="connsiteY85" fmla="*/ 4664578 h 4707593"/>
              <a:gd name="connsiteX86" fmla="*/ 1850707 w 5260975"/>
              <a:gd name="connsiteY86" fmla="*/ 4664771 h 4707593"/>
              <a:gd name="connsiteX87" fmla="*/ 1803275 w 5260975"/>
              <a:gd name="connsiteY87" fmla="*/ 4653441 h 4707593"/>
              <a:gd name="connsiteX88" fmla="*/ 1730112 w 5260975"/>
              <a:gd name="connsiteY88" fmla="*/ 4671396 h 4707593"/>
              <a:gd name="connsiteX89" fmla="*/ 1661652 w 5260975"/>
              <a:gd name="connsiteY89" fmla="*/ 4693863 h 4707593"/>
              <a:gd name="connsiteX90" fmla="*/ 1653011 w 5260975"/>
              <a:gd name="connsiteY90" fmla="*/ 4696744 h 4707593"/>
              <a:gd name="connsiteX91" fmla="*/ 1628431 w 5260975"/>
              <a:gd name="connsiteY91" fmla="*/ 4701641 h 4707593"/>
              <a:gd name="connsiteX92" fmla="*/ 1597995 w 5260975"/>
              <a:gd name="connsiteY92" fmla="*/ 4703369 h 4707593"/>
              <a:gd name="connsiteX93" fmla="*/ 1559396 w 5260975"/>
              <a:gd name="connsiteY93" fmla="*/ 4707593 h 4707593"/>
              <a:gd name="connsiteX94" fmla="*/ 1528480 w 5260975"/>
              <a:gd name="connsiteY94" fmla="*/ 4702312 h 4707593"/>
              <a:gd name="connsiteX95" fmla="*/ 1485272 w 5260975"/>
              <a:gd name="connsiteY95" fmla="*/ 4694439 h 4707593"/>
              <a:gd name="connsiteX96" fmla="*/ 1444562 w 5260975"/>
              <a:gd name="connsiteY96" fmla="*/ 4686950 h 4707593"/>
              <a:gd name="connsiteX97" fmla="*/ 1431696 w 5260975"/>
              <a:gd name="connsiteY97" fmla="*/ 4695783 h 4707593"/>
              <a:gd name="connsiteX98" fmla="*/ 1411821 w 5260975"/>
              <a:gd name="connsiteY98" fmla="*/ 4703464 h 4707593"/>
              <a:gd name="connsiteX99" fmla="*/ 1389738 w 5260975"/>
              <a:gd name="connsiteY99" fmla="*/ 4694247 h 4707593"/>
              <a:gd name="connsiteX100" fmla="*/ 1338081 w 5260975"/>
              <a:gd name="connsiteY100" fmla="*/ 4675141 h 4707593"/>
              <a:gd name="connsiteX101" fmla="*/ 1305436 w 5260975"/>
              <a:gd name="connsiteY101" fmla="*/ 4674276 h 4707593"/>
              <a:gd name="connsiteX102" fmla="*/ 1234481 w 5260975"/>
              <a:gd name="connsiteY102" fmla="*/ 4666115 h 4707593"/>
              <a:gd name="connsiteX103" fmla="*/ 1188106 w 5260975"/>
              <a:gd name="connsiteY103" fmla="*/ 4654497 h 4707593"/>
              <a:gd name="connsiteX104" fmla="*/ 1154790 w 5260975"/>
              <a:gd name="connsiteY104" fmla="*/ 4641343 h 4707593"/>
              <a:gd name="connsiteX105" fmla="*/ 1107069 w 5260975"/>
              <a:gd name="connsiteY105" fmla="*/ 4624156 h 4707593"/>
              <a:gd name="connsiteX106" fmla="*/ 1059158 w 5260975"/>
              <a:gd name="connsiteY106" fmla="*/ 4615227 h 4707593"/>
              <a:gd name="connsiteX107" fmla="*/ 1024496 w 5260975"/>
              <a:gd name="connsiteY107" fmla="*/ 4603993 h 4707593"/>
              <a:gd name="connsiteX108" fmla="*/ 982153 w 5260975"/>
              <a:gd name="connsiteY108" fmla="*/ 4596311 h 4707593"/>
              <a:gd name="connsiteX109" fmla="*/ 946628 w 5260975"/>
              <a:gd name="connsiteY109" fmla="*/ 4596024 h 4707593"/>
              <a:gd name="connsiteX110" fmla="*/ 890939 w 5260975"/>
              <a:gd name="connsiteY110" fmla="*/ 4597368 h 4707593"/>
              <a:gd name="connsiteX111" fmla="*/ 822769 w 5260975"/>
              <a:gd name="connsiteY111" fmla="*/ 4574133 h 4707593"/>
              <a:gd name="connsiteX112" fmla="*/ 795212 w 5260975"/>
              <a:gd name="connsiteY112" fmla="*/ 4568947 h 4707593"/>
              <a:gd name="connsiteX113" fmla="*/ 769288 w 5260975"/>
              <a:gd name="connsiteY113" fmla="*/ 4566547 h 4707593"/>
              <a:gd name="connsiteX114" fmla="*/ 714271 w 5260975"/>
              <a:gd name="connsiteY114" fmla="*/ 4551089 h 4707593"/>
              <a:gd name="connsiteX115" fmla="*/ 691900 w 5260975"/>
              <a:gd name="connsiteY115" fmla="*/ 4545999 h 4707593"/>
              <a:gd name="connsiteX116" fmla="*/ 660598 w 5260975"/>
              <a:gd name="connsiteY116" fmla="*/ 4546096 h 4707593"/>
              <a:gd name="connsiteX117" fmla="*/ 603662 w 5260975"/>
              <a:gd name="connsiteY117" fmla="*/ 4538991 h 4707593"/>
              <a:gd name="connsiteX118" fmla="*/ 546821 w 5260975"/>
              <a:gd name="connsiteY118" fmla="*/ 4518251 h 4707593"/>
              <a:gd name="connsiteX119" fmla="*/ 522721 w 5260975"/>
              <a:gd name="connsiteY119" fmla="*/ 4520267 h 4707593"/>
              <a:gd name="connsiteX120" fmla="*/ 514080 w 5260975"/>
              <a:gd name="connsiteY120" fmla="*/ 4519788 h 4707593"/>
              <a:gd name="connsiteX121" fmla="*/ 436404 w 5260975"/>
              <a:gd name="connsiteY121" fmla="*/ 4508361 h 4707593"/>
              <a:gd name="connsiteX122" fmla="*/ 428626 w 5260975"/>
              <a:gd name="connsiteY122" fmla="*/ 4507114 h 4707593"/>
              <a:gd name="connsiteX123" fmla="*/ 392141 w 5260975"/>
              <a:gd name="connsiteY123" fmla="*/ 4496936 h 4707593"/>
              <a:gd name="connsiteX124" fmla="*/ 300157 w 5260975"/>
              <a:gd name="connsiteY124" fmla="*/ 4490599 h 4707593"/>
              <a:gd name="connsiteX125" fmla="*/ 294493 w 5260975"/>
              <a:gd name="connsiteY125" fmla="*/ 4489831 h 4707593"/>
              <a:gd name="connsiteX126" fmla="*/ 263671 w 5260975"/>
              <a:gd name="connsiteY126" fmla="*/ 4494919 h 4707593"/>
              <a:gd name="connsiteX127" fmla="*/ 248406 w 5260975"/>
              <a:gd name="connsiteY127" fmla="*/ 4502121 h 4707593"/>
              <a:gd name="connsiteX128" fmla="*/ 224594 w 5260975"/>
              <a:gd name="connsiteY128" fmla="*/ 4509610 h 4707593"/>
              <a:gd name="connsiteX129" fmla="*/ 200398 w 5260975"/>
              <a:gd name="connsiteY129" fmla="*/ 4512395 h 4707593"/>
              <a:gd name="connsiteX130" fmla="*/ 159783 w 5260975"/>
              <a:gd name="connsiteY130" fmla="*/ 4501064 h 4707593"/>
              <a:gd name="connsiteX131" fmla="*/ 144997 w 5260975"/>
              <a:gd name="connsiteY131" fmla="*/ 4499912 h 4707593"/>
              <a:gd name="connsiteX132" fmla="*/ 112064 w 5260975"/>
              <a:gd name="connsiteY132" fmla="*/ 4494440 h 4707593"/>
              <a:gd name="connsiteX133" fmla="*/ 83259 w 5260975"/>
              <a:gd name="connsiteY133" fmla="*/ 4494824 h 4707593"/>
              <a:gd name="connsiteX134" fmla="*/ 60120 w 5260975"/>
              <a:gd name="connsiteY134" fmla="*/ 4503561 h 4707593"/>
              <a:gd name="connsiteX135" fmla="*/ 26514 w 5260975"/>
              <a:gd name="connsiteY135" fmla="*/ 4505289 h 4707593"/>
              <a:gd name="connsiteX136" fmla="*/ 4814 w 5260975"/>
              <a:gd name="connsiteY136" fmla="*/ 4498952 h 4707593"/>
              <a:gd name="connsiteX137" fmla="*/ 398 w 5260975"/>
              <a:gd name="connsiteY137" fmla="*/ 4498089 h 4707593"/>
              <a:gd name="connsiteX138" fmla="*/ 0 w 5260975"/>
              <a:gd name="connsiteY138" fmla="*/ 4498087 h 47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4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4" y="3748498"/>
                  <a:pt x="4977440" y="3752627"/>
                </a:cubicBezTo>
                <a:cubicBezTo>
                  <a:pt x="4964094" y="3761268"/>
                  <a:pt x="4949500" y="3768277"/>
                  <a:pt x="4935194" y="3775382"/>
                </a:cubicBezTo>
                <a:cubicBezTo>
                  <a:pt x="4922903" y="3781431"/>
                  <a:pt x="4909846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7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2" y="4077254"/>
                  <a:pt x="4512727" y="4081479"/>
                  <a:pt x="4502550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3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66727-CEB7-5CEB-6927-489C1336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6" y="1771650"/>
            <a:ext cx="4629150" cy="1343026"/>
          </a:xfrm>
        </p:spPr>
        <p:txBody>
          <a:bodyPr anchor="b">
            <a:normAutofit/>
          </a:bodyPr>
          <a:lstStyle/>
          <a:p>
            <a:r>
              <a:rPr lang="en-GB"/>
              <a:t>What is reverse engineering?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29A35-9264-44DD-5619-82C602333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76" y="3295649"/>
            <a:ext cx="4629150" cy="1924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The process of taking a piece of software or hardware and analyzing its functions and information flow so that its functionality and behavior can be understood.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7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FA894-C955-C98F-7471-66F999C71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2560319"/>
            <a:ext cx="3937220" cy="3331597"/>
          </a:xfrm>
        </p:spPr>
        <p:txBody>
          <a:bodyPr anchor="b">
            <a:normAutofit/>
          </a:bodyPr>
          <a:lstStyle/>
          <a:p>
            <a:r>
              <a:rPr lang="en-US"/>
              <a:t>Brief intro to Assembly 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CD4CE6-9C5B-452B-80C8-3F0CEFB49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4562" y="2"/>
            <a:ext cx="210312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803B34-1FE8-4362-ADC8-A96D059A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4562" y="2"/>
            <a:ext cx="210312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C6CCB2-0AAF-ECF3-83BD-0D180AEC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040" y="1296063"/>
            <a:ext cx="5394960" cy="44924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What happens when you compile?</a:t>
            </a: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The code is converted into series of operations which will be executed by the computer.</a:t>
            </a: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Trying to understand the instructions by reading the opcode is almost impossible.</a:t>
            </a: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Assembly is used to translate these instructions to human readable and makes it easier to understand </a:t>
            </a: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2476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36B85-2871-F543-0815-DBD480D2B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8073"/>
            <a:ext cx="10668000" cy="58079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Resources</a:t>
            </a: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  <a:hlinkClick r:id="rId2"/>
              </a:rPr>
              <a:t>https://www.tutorialspoint.com/assembly_programming/index.html</a:t>
            </a:r>
            <a:endParaRPr lang="en-GB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  <a:hlinkClick r:id="rId3"/>
              </a:rPr>
              <a:t>https://www.varonis.com/blog/stack-memory-3</a:t>
            </a:r>
            <a:r>
              <a:rPr lang="en-GB" dirty="0">
                <a:ea typeface="+mn-lt"/>
                <a:cs typeface="+mn-lt"/>
              </a:rPr>
              <a:t> 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  <a:hlinkClick r:id="rId4"/>
              </a:rPr>
              <a:t>https://www.youtube.com/watch?v=75gBFiFtAb8</a:t>
            </a:r>
            <a:endParaRPr lang="en-GB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  <a:hlinkClick r:id="rId5"/>
              </a:rPr>
              <a:t>https://www.youtube.com/watch?v=ygOqZzATxNQ</a:t>
            </a:r>
            <a:r>
              <a:rPr lang="en-GB" dirty="0">
                <a:ea typeface="+mn-lt"/>
                <a:cs typeface="+mn-lt"/>
              </a:rPr>
              <a:t> </a:t>
            </a:r>
            <a:endParaRPr lang="en-GB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  <a:hlinkClick r:id="rId6"/>
              </a:rPr>
              <a:t>https://www.youtube.com/watch?v=Wbm-a-7zc4g</a:t>
            </a: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  <a:hlinkClick r:id="rId7"/>
              </a:rPr>
              <a:t>https://www.youtube.com/watch?v=fTGTnrgjuGA</a:t>
            </a:r>
            <a:endParaRPr lang="en-GB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  <a:hlinkClick r:id="rId8"/>
              </a:rPr>
              <a:t>https://www.youtube.com/watch?v=VroEiMOJPm8</a:t>
            </a:r>
            <a:r>
              <a:rPr lang="en-GB" dirty="0">
                <a:ea typeface="+mn-lt"/>
                <a:cs typeface="+mn-lt"/>
              </a:rPr>
              <a:t> </a:t>
            </a:r>
            <a:endParaRPr lang="en-GB"/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  <a:hlinkClick r:id="rId9"/>
              </a:rPr>
              <a:t>https://www.youtube.com/watch?v=moqv-hb-8To</a:t>
            </a:r>
            <a:r>
              <a:rPr lang="en-GB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402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C2111-3C08-D98F-3A4B-825C2A37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GB"/>
              <a:t>Data types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4383-B67F-E3E4-FC59-5197628A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1143000"/>
            <a:ext cx="5876395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Bit (0 or 1)</a:t>
            </a:r>
          </a:p>
          <a:p>
            <a:r>
              <a:rPr lang="en-GB"/>
              <a:t>Byte = 8 bits</a:t>
            </a:r>
          </a:p>
          <a:p>
            <a:r>
              <a:rPr lang="en-GB"/>
              <a:t>Word = 2 Bytes</a:t>
            </a:r>
          </a:p>
          <a:p>
            <a:r>
              <a:rPr lang="en-GB" err="1"/>
              <a:t>dword</a:t>
            </a:r>
            <a:r>
              <a:rPr lang="en-GB"/>
              <a:t> = 2 words (double words)</a:t>
            </a:r>
          </a:p>
          <a:p>
            <a:r>
              <a:rPr lang="en-GB"/>
              <a:t>qword = 4 words (quad words)</a:t>
            </a:r>
          </a:p>
        </p:txBody>
      </p:sp>
    </p:spTree>
    <p:extLst>
      <p:ext uri="{BB962C8B-B14F-4D97-AF65-F5344CB8AC3E}">
        <p14:creationId xmlns:p14="http://schemas.microsoft.com/office/powerpoint/2010/main" val="409453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8A63E-08EB-249B-1780-6BD867EA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2560319"/>
            <a:ext cx="3937220" cy="3331597"/>
          </a:xfrm>
        </p:spPr>
        <p:txBody>
          <a:bodyPr anchor="b">
            <a:normAutofit/>
          </a:bodyPr>
          <a:lstStyle/>
          <a:p>
            <a:r>
              <a:rPr lang="en-GB"/>
              <a:t>Registers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CD4CE6-9C5B-452B-80C8-3F0CEFB49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4562" y="2"/>
            <a:ext cx="210312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803B34-1FE8-4362-ADC8-A96D059A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4562" y="2"/>
            <a:ext cx="210312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DA46-E6D0-1C9A-DBF8-D4552E49C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821" y="719916"/>
            <a:ext cx="6147667" cy="563548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sz="2200"/>
              <a:t>Small storage areas in the processor that can be used to store memory addresses or values.</a:t>
            </a:r>
          </a:p>
          <a:p>
            <a:r>
              <a:rPr lang="en-GB" sz="2200"/>
              <a:t>General purpose registers:</a:t>
            </a:r>
          </a:p>
          <a:p>
            <a:pPr marL="0" indent="0">
              <a:buNone/>
            </a:pPr>
            <a:r>
              <a:rPr lang="en-GB" sz="2200">
                <a:ea typeface="+mn-lt"/>
                <a:cs typeface="+mn-lt"/>
              </a:rPr>
              <a:t>32 bits :  EAX EBX ECX EDX</a:t>
            </a:r>
          </a:p>
          <a:p>
            <a:pPr marL="0" indent="0">
              <a:buNone/>
            </a:pPr>
            <a:r>
              <a:rPr lang="en-GB" sz="2200">
                <a:ea typeface="+mn-lt"/>
                <a:cs typeface="+mn-lt"/>
              </a:rPr>
              <a:t>16 bits : AX BX CX DX</a:t>
            </a:r>
          </a:p>
          <a:p>
            <a:pPr marL="0" indent="0">
              <a:buNone/>
            </a:pPr>
            <a:r>
              <a:rPr lang="en-GB" sz="2200">
                <a:ea typeface="+mn-lt"/>
                <a:cs typeface="+mn-lt"/>
              </a:rPr>
              <a:t> 8 bits : AH AL BH BL CH CL DH DL</a:t>
            </a:r>
            <a:endParaRPr lang="en-GB" sz="2200"/>
          </a:p>
          <a:p>
            <a:pPr marL="0" indent="0">
              <a:buNone/>
            </a:pPr>
            <a:endParaRPr lang="en-GB" sz="2200"/>
          </a:p>
          <a:p>
            <a:pPr marL="0" indent="0">
              <a:buNone/>
            </a:pPr>
            <a:r>
              <a:rPr lang="en-GB" sz="2200"/>
              <a:t>   </a:t>
            </a:r>
            <a:r>
              <a:rPr lang="en-GB" sz="2200">
                <a:ea typeface="+mn-lt"/>
                <a:cs typeface="+mn-lt"/>
              </a:rPr>
              <a:t>EAX,AX,AH,AL : Called the Accumulator register. </a:t>
            </a:r>
          </a:p>
          <a:p>
            <a:pPr marL="0" indent="0">
              <a:buNone/>
            </a:pPr>
            <a:r>
              <a:rPr lang="en-GB" sz="2200">
                <a:ea typeface="+mn-lt"/>
                <a:cs typeface="+mn-lt"/>
              </a:rPr>
              <a:t>   EBX,BX,BH,BL : Called the Base register</a:t>
            </a:r>
          </a:p>
          <a:p>
            <a:pPr marL="0" indent="0">
              <a:buNone/>
            </a:pPr>
            <a:r>
              <a:rPr lang="en-GB" sz="2200">
                <a:ea typeface="+mn-lt"/>
                <a:cs typeface="+mn-lt"/>
              </a:rPr>
              <a:t>   ECX,CX,CH,CL : Called the Counter register</a:t>
            </a:r>
          </a:p>
          <a:p>
            <a:pPr marL="0" indent="0">
              <a:buNone/>
            </a:pPr>
            <a:r>
              <a:rPr lang="en-GB" sz="2200">
                <a:ea typeface="+mn-lt"/>
                <a:cs typeface="+mn-lt"/>
              </a:rPr>
              <a:t>   EDX,DX,DH,DL : Called the Data register</a:t>
            </a:r>
          </a:p>
          <a:p>
            <a:pPr marL="0" indent="0">
              <a:buNone/>
            </a:pPr>
            <a:r>
              <a:rPr lang="en-GB" sz="2200">
                <a:ea typeface="+mn-lt"/>
                <a:cs typeface="+mn-lt"/>
              </a:rPr>
              <a:t>   ESI EDI SI :  Source index register</a:t>
            </a:r>
            <a:br>
              <a:rPr lang="en-GB" sz="2200">
                <a:ea typeface="+mn-lt"/>
                <a:cs typeface="+mn-lt"/>
              </a:rPr>
            </a:br>
            <a:r>
              <a:rPr lang="en-GB" sz="2200">
                <a:ea typeface="+mn-lt"/>
                <a:cs typeface="+mn-lt"/>
              </a:rPr>
              <a:t>                Used for string and memory array copying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500">
                <a:ea typeface="+mn-lt"/>
                <a:cs typeface="+mn-lt"/>
              </a:rPr>
              <a:t>
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328784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5390-ED58-286F-BB66-6533FEDA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17" y="297366"/>
            <a:ext cx="9144000" cy="1263649"/>
          </a:xfrm>
        </p:spPr>
        <p:txBody>
          <a:bodyPr/>
          <a:lstStyle/>
          <a:p>
            <a:r>
              <a:rPr lang="en-GB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598B0-E9B5-0EC8-E5F6-5E4A5DFC2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42999"/>
            <a:ext cx="10668000" cy="4953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Is a data structure, where elements are entered and removed using push and pop functions.</a:t>
            </a:r>
          </a:p>
          <a:p>
            <a:endParaRPr lang="en-GB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D0B7162-B688-348F-EFEB-BFE7DCA6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20" y="1718914"/>
            <a:ext cx="77533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48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E5DF58-5CFD-4D62-AC3A-9EA04E1AF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629441FC-26A8-A898-AD68-64EF8F9E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05" r="-2" b="-2"/>
          <a:stretch/>
        </p:blipFill>
        <p:spPr>
          <a:xfrm>
            <a:off x="-139371" y="-130087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064D39A-E0A4-461B-A8D2-9C3AE870C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9" y="1498601"/>
            <a:ext cx="5260975" cy="4707593"/>
          </a:xfrm>
          <a:custGeom>
            <a:avLst/>
            <a:gdLst>
              <a:gd name="connsiteX0" fmla="*/ 0 w 5260975"/>
              <a:gd name="connsiteY0" fmla="*/ 0 h 4707593"/>
              <a:gd name="connsiteX1" fmla="*/ 5260975 w 5260975"/>
              <a:gd name="connsiteY1" fmla="*/ 0 h 4707593"/>
              <a:gd name="connsiteX2" fmla="*/ 5260975 w 5260975"/>
              <a:gd name="connsiteY2" fmla="*/ 3296937 h 4707593"/>
              <a:gd name="connsiteX3" fmla="*/ 5260975 w 5260975"/>
              <a:gd name="connsiteY3" fmla="*/ 3518571 h 4707593"/>
              <a:gd name="connsiteX4" fmla="*/ 5226504 w 5260975"/>
              <a:gd name="connsiteY4" fmla="*/ 3534000 h 4707593"/>
              <a:gd name="connsiteX5" fmla="*/ 5206341 w 5260975"/>
              <a:gd name="connsiteY5" fmla="*/ 3542065 h 4707593"/>
              <a:gd name="connsiteX6" fmla="*/ 5123287 w 5260975"/>
              <a:gd name="connsiteY6" fmla="*/ 3594010 h 4707593"/>
              <a:gd name="connsiteX7" fmla="*/ 5048107 w 5260975"/>
              <a:gd name="connsiteY7" fmla="*/ 3658244 h 4707593"/>
              <a:gd name="connsiteX8" fmla="*/ 4992899 w 5260975"/>
              <a:gd name="connsiteY8" fmla="*/ 3734479 h 4707593"/>
              <a:gd name="connsiteX9" fmla="*/ 4977440 w 5260975"/>
              <a:gd name="connsiteY9" fmla="*/ 3752627 h 4707593"/>
              <a:gd name="connsiteX10" fmla="*/ 4935194 w 5260975"/>
              <a:gd name="connsiteY10" fmla="*/ 3775382 h 4707593"/>
              <a:gd name="connsiteX11" fmla="*/ 4897844 w 5260975"/>
              <a:gd name="connsiteY11" fmla="*/ 3792472 h 4707593"/>
              <a:gd name="connsiteX12" fmla="*/ 4870767 w 5260975"/>
              <a:gd name="connsiteY12" fmla="*/ 3811388 h 4707593"/>
              <a:gd name="connsiteX13" fmla="*/ 4847917 w 5260975"/>
              <a:gd name="connsiteY13" fmla="*/ 3828767 h 4707593"/>
              <a:gd name="connsiteX14" fmla="*/ 4796163 w 5260975"/>
              <a:gd name="connsiteY14" fmla="*/ 3873702 h 4707593"/>
              <a:gd name="connsiteX15" fmla="*/ 4738843 w 5260975"/>
              <a:gd name="connsiteY15" fmla="*/ 3911628 h 4707593"/>
              <a:gd name="connsiteX16" fmla="*/ 4692755 w 5260975"/>
              <a:gd name="connsiteY16" fmla="*/ 3958099 h 4707593"/>
              <a:gd name="connsiteX17" fmla="*/ 4673744 w 5260975"/>
              <a:gd name="connsiteY17" fmla="*/ 3983255 h 4707593"/>
              <a:gd name="connsiteX18" fmla="*/ 4633801 w 5260975"/>
              <a:gd name="connsiteY18" fmla="*/ 4000442 h 4707593"/>
              <a:gd name="connsiteX19" fmla="*/ 4590499 w 5260975"/>
              <a:gd name="connsiteY19" fmla="*/ 4027326 h 4707593"/>
              <a:gd name="connsiteX20" fmla="*/ 4559773 w 5260975"/>
              <a:gd name="connsiteY20" fmla="*/ 4054018 h 4707593"/>
              <a:gd name="connsiteX21" fmla="*/ 4536059 w 5260975"/>
              <a:gd name="connsiteY21" fmla="*/ 4071877 h 4707593"/>
              <a:gd name="connsiteX22" fmla="*/ 4502550 w 5260975"/>
              <a:gd name="connsiteY22" fmla="*/ 4089832 h 4707593"/>
              <a:gd name="connsiteX23" fmla="*/ 4468944 w 5260975"/>
              <a:gd name="connsiteY23" fmla="*/ 4113356 h 4707593"/>
              <a:gd name="connsiteX24" fmla="*/ 4452623 w 5260975"/>
              <a:gd name="connsiteY24" fmla="*/ 4127854 h 4707593"/>
              <a:gd name="connsiteX25" fmla="*/ 4421032 w 5260975"/>
              <a:gd name="connsiteY25" fmla="*/ 4151953 h 4707593"/>
              <a:gd name="connsiteX26" fmla="*/ 4388483 w 5260975"/>
              <a:gd name="connsiteY26" fmla="*/ 4174421 h 4707593"/>
              <a:gd name="connsiteX27" fmla="*/ 4327321 w 5260975"/>
              <a:gd name="connsiteY27" fmla="*/ 4200153 h 4707593"/>
              <a:gd name="connsiteX28" fmla="*/ 4271633 w 5260975"/>
              <a:gd name="connsiteY28" fmla="*/ 4237983 h 4707593"/>
              <a:gd name="connsiteX29" fmla="*/ 4227465 w 5260975"/>
              <a:gd name="connsiteY29" fmla="*/ 4265635 h 4707593"/>
              <a:gd name="connsiteX30" fmla="*/ 4201733 w 5260975"/>
              <a:gd name="connsiteY30" fmla="*/ 4283783 h 4707593"/>
              <a:gd name="connsiteX31" fmla="*/ 4154494 w 5260975"/>
              <a:gd name="connsiteY31" fmla="*/ 4324301 h 4707593"/>
              <a:gd name="connsiteX32" fmla="*/ 4081234 w 5260975"/>
              <a:gd name="connsiteY32" fmla="*/ 4366931 h 4707593"/>
              <a:gd name="connsiteX33" fmla="*/ 4036971 w 5260975"/>
              <a:gd name="connsiteY33" fmla="*/ 4389975 h 4707593"/>
              <a:gd name="connsiteX34" fmla="*/ 3941725 w 5260975"/>
              <a:gd name="connsiteY34" fmla="*/ 4424733 h 4707593"/>
              <a:gd name="connsiteX35" fmla="*/ 3910999 w 5260975"/>
              <a:gd name="connsiteY35" fmla="*/ 4437119 h 4707593"/>
              <a:gd name="connsiteX36" fmla="*/ 3875859 w 5260975"/>
              <a:gd name="connsiteY36" fmla="*/ 4445280 h 4707593"/>
              <a:gd name="connsiteX37" fmla="*/ 3819401 w 5260975"/>
              <a:gd name="connsiteY37" fmla="*/ 4464579 h 4707593"/>
              <a:gd name="connsiteX38" fmla="*/ 3709176 w 5260975"/>
              <a:gd name="connsiteY38" fmla="*/ 4497800 h 4707593"/>
              <a:gd name="connsiteX39" fmla="*/ 3684981 w 5260975"/>
              <a:gd name="connsiteY39" fmla="*/ 4502889 h 4707593"/>
              <a:gd name="connsiteX40" fmla="*/ 3623338 w 5260975"/>
              <a:gd name="connsiteY40" fmla="*/ 4524300 h 4707593"/>
              <a:gd name="connsiteX41" fmla="*/ 3586373 w 5260975"/>
              <a:gd name="connsiteY41" fmla="*/ 4538702 h 4707593"/>
              <a:gd name="connsiteX42" fmla="*/ 3555743 w 5260975"/>
              <a:gd name="connsiteY42" fmla="*/ 4546960 h 4707593"/>
              <a:gd name="connsiteX43" fmla="*/ 3528667 w 5260975"/>
              <a:gd name="connsiteY43" fmla="*/ 4550801 h 4707593"/>
              <a:gd name="connsiteX44" fmla="*/ 3457424 w 5260975"/>
              <a:gd name="connsiteY44" fmla="*/ 4569811 h 4707593"/>
              <a:gd name="connsiteX45" fmla="*/ 3429003 w 5260975"/>
              <a:gd name="connsiteY45" fmla="*/ 4577301 h 4707593"/>
              <a:gd name="connsiteX46" fmla="*/ 3355264 w 5260975"/>
              <a:gd name="connsiteY46" fmla="*/ 4603033 h 4707593"/>
              <a:gd name="connsiteX47" fmla="*/ 3292757 w 5260975"/>
              <a:gd name="connsiteY47" fmla="*/ 4620027 h 4707593"/>
              <a:gd name="connsiteX48" fmla="*/ 3266643 w 5260975"/>
              <a:gd name="connsiteY48" fmla="*/ 4628188 h 4707593"/>
              <a:gd name="connsiteX49" fmla="*/ 3206921 w 5260975"/>
              <a:gd name="connsiteY49" fmla="*/ 4641823 h 4707593"/>
              <a:gd name="connsiteX50" fmla="*/ 3173123 w 5260975"/>
              <a:gd name="connsiteY50" fmla="*/ 4651425 h 4707593"/>
              <a:gd name="connsiteX51" fmla="*/ 3090646 w 5260975"/>
              <a:gd name="connsiteY51" fmla="*/ 4662274 h 4707593"/>
              <a:gd name="connsiteX52" fmla="*/ 3005480 w 5260975"/>
              <a:gd name="connsiteY52" fmla="*/ 4672739 h 4707593"/>
              <a:gd name="connsiteX53" fmla="*/ 2958721 w 5260975"/>
              <a:gd name="connsiteY53" fmla="*/ 4676196 h 4707593"/>
              <a:gd name="connsiteX54" fmla="*/ 2917915 w 5260975"/>
              <a:gd name="connsiteY54" fmla="*/ 4681670 h 4707593"/>
              <a:gd name="connsiteX55" fmla="*/ 2882389 w 5260975"/>
              <a:gd name="connsiteY55" fmla="*/ 4685126 h 4707593"/>
              <a:gd name="connsiteX56" fmla="*/ 2825837 w 5260975"/>
              <a:gd name="connsiteY56" fmla="*/ 4692135 h 4707593"/>
              <a:gd name="connsiteX57" fmla="*/ 2802313 w 5260975"/>
              <a:gd name="connsiteY57" fmla="*/ 4693960 h 4707593"/>
              <a:gd name="connsiteX58" fmla="*/ 2746816 w 5260975"/>
              <a:gd name="connsiteY58" fmla="*/ 4693863 h 4707593"/>
              <a:gd name="connsiteX59" fmla="*/ 2727517 w 5260975"/>
              <a:gd name="connsiteY59" fmla="*/ 4692903 h 4707593"/>
              <a:gd name="connsiteX60" fmla="*/ 2690359 w 5260975"/>
              <a:gd name="connsiteY60" fmla="*/ 4680997 h 4707593"/>
              <a:gd name="connsiteX61" fmla="*/ 2685943 w 5260975"/>
              <a:gd name="connsiteY61" fmla="*/ 4680133 h 4707593"/>
              <a:gd name="connsiteX62" fmla="*/ 2661554 w 5260975"/>
              <a:gd name="connsiteY62" fmla="*/ 4675428 h 4707593"/>
              <a:gd name="connsiteX63" fmla="*/ 2648208 w 5260975"/>
              <a:gd name="connsiteY63" fmla="*/ 4673892 h 4707593"/>
              <a:gd name="connsiteX64" fmla="*/ 2597512 w 5260975"/>
              <a:gd name="connsiteY64" fmla="*/ 4664099 h 4707593"/>
              <a:gd name="connsiteX65" fmla="*/ 2568324 w 5260975"/>
              <a:gd name="connsiteY65" fmla="*/ 4659490 h 4707593"/>
              <a:gd name="connsiteX66" fmla="*/ 2544704 w 5260975"/>
              <a:gd name="connsiteY66" fmla="*/ 4660162 h 4707593"/>
              <a:gd name="connsiteX67" fmla="*/ 2503225 w 5260975"/>
              <a:gd name="connsiteY67" fmla="*/ 4661026 h 4707593"/>
              <a:gd name="connsiteX68" fmla="*/ 2489975 w 5260975"/>
              <a:gd name="connsiteY68" fmla="*/ 4663235 h 4707593"/>
              <a:gd name="connsiteX69" fmla="*/ 2430061 w 5260975"/>
              <a:gd name="connsiteY69" fmla="*/ 4656897 h 4707593"/>
              <a:gd name="connsiteX70" fmla="*/ 2395880 w 5260975"/>
              <a:gd name="connsiteY70" fmla="*/ 4656417 h 4707593"/>
              <a:gd name="connsiteX71" fmla="*/ 2357378 w 5260975"/>
              <a:gd name="connsiteY71" fmla="*/ 4648544 h 4707593"/>
              <a:gd name="connsiteX72" fmla="*/ 2346145 w 5260975"/>
              <a:gd name="connsiteY72" fmla="*/ 4648928 h 4707593"/>
              <a:gd name="connsiteX73" fmla="*/ 2333567 w 5260975"/>
              <a:gd name="connsiteY73" fmla="*/ 4649600 h 4707593"/>
              <a:gd name="connsiteX74" fmla="*/ 2294968 w 5260975"/>
              <a:gd name="connsiteY74" fmla="*/ 4650177 h 4707593"/>
              <a:gd name="connsiteX75" fmla="*/ 2271540 w 5260975"/>
              <a:gd name="connsiteY75" fmla="*/ 4653057 h 4707593"/>
              <a:gd name="connsiteX76" fmla="*/ 2226895 w 5260975"/>
              <a:gd name="connsiteY76" fmla="*/ 4651329 h 4707593"/>
              <a:gd name="connsiteX77" fmla="*/ 2210379 w 5260975"/>
              <a:gd name="connsiteY77" fmla="*/ 4653825 h 4707593"/>
              <a:gd name="connsiteX78" fmla="*/ 2168613 w 5260975"/>
              <a:gd name="connsiteY78" fmla="*/ 4654113 h 4707593"/>
              <a:gd name="connsiteX79" fmla="*/ 2131167 w 5260975"/>
              <a:gd name="connsiteY79" fmla="*/ 4652673 h 4707593"/>
              <a:gd name="connsiteX80" fmla="*/ 2095065 w 5260975"/>
              <a:gd name="connsiteY80" fmla="*/ 4653441 h 4707593"/>
              <a:gd name="connsiteX81" fmla="*/ 2069237 w 5260975"/>
              <a:gd name="connsiteY81" fmla="*/ 4656609 h 4707593"/>
              <a:gd name="connsiteX82" fmla="*/ 2041201 w 5260975"/>
              <a:gd name="connsiteY82" fmla="*/ 4658529 h 4707593"/>
              <a:gd name="connsiteX83" fmla="*/ 1963909 w 5260975"/>
              <a:gd name="connsiteY83" fmla="*/ 4669955 h 4707593"/>
              <a:gd name="connsiteX84" fmla="*/ 1949603 w 5260975"/>
              <a:gd name="connsiteY84" fmla="*/ 4667171 h 4707593"/>
              <a:gd name="connsiteX85" fmla="*/ 1868373 w 5260975"/>
              <a:gd name="connsiteY85" fmla="*/ 4664578 h 4707593"/>
              <a:gd name="connsiteX86" fmla="*/ 1850707 w 5260975"/>
              <a:gd name="connsiteY86" fmla="*/ 4664771 h 4707593"/>
              <a:gd name="connsiteX87" fmla="*/ 1803275 w 5260975"/>
              <a:gd name="connsiteY87" fmla="*/ 4653441 h 4707593"/>
              <a:gd name="connsiteX88" fmla="*/ 1730112 w 5260975"/>
              <a:gd name="connsiteY88" fmla="*/ 4671396 h 4707593"/>
              <a:gd name="connsiteX89" fmla="*/ 1661652 w 5260975"/>
              <a:gd name="connsiteY89" fmla="*/ 4693863 h 4707593"/>
              <a:gd name="connsiteX90" fmla="*/ 1653011 w 5260975"/>
              <a:gd name="connsiteY90" fmla="*/ 4696744 h 4707593"/>
              <a:gd name="connsiteX91" fmla="*/ 1628431 w 5260975"/>
              <a:gd name="connsiteY91" fmla="*/ 4701641 h 4707593"/>
              <a:gd name="connsiteX92" fmla="*/ 1597995 w 5260975"/>
              <a:gd name="connsiteY92" fmla="*/ 4703369 h 4707593"/>
              <a:gd name="connsiteX93" fmla="*/ 1559396 w 5260975"/>
              <a:gd name="connsiteY93" fmla="*/ 4707593 h 4707593"/>
              <a:gd name="connsiteX94" fmla="*/ 1528480 w 5260975"/>
              <a:gd name="connsiteY94" fmla="*/ 4702312 h 4707593"/>
              <a:gd name="connsiteX95" fmla="*/ 1485272 w 5260975"/>
              <a:gd name="connsiteY95" fmla="*/ 4694439 h 4707593"/>
              <a:gd name="connsiteX96" fmla="*/ 1444562 w 5260975"/>
              <a:gd name="connsiteY96" fmla="*/ 4686950 h 4707593"/>
              <a:gd name="connsiteX97" fmla="*/ 1431696 w 5260975"/>
              <a:gd name="connsiteY97" fmla="*/ 4695783 h 4707593"/>
              <a:gd name="connsiteX98" fmla="*/ 1411821 w 5260975"/>
              <a:gd name="connsiteY98" fmla="*/ 4703464 h 4707593"/>
              <a:gd name="connsiteX99" fmla="*/ 1389738 w 5260975"/>
              <a:gd name="connsiteY99" fmla="*/ 4694247 h 4707593"/>
              <a:gd name="connsiteX100" fmla="*/ 1338081 w 5260975"/>
              <a:gd name="connsiteY100" fmla="*/ 4675141 h 4707593"/>
              <a:gd name="connsiteX101" fmla="*/ 1305436 w 5260975"/>
              <a:gd name="connsiteY101" fmla="*/ 4674276 h 4707593"/>
              <a:gd name="connsiteX102" fmla="*/ 1234481 w 5260975"/>
              <a:gd name="connsiteY102" fmla="*/ 4666115 h 4707593"/>
              <a:gd name="connsiteX103" fmla="*/ 1188106 w 5260975"/>
              <a:gd name="connsiteY103" fmla="*/ 4654497 h 4707593"/>
              <a:gd name="connsiteX104" fmla="*/ 1154790 w 5260975"/>
              <a:gd name="connsiteY104" fmla="*/ 4641343 h 4707593"/>
              <a:gd name="connsiteX105" fmla="*/ 1107069 w 5260975"/>
              <a:gd name="connsiteY105" fmla="*/ 4624156 h 4707593"/>
              <a:gd name="connsiteX106" fmla="*/ 1059158 w 5260975"/>
              <a:gd name="connsiteY106" fmla="*/ 4615227 h 4707593"/>
              <a:gd name="connsiteX107" fmla="*/ 1024496 w 5260975"/>
              <a:gd name="connsiteY107" fmla="*/ 4603993 h 4707593"/>
              <a:gd name="connsiteX108" fmla="*/ 982153 w 5260975"/>
              <a:gd name="connsiteY108" fmla="*/ 4596311 h 4707593"/>
              <a:gd name="connsiteX109" fmla="*/ 946628 w 5260975"/>
              <a:gd name="connsiteY109" fmla="*/ 4596024 h 4707593"/>
              <a:gd name="connsiteX110" fmla="*/ 890939 w 5260975"/>
              <a:gd name="connsiteY110" fmla="*/ 4597368 h 4707593"/>
              <a:gd name="connsiteX111" fmla="*/ 822769 w 5260975"/>
              <a:gd name="connsiteY111" fmla="*/ 4574133 h 4707593"/>
              <a:gd name="connsiteX112" fmla="*/ 795212 w 5260975"/>
              <a:gd name="connsiteY112" fmla="*/ 4568947 h 4707593"/>
              <a:gd name="connsiteX113" fmla="*/ 769288 w 5260975"/>
              <a:gd name="connsiteY113" fmla="*/ 4566547 h 4707593"/>
              <a:gd name="connsiteX114" fmla="*/ 714271 w 5260975"/>
              <a:gd name="connsiteY114" fmla="*/ 4551089 h 4707593"/>
              <a:gd name="connsiteX115" fmla="*/ 691900 w 5260975"/>
              <a:gd name="connsiteY115" fmla="*/ 4545999 h 4707593"/>
              <a:gd name="connsiteX116" fmla="*/ 660598 w 5260975"/>
              <a:gd name="connsiteY116" fmla="*/ 4546096 h 4707593"/>
              <a:gd name="connsiteX117" fmla="*/ 603662 w 5260975"/>
              <a:gd name="connsiteY117" fmla="*/ 4538991 h 4707593"/>
              <a:gd name="connsiteX118" fmla="*/ 546821 w 5260975"/>
              <a:gd name="connsiteY118" fmla="*/ 4518251 h 4707593"/>
              <a:gd name="connsiteX119" fmla="*/ 522721 w 5260975"/>
              <a:gd name="connsiteY119" fmla="*/ 4520267 h 4707593"/>
              <a:gd name="connsiteX120" fmla="*/ 514080 w 5260975"/>
              <a:gd name="connsiteY120" fmla="*/ 4519788 h 4707593"/>
              <a:gd name="connsiteX121" fmla="*/ 436404 w 5260975"/>
              <a:gd name="connsiteY121" fmla="*/ 4508361 h 4707593"/>
              <a:gd name="connsiteX122" fmla="*/ 428626 w 5260975"/>
              <a:gd name="connsiteY122" fmla="*/ 4507114 h 4707593"/>
              <a:gd name="connsiteX123" fmla="*/ 392141 w 5260975"/>
              <a:gd name="connsiteY123" fmla="*/ 4496936 h 4707593"/>
              <a:gd name="connsiteX124" fmla="*/ 300157 w 5260975"/>
              <a:gd name="connsiteY124" fmla="*/ 4490599 h 4707593"/>
              <a:gd name="connsiteX125" fmla="*/ 294493 w 5260975"/>
              <a:gd name="connsiteY125" fmla="*/ 4489831 h 4707593"/>
              <a:gd name="connsiteX126" fmla="*/ 263671 w 5260975"/>
              <a:gd name="connsiteY126" fmla="*/ 4494919 h 4707593"/>
              <a:gd name="connsiteX127" fmla="*/ 248406 w 5260975"/>
              <a:gd name="connsiteY127" fmla="*/ 4502121 h 4707593"/>
              <a:gd name="connsiteX128" fmla="*/ 224594 w 5260975"/>
              <a:gd name="connsiteY128" fmla="*/ 4509610 h 4707593"/>
              <a:gd name="connsiteX129" fmla="*/ 200398 w 5260975"/>
              <a:gd name="connsiteY129" fmla="*/ 4512395 h 4707593"/>
              <a:gd name="connsiteX130" fmla="*/ 159783 w 5260975"/>
              <a:gd name="connsiteY130" fmla="*/ 4501064 h 4707593"/>
              <a:gd name="connsiteX131" fmla="*/ 144997 w 5260975"/>
              <a:gd name="connsiteY131" fmla="*/ 4499912 h 4707593"/>
              <a:gd name="connsiteX132" fmla="*/ 112064 w 5260975"/>
              <a:gd name="connsiteY132" fmla="*/ 4494440 h 4707593"/>
              <a:gd name="connsiteX133" fmla="*/ 83259 w 5260975"/>
              <a:gd name="connsiteY133" fmla="*/ 4494824 h 4707593"/>
              <a:gd name="connsiteX134" fmla="*/ 60120 w 5260975"/>
              <a:gd name="connsiteY134" fmla="*/ 4503561 h 4707593"/>
              <a:gd name="connsiteX135" fmla="*/ 26514 w 5260975"/>
              <a:gd name="connsiteY135" fmla="*/ 4505289 h 4707593"/>
              <a:gd name="connsiteX136" fmla="*/ 4814 w 5260975"/>
              <a:gd name="connsiteY136" fmla="*/ 4498952 h 4707593"/>
              <a:gd name="connsiteX137" fmla="*/ 398 w 5260975"/>
              <a:gd name="connsiteY137" fmla="*/ 4498089 h 4707593"/>
              <a:gd name="connsiteX138" fmla="*/ 0 w 5260975"/>
              <a:gd name="connsiteY138" fmla="*/ 4498087 h 47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4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4" y="3748498"/>
                  <a:pt x="4977440" y="3752627"/>
                </a:cubicBezTo>
                <a:cubicBezTo>
                  <a:pt x="4964094" y="3761268"/>
                  <a:pt x="4949500" y="3768277"/>
                  <a:pt x="4935194" y="3775382"/>
                </a:cubicBezTo>
                <a:cubicBezTo>
                  <a:pt x="4922903" y="3781431"/>
                  <a:pt x="4909846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7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2" y="4077254"/>
                  <a:pt x="4512727" y="4081479"/>
                  <a:pt x="4502550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3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DC4B4-BEA4-66A8-A0B0-F83DCAE2B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059" y="1530040"/>
            <a:ext cx="4861467" cy="368966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GB" sz="1600"/>
          </a:p>
          <a:p>
            <a:endParaRPr lang="en-GB" sz="1600">
              <a:ea typeface="+mn-lt"/>
              <a:cs typeface="+mn-lt"/>
            </a:endParaRPr>
          </a:p>
          <a:p>
            <a:r>
              <a:rPr lang="en-GB" sz="1600">
                <a:ea typeface="+mn-lt"/>
                <a:cs typeface="+mn-lt"/>
              </a:rPr>
              <a:t>EBP EBP BP : Stack Base pointer register
                Holds the base address of the stack</a:t>
            </a:r>
          </a:p>
          <a:p>
            <a:endParaRPr lang="en-GB" sz="1600">
              <a:ea typeface="+mn-lt"/>
              <a:cs typeface="+mn-lt"/>
            </a:endParaRPr>
          </a:p>
          <a:p>
            <a:r>
              <a:rPr lang="en-GB" sz="1600">
                <a:ea typeface="+mn-lt"/>
                <a:cs typeface="+mn-lt"/>
              </a:rPr>
              <a:t>ESP </a:t>
            </a:r>
            <a:r>
              <a:rPr lang="en-GB" sz="1600" err="1">
                <a:ea typeface="+mn-lt"/>
                <a:cs typeface="+mn-lt"/>
              </a:rPr>
              <a:t>ESP</a:t>
            </a:r>
            <a:r>
              <a:rPr lang="en-GB" sz="1600">
                <a:ea typeface="+mn-lt"/>
                <a:cs typeface="+mn-lt"/>
              </a:rPr>
              <a:t> SP : Stack pointer register
                Holds the top address of the stack</a:t>
            </a:r>
          </a:p>
          <a:p>
            <a:r>
              <a:rPr lang="en-GB" sz="1600">
                <a:ea typeface="+mn-lt"/>
                <a:cs typeface="+mn-lt"/>
              </a:rPr>
              <a:t>EIP EIP IP : Index Pointer
                Holds the offset of the next instruction
                It can only be read </a:t>
            </a:r>
          </a:p>
          <a:p>
            <a:endParaRPr lang="en-GB" sz="1100"/>
          </a:p>
        </p:txBody>
      </p:sp>
    </p:spTree>
    <p:extLst>
      <p:ext uri="{BB962C8B-B14F-4D97-AF65-F5344CB8AC3E}">
        <p14:creationId xmlns:p14="http://schemas.microsoft.com/office/powerpoint/2010/main" val="22522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46172A10-302C-F689-3E4D-34042AB8A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839" y="260196"/>
            <a:ext cx="8867077" cy="6328316"/>
          </a:xfrm>
        </p:spPr>
      </p:pic>
    </p:spTree>
    <p:extLst>
      <p:ext uri="{BB962C8B-B14F-4D97-AF65-F5344CB8AC3E}">
        <p14:creationId xmlns:p14="http://schemas.microsoft.com/office/powerpoint/2010/main" val="675636908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6E2"/>
      </a:lt2>
      <a:accent1>
        <a:srgbClr val="85A0D7"/>
      </a:accent1>
      <a:accent2>
        <a:srgbClr val="5AADC9"/>
      </a:accent2>
      <a:accent3>
        <a:srgbClr val="6CAFA4"/>
      </a:accent3>
      <a:accent4>
        <a:srgbClr val="5DB481"/>
      </a:accent4>
      <a:accent5>
        <a:srgbClr val="63B563"/>
      </a:accent5>
      <a:accent6>
        <a:srgbClr val="7FB15B"/>
      </a:accent6>
      <a:hlink>
        <a:srgbClr val="948059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C9B88FC9A6D147BA230F9CAA146BE4" ma:contentTypeVersion="11" ma:contentTypeDescription="Create a new document." ma:contentTypeScope="" ma:versionID="ea00e34b56591e614200e8c25ff0ce0b">
  <xsd:schema xmlns:xsd="http://www.w3.org/2001/XMLSchema" xmlns:xs="http://www.w3.org/2001/XMLSchema" xmlns:p="http://schemas.microsoft.com/office/2006/metadata/properties" xmlns:ns3="d8ca1f6a-ab52-4af8-ba05-c2fc5dbf71c1" xmlns:ns4="9e7a2005-69e5-4e9d-a928-0144750ed877" targetNamespace="http://schemas.microsoft.com/office/2006/metadata/properties" ma:root="true" ma:fieldsID="ec1789f992c2de713bf79597fcb2aef8" ns3:_="" ns4:_="">
    <xsd:import namespace="d8ca1f6a-ab52-4af8-ba05-c2fc5dbf71c1"/>
    <xsd:import namespace="9e7a2005-69e5-4e9d-a928-0144750ed8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ca1f6a-ab52-4af8-ba05-c2fc5dbf71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7a2005-69e5-4e9d-a928-0144750ed87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032EBC-7A67-4550-B106-6997595A1082}">
  <ds:schemaRefs>
    <ds:schemaRef ds:uri="9e7a2005-69e5-4e9d-a928-0144750ed877"/>
    <ds:schemaRef ds:uri="d8ca1f6a-ab52-4af8-ba05-c2fc5dbf71c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AA8C1D5-F520-4726-9422-0BF92EAC0A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45E63F-EB1B-4CF5-8723-7BD7AB8E2D0E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9e7a2005-69e5-4e9d-a928-0144750ed877"/>
    <ds:schemaRef ds:uri="d8ca1f6a-ab52-4af8-ba05-c2fc5dbf71c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Verdana Pro</vt:lpstr>
      <vt:lpstr>Verdana Pro Cond SemiBold</vt:lpstr>
      <vt:lpstr>TornVTI</vt:lpstr>
      <vt:lpstr>Reverse Engineering</vt:lpstr>
      <vt:lpstr>What is reverse engineering?</vt:lpstr>
      <vt:lpstr>Brief intro to Assembly </vt:lpstr>
      <vt:lpstr>PowerPoint Presentation</vt:lpstr>
      <vt:lpstr>Data types</vt:lpstr>
      <vt:lpstr>Registers</vt:lpstr>
      <vt:lpstr>Stack</vt:lpstr>
      <vt:lpstr>PowerPoint Presentation</vt:lpstr>
      <vt:lpstr>PowerPoint Presentation</vt:lpstr>
      <vt:lpstr>Basic instructions</vt:lpstr>
      <vt:lpstr>PowerPoint Presentation</vt:lpstr>
      <vt:lpstr>Logical instructions</vt:lpstr>
      <vt:lpstr>Control flow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Engineering</dc:title>
  <dc:creator>Vignesh S</dc:creator>
  <cp:lastModifiedBy>DAKSH DADHANIA - 210911072</cp:lastModifiedBy>
  <cp:revision>83</cp:revision>
  <dcterms:created xsi:type="dcterms:W3CDTF">2022-06-01T08:48:13Z</dcterms:created>
  <dcterms:modified xsi:type="dcterms:W3CDTF">2022-06-04T15:50:23Z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0x0101001EC9B88FC9A6D147BA230F9CAA146BE4</vt:lpwstr>
  </property>
</Properties>
</file>