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Economica"/>
      <p:regular r:id="rId11"/>
      <p:bold r:id="rId12"/>
      <p:italic r:id="rId13"/>
      <p:boldItalic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Economica-regular.fntdata"/><Relationship Id="rId10" Type="http://schemas.openxmlformats.org/officeDocument/2006/relationships/slide" Target="slides/slide5.xml"/><Relationship Id="rId13" Type="http://schemas.openxmlformats.org/officeDocument/2006/relationships/font" Target="fonts/Economica-italic.fntdata"/><Relationship Id="rId12"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font" Target="fonts/Economica-boldItalic.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6a00c43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6a00c43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32fe535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32fe535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6a00c43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6a00c43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dd32fe535e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dd32fe535e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6a00c43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6a00c43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title"/>
          </p:nvPr>
        </p:nvSpPr>
        <p:spPr>
          <a:xfrm>
            <a:off x="-212300" y="425725"/>
            <a:ext cx="8643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                                  </a:t>
            </a:r>
            <a:r>
              <a:rPr b="1" lang="en-GB" sz="5577">
                <a:latin typeface="Times New Roman"/>
                <a:ea typeface="Times New Roman"/>
                <a:cs typeface="Times New Roman"/>
                <a:sym typeface="Times New Roman"/>
              </a:rPr>
              <a:t>SAFINEST</a:t>
            </a:r>
            <a:endParaRPr b="1" sz="5577">
              <a:latin typeface="Times New Roman"/>
              <a:ea typeface="Times New Roman"/>
              <a:cs typeface="Times New Roman"/>
              <a:sym typeface="Times New Roman"/>
            </a:endParaRPr>
          </a:p>
        </p:txBody>
      </p:sp>
      <p:sp>
        <p:nvSpPr>
          <p:cNvPr id="63" name="Google Shape;63;p13"/>
          <p:cNvSpPr txBox="1"/>
          <p:nvPr>
            <p:ph idx="1" type="body"/>
          </p:nvPr>
        </p:nvSpPr>
        <p:spPr>
          <a:xfrm>
            <a:off x="-212300" y="425725"/>
            <a:ext cx="4180200" cy="2142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523"/>
              <a:buNone/>
            </a:pPr>
            <a:r>
              <a:t/>
            </a:r>
            <a:endParaRPr sz="1455">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lang="en-GB" sz="2287">
                <a:solidFill>
                  <a:schemeClr val="dk1"/>
                </a:solidFill>
                <a:latin typeface="Times New Roman"/>
                <a:ea typeface="Times New Roman"/>
                <a:cs typeface="Times New Roman"/>
                <a:sym typeface="Times New Roman"/>
              </a:rPr>
              <a:t>                                                       </a:t>
            </a:r>
            <a:endParaRPr sz="2287">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SzPts val="523"/>
              <a:buNone/>
            </a:pPr>
            <a:r>
              <a:rPr b="1" lang="en-GB" sz="2232">
                <a:solidFill>
                  <a:schemeClr val="dk1"/>
                </a:solidFill>
                <a:latin typeface="Times New Roman"/>
                <a:ea typeface="Times New Roman"/>
                <a:cs typeface="Times New Roman"/>
                <a:sym typeface="Times New Roman"/>
              </a:rPr>
              <a:t>                                                                  </a:t>
            </a:r>
            <a:endParaRPr b="1" sz="2232">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523"/>
              <a:buNone/>
            </a:pPr>
            <a:r>
              <a:rPr b="1" lang="en-GB" sz="2787">
                <a:solidFill>
                  <a:schemeClr val="dk1"/>
                </a:solidFill>
                <a:latin typeface="Times New Roman"/>
                <a:ea typeface="Times New Roman"/>
                <a:cs typeface="Times New Roman"/>
                <a:sym typeface="Times New Roman"/>
              </a:rPr>
              <a:t>  THEME -  FINTRAC</a:t>
            </a:r>
            <a:r>
              <a:rPr b="1" lang="en-GB" sz="2787">
                <a:latin typeface="Times New Roman"/>
                <a:ea typeface="Times New Roman"/>
                <a:cs typeface="Times New Roman"/>
                <a:sym typeface="Times New Roman"/>
              </a:rPr>
              <a:t>K                             </a:t>
            </a:r>
            <a:r>
              <a:rPr b="1" lang="en-GB" sz="2732">
                <a:solidFill>
                  <a:schemeClr val="dk1"/>
                </a:solidFill>
                <a:latin typeface="Times New Roman"/>
                <a:ea typeface="Times New Roman"/>
                <a:cs typeface="Times New Roman"/>
                <a:sym typeface="Times New Roman"/>
              </a:rPr>
              <a:t> </a:t>
            </a:r>
            <a:endParaRPr b="1" sz="2732">
              <a:solidFill>
                <a:schemeClr val="dk1"/>
              </a:solidFill>
              <a:latin typeface="Times New Roman"/>
              <a:ea typeface="Times New Roman"/>
              <a:cs typeface="Times New Roman"/>
              <a:sym typeface="Times New Roman"/>
            </a:endParaRPr>
          </a:p>
        </p:txBody>
      </p:sp>
      <p:sp>
        <p:nvSpPr>
          <p:cNvPr id="64" name="Google Shape;64;p13"/>
          <p:cNvSpPr txBox="1"/>
          <p:nvPr/>
        </p:nvSpPr>
        <p:spPr>
          <a:xfrm>
            <a:off x="4382850" y="2025450"/>
            <a:ext cx="4463400" cy="300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800">
                <a:latin typeface="Times New Roman"/>
                <a:ea typeface="Times New Roman"/>
                <a:cs typeface="Times New Roman"/>
                <a:sym typeface="Times New Roman"/>
              </a:rPr>
              <a:t>Team Cyduck:</a:t>
            </a:r>
            <a:endParaRPr b="1" sz="3800">
              <a:latin typeface="Times New Roman"/>
              <a:ea typeface="Times New Roman"/>
              <a:cs typeface="Times New Roman"/>
              <a:sym typeface="Times New Roman"/>
            </a:endParaRPr>
          </a:p>
          <a:p>
            <a:pPr indent="0" lvl="0" marL="0" rtl="0" algn="l">
              <a:spcBef>
                <a:spcPts val="0"/>
              </a:spcBef>
              <a:spcAft>
                <a:spcPts val="0"/>
              </a:spcAft>
              <a:buNone/>
            </a:pP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Ankit Kumar Verma</a:t>
            </a:r>
            <a:br>
              <a:rPr b="1" lang="en-GB" sz="2900">
                <a:latin typeface="Times New Roman"/>
                <a:ea typeface="Times New Roman"/>
                <a:cs typeface="Times New Roman"/>
                <a:sym typeface="Times New Roman"/>
              </a:rPr>
            </a:br>
            <a:r>
              <a:rPr b="1" lang="en-GB" sz="2900">
                <a:latin typeface="Times New Roman"/>
                <a:ea typeface="Times New Roman"/>
                <a:cs typeface="Times New Roman"/>
                <a:sym typeface="Times New Roman"/>
              </a:rPr>
              <a:t>		Daksh Dudeja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Sourav Jha</a:t>
            </a:r>
            <a:endParaRPr b="1" sz="2900">
              <a:latin typeface="Times New Roman"/>
              <a:ea typeface="Times New Roman"/>
              <a:cs typeface="Times New Roman"/>
              <a:sym typeface="Times New Roman"/>
            </a:endParaRPr>
          </a:p>
          <a:p>
            <a:pPr indent="0" lvl="0" marL="0" rtl="0" algn="l">
              <a:spcBef>
                <a:spcPts val="0"/>
              </a:spcBef>
              <a:spcAft>
                <a:spcPts val="0"/>
              </a:spcAft>
              <a:buNone/>
            </a:pPr>
            <a:r>
              <a:rPr b="1" lang="en-GB" sz="2900">
                <a:latin typeface="Times New Roman"/>
                <a:ea typeface="Times New Roman"/>
                <a:cs typeface="Times New Roman"/>
                <a:sym typeface="Times New Roman"/>
              </a:rPr>
              <a:t>		Amrita Pandey</a:t>
            </a:r>
            <a:endParaRPr b="1" sz="29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0" y="0"/>
            <a:ext cx="9144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900">
                <a:solidFill>
                  <a:schemeClr val="dk1"/>
                </a:solidFill>
                <a:highlight>
                  <a:srgbClr val="FFFFFF"/>
                </a:highlight>
                <a:latin typeface="Times New Roman"/>
                <a:ea typeface="Times New Roman"/>
                <a:cs typeface="Times New Roman"/>
                <a:sym typeface="Times New Roman"/>
              </a:rPr>
              <a:t>Problem Statement </a:t>
            </a:r>
            <a:endParaRPr b="1" sz="4400">
              <a:solidFill>
                <a:schemeClr val="dk1"/>
              </a:solidFill>
              <a:latin typeface="Times New Roman"/>
              <a:ea typeface="Times New Roman"/>
              <a:cs typeface="Times New Roman"/>
              <a:sym typeface="Times New Roman"/>
            </a:endParaRPr>
          </a:p>
        </p:txBody>
      </p:sp>
      <p:sp>
        <p:nvSpPr>
          <p:cNvPr id="70" name="Google Shape;70;p14"/>
          <p:cNvSpPr txBox="1"/>
          <p:nvPr/>
        </p:nvSpPr>
        <p:spPr>
          <a:xfrm>
            <a:off x="0" y="785100"/>
            <a:ext cx="9144000" cy="4494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According to a survey only 24% of the population are equipped with proper financial knowledge, this results in financial loss and </a:t>
            </a:r>
            <a:r>
              <a:rPr b="1" lang="en-GB" sz="2000">
                <a:solidFill>
                  <a:schemeClr val="dk1"/>
                </a:solidFill>
                <a:latin typeface="Times New Roman"/>
                <a:ea typeface="Times New Roman"/>
                <a:cs typeface="Times New Roman"/>
                <a:sym typeface="Times New Roman"/>
              </a:rPr>
              <a:t>Fraud, money laundering</a:t>
            </a:r>
            <a:r>
              <a:rPr lang="en-GB" sz="2000">
                <a:solidFill>
                  <a:schemeClr val="dk1"/>
                </a:solidFill>
                <a:latin typeface="Times New Roman"/>
                <a:ea typeface="Times New Roman"/>
                <a:cs typeface="Times New Roman"/>
                <a:sym typeface="Times New Roman"/>
              </a:rPr>
              <a:t>, </a:t>
            </a:r>
            <a:r>
              <a:rPr b="1" lang="en-GB" sz="2000">
                <a:solidFill>
                  <a:schemeClr val="dk1"/>
                </a:solidFill>
                <a:latin typeface="Times New Roman"/>
                <a:ea typeface="Times New Roman"/>
                <a:cs typeface="Times New Roman"/>
                <a:sym typeface="Times New Roman"/>
              </a:rPr>
              <a:t>Terrorist Financing</a:t>
            </a:r>
            <a:r>
              <a:rPr lang="en-GB" sz="2000">
                <a:solidFill>
                  <a:schemeClr val="dk1"/>
                </a:solidFill>
                <a:latin typeface="Times New Roman"/>
                <a:ea typeface="Times New Roman"/>
                <a:cs typeface="Times New Roman"/>
                <a:sym typeface="Times New Roman"/>
              </a:rPr>
              <a:t> via financial institutions using this </a:t>
            </a:r>
            <a:r>
              <a:rPr lang="en-GB" sz="2000">
                <a:solidFill>
                  <a:schemeClr val="dk1"/>
                </a:solidFill>
                <a:latin typeface="Times New Roman"/>
                <a:ea typeface="Times New Roman"/>
                <a:cs typeface="Times New Roman"/>
                <a:sym typeface="Times New Roman"/>
              </a:rPr>
              <a:t>loophole</a:t>
            </a:r>
            <a:r>
              <a:rPr lang="en-GB"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is no </a:t>
            </a:r>
            <a:r>
              <a:rPr lang="en-GB" sz="2000">
                <a:solidFill>
                  <a:schemeClr val="dk1"/>
                </a:solidFill>
                <a:latin typeface="Times New Roman"/>
                <a:ea typeface="Times New Roman"/>
                <a:cs typeface="Times New Roman"/>
                <a:sym typeface="Times New Roman"/>
              </a:rPr>
              <a:t>transparency</a:t>
            </a:r>
            <a:r>
              <a:rPr lang="en-GB" sz="2000">
                <a:solidFill>
                  <a:schemeClr val="dk1"/>
                </a:solidFill>
                <a:latin typeface="Times New Roman"/>
                <a:ea typeface="Times New Roman"/>
                <a:cs typeface="Times New Roman"/>
                <a:sym typeface="Times New Roman"/>
              </a:rPr>
              <a:t> between money flow between banks and financial institutions.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There is a lack in availability of </a:t>
            </a:r>
            <a:r>
              <a:rPr b="1" lang="en-GB" sz="2000">
                <a:solidFill>
                  <a:schemeClr val="dk1"/>
                </a:solidFill>
                <a:latin typeface="Times New Roman"/>
                <a:ea typeface="Times New Roman"/>
                <a:cs typeface="Times New Roman"/>
                <a:sym typeface="Times New Roman"/>
              </a:rPr>
              <a:t>all in one financial solution</a:t>
            </a:r>
            <a:r>
              <a:rPr lang="en-GB" sz="2000">
                <a:solidFill>
                  <a:schemeClr val="dk1"/>
                </a:solidFill>
                <a:latin typeface="Times New Roman"/>
                <a:ea typeface="Times New Roman"/>
                <a:cs typeface="Times New Roman"/>
                <a:sym typeface="Times New Roman"/>
              </a:rPr>
              <a:t>, where we can learn &amp; invest, along with tracking our expenses to analyze it for better use, also where we can get advice and assistance related to investment and tax from expert in financial fields i.e financial advisor/assistance for each and every individual at low consultation charges.</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We tried to tackle this with </a:t>
            </a:r>
            <a:r>
              <a:rPr b="1" lang="en-GB" sz="2000">
                <a:solidFill>
                  <a:schemeClr val="dk1"/>
                </a:solidFill>
                <a:latin typeface="Times New Roman"/>
                <a:ea typeface="Times New Roman"/>
                <a:cs typeface="Times New Roman"/>
                <a:sym typeface="Times New Roman"/>
              </a:rPr>
              <a:t>SAFINEST (Safe &amp; Invest).</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GB"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12900" y="0"/>
            <a:ext cx="8307900" cy="58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2400">
                <a:latin typeface="Times New Roman"/>
                <a:ea typeface="Times New Roman"/>
                <a:cs typeface="Times New Roman"/>
                <a:sym typeface="Times New Roman"/>
              </a:rPr>
              <a:t>Our Solution</a:t>
            </a:r>
            <a:endParaRPr b="1" sz="2400">
              <a:latin typeface="Times New Roman"/>
              <a:ea typeface="Times New Roman"/>
              <a:cs typeface="Times New Roman"/>
              <a:sym typeface="Times New Roman"/>
            </a:endParaRPr>
          </a:p>
        </p:txBody>
      </p:sp>
      <p:sp>
        <p:nvSpPr>
          <p:cNvPr id="76" name="Google Shape;76;p15"/>
          <p:cNvSpPr txBox="1"/>
          <p:nvPr>
            <p:ph idx="1" type="body"/>
          </p:nvPr>
        </p:nvSpPr>
        <p:spPr>
          <a:xfrm>
            <a:off x="12900" y="407200"/>
            <a:ext cx="9118200" cy="4639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600">
                <a:latin typeface="Times New Roman"/>
                <a:ea typeface="Times New Roman"/>
                <a:cs typeface="Times New Roman"/>
                <a:sym typeface="Times New Roman"/>
              </a:rPr>
              <a:t> Safinest a platform with these features:-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Predicting Fraud in Financial Payment Services.(An ML model to predict fraud with any bank account  with their transaction data)</a:t>
            </a:r>
            <a:endParaRPr b="1"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Fraud Detection with credit card.</a:t>
            </a:r>
            <a:endParaRPr b="1"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 &amp; family expense</a:t>
            </a:r>
            <a:r>
              <a:rPr lang="en-GB" sz="1600">
                <a:latin typeface="Times New Roman"/>
                <a:ea typeface="Times New Roman"/>
                <a:cs typeface="Times New Roman"/>
                <a:sym typeface="Times New Roman"/>
              </a:rPr>
              <a:t> track/manage system (add &amp; monitor daily expenses, visualize through different graphs, set limits over your expense)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Consult </a:t>
            </a:r>
            <a:r>
              <a:rPr lang="en-GB" sz="1600">
                <a:latin typeface="Times New Roman"/>
                <a:ea typeface="Times New Roman"/>
                <a:cs typeface="Times New Roman"/>
                <a:sym typeface="Times New Roman"/>
              </a:rPr>
              <a:t>Section wherein you Interact, Chat and can schedule a appointment with Financial Experts to analyze your previous transactions.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Learning</a:t>
            </a:r>
            <a:r>
              <a:rPr lang="en-GB" sz="1600">
                <a:latin typeface="Times New Roman"/>
                <a:ea typeface="Times New Roman"/>
                <a:cs typeface="Times New Roman"/>
                <a:sym typeface="Times New Roman"/>
              </a:rPr>
              <a:t> section wherein you can get crisp info about </a:t>
            </a:r>
            <a:r>
              <a:rPr b="1" lang="en-GB" sz="1600">
                <a:latin typeface="Times New Roman"/>
                <a:ea typeface="Times New Roman"/>
                <a:cs typeface="Times New Roman"/>
                <a:sym typeface="Times New Roman"/>
              </a:rPr>
              <a:t>Financial crimes</a:t>
            </a:r>
            <a:r>
              <a:rPr lang="en-GB" sz="1600">
                <a:latin typeface="Times New Roman"/>
                <a:ea typeface="Times New Roman"/>
                <a:cs typeface="Times New Roman"/>
                <a:sym typeface="Times New Roman"/>
              </a:rPr>
              <a:t>, stocks, real estate from financial experts.</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b="1" lang="en-GB" sz="1600">
                <a:latin typeface="Times New Roman"/>
                <a:ea typeface="Times New Roman"/>
                <a:cs typeface="Times New Roman"/>
                <a:sym typeface="Times New Roman"/>
              </a:rPr>
              <a:t>Live News, updates and Suggestions</a:t>
            </a:r>
            <a:r>
              <a:rPr lang="en-GB" sz="1600">
                <a:latin typeface="Times New Roman"/>
                <a:ea typeface="Times New Roman"/>
                <a:cs typeface="Times New Roman"/>
                <a:sym typeface="Times New Roman"/>
              </a:rPr>
              <a:t> on finance/business news every hour on Safinest.</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Char char="●"/>
            </a:pPr>
            <a:r>
              <a:rPr b="1" lang="en-GB" sz="1600">
                <a:latin typeface="Times New Roman"/>
                <a:ea typeface="Times New Roman"/>
                <a:cs typeface="Times New Roman"/>
                <a:sym typeface="Times New Roman"/>
              </a:rPr>
              <a:t>Personalized tax calculator</a:t>
            </a:r>
            <a:r>
              <a:rPr lang="en-GB" sz="1600">
                <a:latin typeface="Times New Roman"/>
                <a:ea typeface="Times New Roman"/>
                <a:cs typeface="Times New Roman"/>
                <a:sym typeface="Times New Roman"/>
              </a:rPr>
              <a:t>, EMI calculator, loan calculator  (FY-20-21)</a:t>
            </a:r>
            <a:endParaRPr sz="1600">
              <a:latin typeface="Times New Roman"/>
              <a:ea typeface="Times New Roman"/>
              <a:cs typeface="Times New Roman"/>
              <a:sym typeface="Times New Roman"/>
            </a:endParaRPr>
          </a:p>
          <a:p>
            <a:pPr indent="0" lvl="0" marL="0" rtl="0" algn="l">
              <a:spcBef>
                <a:spcPts val="0"/>
              </a:spcBef>
              <a:spcAft>
                <a:spcPts val="12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57000" y="-396200"/>
            <a:ext cx="9030000" cy="1132500"/>
          </a:xfrm>
          <a:prstGeom prst="rect">
            <a:avLst/>
          </a:prstGeom>
        </p:spPr>
        <p:txBody>
          <a:bodyPr anchorCtr="0" anchor="b" bIns="91425" lIns="91425" spcFirstLastPara="1" rIns="91425" wrap="square" tIns="91425">
            <a:normAutofit/>
          </a:bodyPr>
          <a:lstStyle/>
          <a:p>
            <a:pPr indent="0" lvl="0" marL="0" rtl="0" algn="l">
              <a:spcBef>
                <a:spcPts val="5300"/>
              </a:spcBef>
              <a:spcAft>
                <a:spcPts val="4500"/>
              </a:spcAft>
              <a:buClr>
                <a:schemeClr val="dk1"/>
              </a:buClr>
              <a:buSzPts val="1100"/>
              <a:buFont typeface="Arial"/>
              <a:buNone/>
            </a:pPr>
            <a:r>
              <a:rPr b="1" lang="en-GB" sz="4288">
                <a:highlight>
                  <a:schemeClr val="lt1"/>
                </a:highlight>
                <a:latin typeface="Times New Roman"/>
                <a:ea typeface="Times New Roman"/>
                <a:cs typeface="Times New Roman"/>
                <a:sym typeface="Times New Roman"/>
              </a:rPr>
              <a:t>Frameworks and Tools</a:t>
            </a:r>
            <a:endParaRPr>
              <a:latin typeface="Times New Roman"/>
              <a:ea typeface="Times New Roman"/>
              <a:cs typeface="Times New Roman"/>
              <a:sym typeface="Times New Roman"/>
            </a:endParaRPr>
          </a:p>
        </p:txBody>
      </p:sp>
      <p:sp>
        <p:nvSpPr>
          <p:cNvPr id="82" name="Google Shape;82;p16"/>
          <p:cNvSpPr txBox="1"/>
          <p:nvPr/>
        </p:nvSpPr>
        <p:spPr>
          <a:xfrm>
            <a:off x="213050" y="624050"/>
            <a:ext cx="8061900" cy="41868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MACHINE LEARNING ALGORITHM</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EXPLORATORY DATA ANALYSIS (EDA)</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REACT</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NODE JS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DJANGO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SOCKET IO</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HEROKU</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HTML/CSS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PYTHON/JAVASCRIPT</a:t>
            </a:r>
            <a:endParaRPr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67550" y="166425"/>
            <a:ext cx="8520600" cy="93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3900">
                <a:latin typeface="Times New Roman"/>
                <a:ea typeface="Times New Roman"/>
                <a:cs typeface="Times New Roman"/>
                <a:sym typeface="Times New Roman"/>
              </a:rPr>
              <a:t>Future Scope </a:t>
            </a:r>
            <a:endParaRPr b="1" sz="5300">
              <a:latin typeface="Times New Roman"/>
              <a:ea typeface="Times New Roman"/>
              <a:cs typeface="Times New Roman"/>
              <a:sym typeface="Times New Roman"/>
            </a:endParaRPr>
          </a:p>
        </p:txBody>
      </p:sp>
      <p:sp>
        <p:nvSpPr>
          <p:cNvPr id="88" name="Google Shape;88;p17"/>
          <p:cNvSpPr txBox="1"/>
          <p:nvPr>
            <p:ph idx="1" type="body"/>
          </p:nvPr>
        </p:nvSpPr>
        <p:spPr>
          <a:xfrm>
            <a:off x="395675" y="1104225"/>
            <a:ext cx="8289300" cy="370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To include Virtual AI assistants to provide better insights with the expense and investment of everyone.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We can use blockchain technology for decentralised transactions between banks and financial institutions to avoid any crime or discrepancy.</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a:solidFill>
                  <a:schemeClr val="dk1"/>
                </a:solidFill>
                <a:latin typeface="Times New Roman"/>
                <a:ea typeface="Times New Roman"/>
                <a:cs typeface="Times New Roman"/>
                <a:sym typeface="Times New Roman"/>
              </a:rPr>
              <a:t>To include Freelancers as accountants/advisors on platform to make financial assistance more feasible and accessible to all.</a:t>
            </a:r>
            <a:endParaRPr sz="20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