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ermanent Marker"/>
      <p:regular r:id="rId35"/>
    </p:embeddedFont>
    <p:embeddedFont>
      <p:font typeface="Old Standard TT"/>
      <p:regular r:id="rId36"/>
      <p:bold r:id="rId37"/>
      <p:italic r:id="rId38"/>
    </p:embeddedFont>
    <p:embeddedFont>
      <p:font typeface="Bree Serif"/>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ermanentMarker-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ldStandardTT-bold.fntdata"/><Relationship Id="rId14" Type="http://schemas.openxmlformats.org/officeDocument/2006/relationships/slide" Target="slides/slide10.xml"/><Relationship Id="rId36" Type="http://schemas.openxmlformats.org/officeDocument/2006/relationships/font" Target="fonts/OldStandardTT-regular.fntdata"/><Relationship Id="rId17" Type="http://schemas.openxmlformats.org/officeDocument/2006/relationships/slide" Target="slides/slide13.xml"/><Relationship Id="rId39" Type="http://schemas.openxmlformats.org/officeDocument/2006/relationships/font" Target="fonts/BreeSerif-regular.fntdata"/><Relationship Id="rId16" Type="http://schemas.openxmlformats.org/officeDocument/2006/relationships/slide" Target="slides/slide12.xml"/><Relationship Id="rId38" Type="http://schemas.openxmlformats.org/officeDocument/2006/relationships/font" Target="fonts/OldStandardT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08.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0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06.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najeeb97khan/Kernel_Modules" TargetMode="External"/><Relationship Id="rId4" Type="http://schemas.openxmlformats.org/officeDocument/2006/relationships/hyperlink" Target="https://docs.google.com/presentation/d/18c2DXre7kah3m2rbNXBJSBmu_C4XnLfwYwOxrpAAwjw/edit?usp=sharing" TargetMode="External"/><Relationship Id="rId5" Type="http://schemas.openxmlformats.org/officeDocument/2006/relationships/image" Target="../media/image0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en.wikipedia.org/wiki/Operating_system" TargetMode="External"/><Relationship Id="rId4" Type="http://schemas.openxmlformats.org/officeDocument/2006/relationships/hyperlink" Target="https://en.wikipedia.org/wiki/Virtual_memory" TargetMode="External"/><Relationship Id="rId5" Type="http://schemas.openxmlformats.org/officeDocument/2006/relationships/hyperlink" Target="https://en.wikipedia.org/wiki/Operating_system_kernel" TargetMode="External"/><Relationship Id="rId6" Type="http://schemas.openxmlformats.org/officeDocument/2006/relationships/hyperlink" Target="https://en.wikipedia.org/wiki/Device_driver" TargetMode="External"/><Relationship Id="rId7" Type="http://schemas.openxmlformats.org/officeDocument/2006/relationships/hyperlink" Target="https://en.wikipedia.org/wiki/Supervisor_mode" TargetMode="External"/><Relationship Id="rId8"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Linux Modules</a:t>
            </a:r>
          </a:p>
        </p:txBody>
      </p:sp>
      <p:sp>
        <p:nvSpPr>
          <p:cNvPr id="60" name="Shape 60"/>
          <p:cNvSpPr txBox="1"/>
          <p:nvPr>
            <p:ph idx="1" type="subTitle"/>
          </p:nvPr>
        </p:nvSpPr>
        <p:spPr>
          <a:xfrm>
            <a:off x="512700" y="3596164"/>
            <a:ext cx="8118600" cy="787500"/>
          </a:xfrm>
          <a:prstGeom prst="rect">
            <a:avLst/>
          </a:prstGeom>
        </p:spPr>
        <p:txBody>
          <a:bodyPr anchorCtr="0" anchor="t" bIns="91425" lIns="91425" rIns="91425" tIns="91425">
            <a:noAutofit/>
          </a:bodyPr>
          <a:lstStyle/>
          <a:p>
            <a:pPr lvl="0">
              <a:spcBef>
                <a:spcPts val="0"/>
              </a:spcBef>
              <a:buNone/>
            </a:pPr>
            <a:r>
              <a:rPr lang="en" sz="1800"/>
              <a:t>Mohd. Saqib, 14BCS0042</a:t>
            </a:r>
          </a:p>
          <a:p>
            <a:pPr lvl="0">
              <a:spcBef>
                <a:spcPts val="0"/>
              </a:spcBef>
              <a:buNone/>
            </a:pPr>
            <a:r>
              <a:rPr lang="en" sz="1800"/>
              <a:t>Najeeb Khan, 14BCS0043</a:t>
            </a:r>
          </a:p>
          <a:p>
            <a:pPr lvl="0">
              <a:spcBef>
                <a:spcPts val="0"/>
              </a:spcBef>
              <a:buNone/>
            </a:pPr>
            <a:r>
              <a:rPr lang="en" sz="1800"/>
              <a:t>Rahul Tuteja, 14BCS0045</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Header Files:</a:t>
            </a:r>
          </a:p>
        </p:txBody>
      </p:sp>
      <p:sp>
        <p:nvSpPr>
          <p:cNvPr id="116" name="Shape 116"/>
          <p:cNvSpPr txBox="1"/>
          <p:nvPr>
            <p:ph idx="1" type="body"/>
          </p:nvPr>
        </p:nvSpPr>
        <p:spPr>
          <a:xfrm>
            <a:off x="311700" y="1232875"/>
            <a:ext cx="8520600" cy="3290100"/>
          </a:xfrm>
          <a:prstGeom prst="rect">
            <a:avLst/>
          </a:prstGeom>
        </p:spPr>
        <p:txBody>
          <a:bodyPr anchorCtr="0" anchor="t" bIns="91425" lIns="91425" rIns="91425" tIns="91425">
            <a:noAutofit/>
          </a:bodyPr>
          <a:lstStyle/>
          <a:p>
            <a:pPr lvl="0" rtl="0">
              <a:spcBef>
                <a:spcPts val="0"/>
              </a:spcBef>
              <a:buNone/>
            </a:pPr>
            <a:r>
              <a:rPr lang="en"/>
              <a:t>    How to get Linux Headers:  </a:t>
            </a:r>
            <a:r>
              <a:rPr lang="en" u="sng">
                <a:latin typeface="Times New Roman"/>
                <a:ea typeface="Times New Roman"/>
                <a:cs typeface="Times New Roman"/>
                <a:sym typeface="Times New Roman"/>
              </a:rPr>
              <a:t>sudo apt-get install linux-headers-$(uname -r)</a:t>
            </a:r>
          </a:p>
          <a:p>
            <a:pPr indent="-228600" lvl="0" marL="457200" rtl="0">
              <a:spcBef>
                <a:spcPts val="0"/>
              </a:spcBef>
            </a:pPr>
            <a:r>
              <a:rPr lang="en"/>
              <a:t>linux/module.h : Every linux module includes this file as this file allows one to compile the code against the linux kernel and hence effectively guaranteeing the status of a kernel module</a:t>
            </a:r>
          </a:p>
          <a:p>
            <a:pPr indent="-228600" lvl="0" marL="457200" rtl="0">
              <a:spcBef>
                <a:spcPts val="0"/>
              </a:spcBef>
            </a:pPr>
            <a:r>
              <a:rPr lang="en"/>
              <a:t>linux/kernel.h : Error and warning messages are printed in the log file. Printing of the errors/warnings require KERN_INFO which is present in this file. In general kernel related functions are present in this file.</a:t>
            </a:r>
          </a:p>
          <a:p>
            <a:pPr indent="-228600" lvl="0" marL="457200" rtl="0">
              <a:spcBef>
                <a:spcPts val="0"/>
              </a:spcBef>
            </a:pPr>
            <a:r>
              <a:rPr lang="en"/>
              <a:t>linux/init.h : This header file provides for the macros which are needed for the running the initialisation and cleanup modules of the module(covered next).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Initialisation Functions:</a:t>
            </a:r>
          </a:p>
        </p:txBody>
      </p:sp>
      <p:sp>
        <p:nvSpPr>
          <p:cNvPr id="122" name="Shape 12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sz="1400">
                <a:solidFill>
                  <a:srgbClr val="000000"/>
                </a:solidFill>
              </a:rPr>
              <a:t>Kernel modules must have at least two functions one of which is a "start" (initialization) function called init_module() which is called when the module is “insmoded” into the kernel.</a:t>
            </a:r>
          </a:p>
          <a:p>
            <a:pPr lvl="0">
              <a:spcBef>
                <a:spcPts val="0"/>
              </a:spcBef>
              <a:buNone/>
            </a:pPr>
            <a:r>
              <a:rPr lang="en" sz="1400">
                <a:solidFill>
                  <a:srgbClr val="000000"/>
                </a:solidFill>
              </a:rPr>
              <a:t>The module on being called perform the required function, for example, writing the error/warning logs for successful or unsuccessful execution of the module or may interact with the device when acting as a device driver.</a:t>
            </a:r>
          </a:p>
          <a:p>
            <a:pPr lvl="0">
              <a:spcBef>
                <a:spcPts val="0"/>
              </a:spcBef>
              <a:buNone/>
            </a:pPr>
            <a:r>
              <a:rPr lang="en" sz="1400">
                <a:solidFill>
                  <a:srgbClr val="000000"/>
                </a:solidFill>
              </a:rPr>
              <a:t>Typically, init_module() either registers a handler for something with the kernel, or it replaces one of the kernel functions with its own code (usually code to do something and then call the original function) which can be understood from the fact that it acts as a device driver.</a:t>
            </a:r>
          </a:p>
          <a:p>
            <a:pPr lvl="0">
              <a:spcBef>
                <a:spcPts val="0"/>
              </a:spcBef>
              <a:buNone/>
            </a:pPr>
            <a:r>
              <a:rPr lang="en" sz="1400">
                <a:solidFill>
                  <a:srgbClr val="000000"/>
                </a:solidFill>
              </a:rPr>
              <a:t>As of Linux 2.4, it is possible to rename the initialisation function and they no longer needs to be called init_module(). This is done with the help of module_init() macros which are included in linux/init.h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Cleanup Functions:</a:t>
            </a:r>
          </a:p>
        </p:txBody>
      </p:sp>
      <p:sp>
        <p:nvSpPr>
          <p:cNvPr id="128" name="Shape 12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sz="1400"/>
              <a:t>Kernel modules must have at least two functions second one  is an "end" (cleanup) function called cleanup_module() which is called just before it is rmmoded which is called when the module is “insmoded” into the kernel.</a:t>
            </a:r>
          </a:p>
          <a:p>
            <a:pPr lvl="0">
              <a:spcBef>
                <a:spcPts val="0"/>
              </a:spcBef>
              <a:buClr>
                <a:schemeClr val="dk1"/>
              </a:buClr>
              <a:buSzPct val="78571"/>
              <a:buFont typeface="Arial"/>
              <a:buNone/>
            </a:pPr>
            <a:r>
              <a:rPr lang="en" sz="1400"/>
              <a:t>The cleanup_module() function is supposed to undo whatever init_module() did, so the module can be unloaded safely.</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613200"/>
          </a:xfrm>
          <a:prstGeom prst="rect">
            <a:avLst/>
          </a:prstGeom>
        </p:spPr>
        <p:txBody>
          <a:bodyPr anchorCtr="0" anchor="t" bIns="91425" lIns="91425" rIns="91425" tIns="91425">
            <a:noAutofit/>
          </a:bodyPr>
          <a:lstStyle/>
          <a:p>
            <a:pPr lvl="0" rtl="0">
              <a:lnSpc>
                <a:spcPct val="115000"/>
              </a:lnSpc>
              <a:spcBef>
                <a:spcPts val="0"/>
              </a:spcBef>
              <a:buNone/>
            </a:pPr>
            <a:r>
              <a:rPr lang="en"/>
              <a:t>Generalized structure of a module...</a:t>
            </a:r>
          </a:p>
        </p:txBody>
      </p:sp>
      <p:pic>
        <p:nvPicPr>
          <p:cNvPr descr="module1.png" id="134" name="Shape 134"/>
          <p:cNvPicPr preferRelativeResize="0"/>
          <p:nvPr/>
        </p:nvPicPr>
        <p:blipFill>
          <a:blip r:embed="rId3">
            <a:alphaModFix/>
          </a:blip>
          <a:stretch>
            <a:fillRect/>
          </a:stretch>
        </p:blipFill>
        <p:spPr>
          <a:xfrm>
            <a:off x="439200" y="1058225"/>
            <a:ext cx="5606996" cy="378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u="sng"/>
              <a:t>MakeFiles</a:t>
            </a:r>
            <a:r>
              <a:rPr lang="en"/>
              <a:t>:</a:t>
            </a:r>
          </a:p>
        </p:txBody>
      </p:sp>
      <p:sp>
        <p:nvSpPr>
          <p:cNvPr id="140" name="Shape 140"/>
          <p:cNvSpPr txBox="1"/>
          <p:nvPr>
            <p:ph idx="1" type="body"/>
          </p:nvPr>
        </p:nvSpPr>
        <p:spPr>
          <a:xfrm>
            <a:off x="170350" y="1132300"/>
            <a:ext cx="8711100" cy="3397200"/>
          </a:xfrm>
          <a:prstGeom prst="rect">
            <a:avLst/>
          </a:prstGeom>
        </p:spPr>
        <p:txBody>
          <a:bodyPr anchorCtr="0" anchor="t" bIns="91425" lIns="91425" rIns="91425" tIns="91425">
            <a:noAutofit/>
          </a:bodyPr>
          <a:lstStyle/>
          <a:p>
            <a:pPr lvl="0">
              <a:spcBef>
                <a:spcPts val="0"/>
              </a:spcBef>
              <a:buNone/>
            </a:pPr>
            <a:r>
              <a:rPr lang="en" sz="1400"/>
              <a:t>The first line of this Makefile is called a goal definition and it defines the module to be built (hello-1.o). The syntax is surprisingly intricate, for example obj-m defines a loadable module goal.</a:t>
            </a:r>
          </a:p>
          <a:p>
            <a:pPr lvl="0">
              <a:spcBef>
                <a:spcPts val="0"/>
              </a:spcBef>
              <a:buNone/>
            </a:pPr>
            <a:r>
              <a:rPr lang="en" sz="1400"/>
              <a:t>                                                                                                                   $(shell uname -r) return the current</a:t>
            </a:r>
          </a:p>
          <a:p>
            <a:pPr lvl="0" rtl="0">
              <a:spcBef>
                <a:spcPts val="0"/>
              </a:spcBef>
              <a:buNone/>
            </a:pPr>
            <a:r>
              <a:rPr lang="en" sz="1400"/>
              <a:t>                                                                                                                     kernel build version.</a:t>
            </a:r>
          </a:p>
          <a:p>
            <a:pPr lvl="0">
              <a:spcBef>
                <a:spcPts val="0"/>
              </a:spcBef>
              <a:buNone/>
            </a:pPr>
            <a:r>
              <a:rPr lang="en" sz="1400"/>
              <a:t>                                                                                                                     M=$(PWD) variable assignment                                                                                                                                                                       t                                                                                                                          tells the make command where                                                                                                                                                                                                                                                          e                                                                                                                              actual project files exist.</a:t>
            </a:r>
          </a:p>
          <a:p>
            <a:pPr lvl="0">
              <a:spcBef>
                <a:spcPts val="0"/>
              </a:spcBef>
              <a:buNone/>
            </a:pPr>
            <a:r>
              <a:rPr lang="en" sz="1400"/>
              <a:t>                                                                                                </a:t>
            </a:r>
          </a:p>
          <a:p>
            <a:pPr lvl="0">
              <a:spcBef>
                <a:spcPts val="0"/>
              </a:spcBef>
              <a:buNone/>
            </a:pPr>
            <a:r>
              <a:t/>
            </a:r>
            <a:endParaRPr sz="1400"/>
          </a:p>
          <a:p>
            <a:pPr lvl="0">
              <a:spcBef>
                <a:spcPts val="0"/>
              </a:spcBef>
              <a:buNone/>
            </a:pPr>
            <a:r>
              <a:rPr lang="en" sz="1400"/>
              <a:t>                                  </a:t>
            </a:r>
          </a:p>
          <a:p>
            <a:pPr lvl="0">
              <a:spcBef>
                <a:spcPts val="0"/>
              </a:spcBef>
              <a:buNone/>
            </a:pPr>
            <a:r>
              <a:t/>
            </a:r>
            <a:endParaRPr sz="1400"/>
          </a:p>
          <a:p>
            <a:pPr lvl="0" rtl="0">
              <a:spcBef>
                <a:spcPts val="0"/>
              </a:spcBef>
              <a:buNone/>
            </a:pPr>
            <a:r>
              <a:rPr lang="en" sz="1400"/>
              <a:t>                                                                                                        </a:t>
            </a:r>
          </a:p>
        </p:txBody>
      </p:sp>
      <p:pic>
        <p:nvPicPr>
          <p:cNvPr descr="makefile1.png" id="141" name="Shape 141"/>
          <p:cNvPicPr preferRelativeResize="0"/>
          <p:nvPr/>
        </p:nvPicPr>
        <p:blipFill>
          <a:blip r:embed="rId3">
            <a:alphaModFix/>
          </a:blip>
          <a:stretch>
            <a:fillRect/>
          </a:stretch>
        </p:blipFill>
        <p:spPr>
          <a:xfrm>
            <a:off x="217438" y="1952950"/>
            <a:ext cx="5529528" cy="175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512700" y="909674"/>
            <a:ext cx="8118600" cy="2506500"/>
          </a:xfrm>
          <a:prstGeom prst="rect">
            <a:avLst/>
          </a:prstGeom>
        </p:spPr>
        <p:txBody>
          <a:bodyPr anchorCtr="0" anchor="b" bIns="91425" lIns="91425" rIns="91425" tIns="91425">
            <a:noAutofit/>
          </a:bodyPr>
          <a:lstStyle/>
          <a:p>
            <a:pPr lvl="0">
              <a:spcBef>
                <a:spcPts val="0"/>
              </a:spcBef>
              <a:buNone/>
            </a:pPr>
            <a:r>
              <a:rPr lang="en"/>
              <a:t>Part III</a:t>
            </a:r>
          </a:p>
          <a:p>
            <a:pPr lvl="0">
              <a:spcBef>
                <a:spcPts val="0"/>
              </a:spcBef>
              <a:buNone/>
            </a:pPr>
            <a:r>
              <a:rPr lang="en"/>
              <a:t>The Experiment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65500" y="1382350"/>
            <a:ext cx="4045200" cy="1333200"/>
          </a:xfrm>
          <a:prstGeom prst="rect">
            <a:avLst/>
          </a:prstGeom>
        </p:spPr>
        <p:txBody>
          <a:bodyPr anchorCtr="0" anchor="b" bIns="91425" lIns="91425" rIns="91425" tIns="91425">
            <a:noAutofit/>
          </a:bodyPr>
          <a:lstStyle/>
          <a:p>
            <a:pPr lvl="0">
              <a:spcBef>
                <a:spcPts val="0"/>
              </a:spcBef>
              <a:buNone/>
            </a:pPr>
            <a:r>
              <a:rPr lang="en"/>
              <a:t>How do Modules get into Kernel?</a:t>
            </a:r>
          </a:p>
        </p:txBody>
      </p:sp>
      <p:sp>
        <p:nvSpPr>
          <p:cNvPr id="152" name="Shape 152"/>
          <p:cNvSpPr txBox="1"/>
          <p:nvPr>
            <p:ph idx="2" type="body"/>
          </p:nvPr>
        </p:nvSpPr>
        <p:spPr>
          <a:xfrm>
            <a:off x="4939500" y="569650"/>
            <a:ext cx="3837000" cy="4174200"/>
          </a:xfrm>
          <a:prstGeom prst="rect">
            <a:avLst/>
          </a:prstGeom>
        </p:spPr>
        <p:txBody>
          <a:bodyPr anchorCtr="0" anchor="t" bIns="91425" lIns="91425" rIns="91425" tIns="91425">
            <a:noAutofit/>
          </a:bodyPr>
          <a:lstStyle/>
          <a:p>
            <a:pPr lvl="0">
              <a:spcBef>
                <a:spcPts val="0"/>
              </a:spcBef>
              <a:buNone/>
            </a:pPr>
            <a:r>
              <a:rPr lang="en" sz="1600"/>
              <a:t>When the kernel needs a module that is not present in itself then it executes </a:t>
            </a:r>
            <a:r>
              <a:rPr i="1" lang="en" sz="1600"/>
              <a:t>modprobe </a:t>
            </a:r>
            <a:r>
              <a:rPr lang="en" sz="1600"/>
              <a:t>to load the module in. </a:t>
            </a:r>
            <a:r>
              <a:rPr i="1" lang="en" sz="1600"/>
              <a:t>modprobe </a:t>
            </a:r>
            <a:r>
              <a:rPr lang="en" sz="1600"/>
              <a:t>finds the alias of the generic filename passed in its configuration file </a:t>
            </a:r>
            <a:r>
              <a:rPr i="1" lang="en" sz="1600"/>
              <a:t>/etc/modprobe.conf. </a:t>
            </a:r>
            <a:r>
              <a:rPr lang="en" sz="1600"/>
              <a:t>Before executing the respective module, the dependencies for the same are checked in </a:t>
            </a:r>
            <a:r>
              <a:rPr i="1" lang="en" sz="1600"/>
              <a:t>/lib/modules/version/modules.dep. Modprobe </a:t>
            </a:r>
            <a:r>
              <a:rPr lang="en" sz="1600"/>
              <a:t>uses the </a:t>
            </a:r>
            <a:r>
              <a:rPr i="1" lang="en" sz="1600"/>
              <a:t>insmod</a:t>
            </a:r>
            <a:r>
              <a:rPr lang="en" sz="1600"/>
              <a:t> command to load any of the prerequisite modules into the kernel.</a:t>
            </a:r>
          </a:p>
        </p:txBody>
      </p:sp>
      <p:pic>
        <p:nvPicPr>
          <p:cNvPr descr="... Scattered puzzle pieces ..." id="153" name="Shape 153"/>
          <p:cNvPicPr preferRelativeResize="0"/>
          <p:nvPr/>
        </p:nvPicPr>
        <p:blipFill>
          <a:blip r:embed="rId3">
            <a:alphaModFix/>
          </a:blip>
          <a:stretch>
            <a:fillRect/>
          </a:stretch>
        </p:blipFill>
        <p:spPr>
          <a:xfrm>
            <a:off x="989814" y="2715550"/>
            <a:ext cx="2596574" cy="1731900"/>
          </a:xfrm>
          <a:prstGeom prst="rect">
            <a:avLst/>
          </a:prstGeom>
          <a:noFill/>
          <a:ln>
            <a:noFill/>
          </a:ln>
        </p:spPr>
      </p:pic>
      <p:sp>
        <p:nvSpPr>
          <p:cNvPr id="154" name="Shape 154"/>
          <p:cNvSpPr txBox="1"/>
          <p:nvPr/>
        </p:nvSpPr>
        <p:spPr>
          <a:xfrm>
            <a:off x="265487" y="569650"/>
            <a:ext cx="3086100" cy="8127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2"/>
                </a:solidFill>
                <a:latin typeface="Old Standard TT"/>
                <a:ea typeface="Old Standard TT"/>
                <a:cs typeface="Old Standard TT"/>
                <a:sym typeface="Old Standard TT"/>
              </a:rPr>
              <a:t>Before we begin….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265500" y="1382350"/>
            <a:ext cx="4045199" cy="1333200"/>
          </a:xfrm>
          <a:prstGeom prst="rect">
            <a:avLst/>
          </a:prstGeom>
        </p:spPr>
        <p:txBody>
          <a:bodyPr anchorCtr="0" anchor="b" bIns="91425" lIns="91425" rIns="91425" tIns="91425">
            <a:noAutofit/>
          </a:bodyPr>
          <a:lstStyle/>
          <a:p>
            <a:pPr lvl="0">
              <a:spcBef>
                <a:spcPts val="0"/>
              </a:spcBef>
              <a:buNone/>
            </a:pPr>
            <a:r>
              <a:rPr lang="en"/>
              <a:t>Materials</a:t>
            </a:r>
          </a:p>
        </p:txBody>
      </p:sp>
      <p:sp>
        <p:nvSpPr>
          <p:cNvPr id="160" name="Shape 160"/>
          <p:cNvSpPr txBox="1"/>
          <p:nvPr>
            <p:ph idx="1" type="subTitle"/>
          </p:nvPr>
        </p:nvSpPr>
        <p:spPr>
          <a:xfrm>
            <a:off x="265500" y="2769000"/>
            <a:ext cx="4045199" cy="1345500"/>
          </a:xfrm>
          <a:prstGeom prst="rect">
            <a:avLst/>
          </a:prstGeom>
        </p:spPr>
        <p:txBody>
          <a:bodyPr anchorCtr="0" anchor="t" bIns="91425" lIns="91425" rIns="91425" tIns="91425">
            <a:noAutofit/>
          </a:bodyPr>
          <a:lstStyle/>
          <a:p>
            <a:pPr lvl="0">
              <a:spcBef>
                <a:spcPts val="0"/>
              </a:spcBef>
              <a:buNone/>
            </a:pPr>
            <a:r>
              <a:rPr lang="en"/>
              <a:t>Found around the Internet!</a:t>
            </a:r>
          </a:p>
        </p:txBody>
      </p:sp>
      <p:sp>
        <p:nvSpPr>
          <p:cNvPr id="161" name="Shape 161"/>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a:spcBef>
                <a:spcPts val="0"/>
              </a:spcBef>
            </a:pPr>
            <a:r>
              <a:rPr lang="en"/>
              <a:t>A computing device (Laptop/PC)</a:t>
            </a:r>
          </a:p>
          <a:p>
            <a:pPr indent="-228600" lvl="0" marL="457200">
              <a:spcBef>
                <a:spcPts val="0"/>
              </a:spcBef>
              <a:buNone/>
            </a:pPr>
            <a:r>
              <a:rPr lang="en"/>
              <a:t>Virtual machine</a:t>
            </a:r>
          </a:p>
          <a:p>
            <a:pPr indent="-228600" lvl="0" marL="457200" rtl="0">
              <a:spcBef>
                <a:spcPts val="0"/>
              </a:spcBef>
            </a:pPr>
            <a:r>
              <a:rPr lang="en"/>
              <a:t>Linux Operating System Installed</a:t>
            </a:r>
          </a:p>
          <a:p>
            <a:pPr indent="-228600" lvl="0" marL="457200">
              <a:spcBef>
                <a:spcPts val="0"/>
              </a:spcBef>
            </a:pPr>
            <a:r>
              <a:rPr lang="en"/>
              <a:t>Not so simple programming skills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Preparing the system to build LKMs….</a:t>
            </a:r>
          </a:p>
        </p:txBody>
      </p:sp>
      <p:sp>
        <p:nvSpPr>
          <p:cNvPr id="167" name="Shape 167"/>
          <p:cNvSpPr txBox="1"/>
          <p:nvPr>
            <p:ph idx="1" type="body"/>
          </p:nvPr>
        </p:nvSpPr>
        <p:spPr>
          <a:xfrm>
            <a:off x="311700" y="1171675"/>
            <a:ext cx="3999900" cy="1693500"/>
          </a:xfrm>
          <a:prstGeom prst="rect">
            <a:avLst/>
          </a:prstGeom>
        </p:spPr>
        <p:txBody>
          <a:bodyPr anchorCtr="0" anchor="t" bIns="91425" lIns="91425" rIns="91425" tIns="91425">
            <a:noAutofit/>
          </a:bodyPr>
          <a:lstStyle/>
          <a:p>
            <a:pPr lvl="0">
              <a:spcBef>
                <a:spcPts val="0"/>
              </a:spcBef>
              <a:buNone/>
            </a:pPr>
            <a:r>
              <a:rPr lang="en"/>
              <a:t>It is imperative that you have linux headers installed in your system. A simple package manager (apt-get) will suffice to secure the headers. Check for the linux headers installed in /usr/src folder. You may find a directory for linux headers as depicted below.</a:t>
            </a:r>
          </a:p>
          <a:p>
            <a:pPr lvl="0">
              <a:spcBef>
                <a:spcPts val="0"/>
              </a:spcBef>
              <a:buNone/>
            </a:pPr>
            <a:r>
              <a:t/>
            </a:r>
            <a:endParaRPr/>
          </a:p>
          <a:p>
            <a:pPr lvl="0">
              <a:spcBef>
                <a:spcPts val="0"/>
              </a:spcBef>
              <a:buNone/>
            </a:pPr>
            <a:r>
              <a:t/>
            </a:r>
            <a:endParaRPr/>
          </a:p>
        </p:txBody>
      </p:sp>
      <p:sp>
        <p:nvSpPr>
          <p:cNvPr id="168" name="Shape 168"/>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rPr lang="en"/>
              <a:t>Once you are done installing the header use the </a:t>
            </a:r>
            <a:r>
              <a:rPr i="1" lang="en"/>
              <a:t>lsmod </a:t>
            </a:r>
            <a:r>
              <a:rPr lang="en"/>
              <a:t>command to check for the modules present in your system.</a:t>
            </a:r>
          </a:p>
          <a:p>
            <a:pPr lvl="0">
              <a:spcBef>
                <a:spcPts val="0"/>
              </a:spcBef>
              <a:buNone/>
            </a:pPr>
            <a:r>
              <a:rPr lang="en"/>
              <a:t>This can act as a sanity check to ensure that various commands used by kernel to insert modules are working properly or not. You may get output somewhat like this</a:t>
            </a:r>
          </a:p>
          <a:p>
            <a:pPr lvl="0">
              <a:spcBef>
                <a:spcPts val="0"/>
              </a:spcBef>
              <a:buNone/>
            </a:pPr>
            <a:r>
              <a:t/>
            </a:r>
            <a:endParaRPr/>
          </a:p>
        </p:txBody>
      </p:sp>
      <p:pic>
        <p:nvPicPr>
          <p:cNvPr descr="Screen Shot 2017-02-10 at 11.00.15 PM.png" id="169" name="Shape 169"/>
          <p:cNvPicPr preferRelativeResize="0"/>
          <p:nvPr/>
        </p:nvPicPr>
        <p:blipFill>
          <a:blip r:embed="rId3">
            <a:alphaModFix/>
          </a:blip>
          <a:stretch>
            <a:fillRect/>
          </a:stretch>
        </p:blipFill>
        <p:spPr>
          <a:xfrm>
            <a:off x="311700" y="3049425"/>
            <a:ext cx="4313199" cy="1519450"/>
          </a:xfrm>
          <a:prstGeom prst="rect">
            <a:avLst/>
          </a:prstGeom>
          <a:noFill/>
          <a:ln>
            <a:noFill/>
          </a:ln>
        </p:spPr>
      </p:pic>
      <p:pic>
        <p:nvPicPr>
          <p:cNvPr descr="Screen Shot 2017-02-15 at 7.16.42 PM.png" id="170" name="Shape 170"/>
          <p:cNvPicPr preferRelativeResize="0"/>
          <p:nvPr/>
        </p:nvPicPr>
        <p:blipFill>
          <a:blip r:embed="rId4">
            <a:alphaModFix/>
          </a:blip>
          <a:stretch>
            <a:fillRect/>
          </a:stretch>
        </p:blipFill>
        <p:spPr>
          <a:xfrm>
            <a:off x="5289338" y="3217849"/>
            <a:ext cx="3086024" cy="1618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1263900"/>
          </a:xfrm>
          <a:prstGeom prst="rect">
            <a:avLst/>
          </a:prstGeom>
        </p:spPr>
        <p:txBody>
          <a:bodyPr anchorCtr="0" anchor="t" bIns="91425" lIns="91425" rIns="91425" tIns="91425">
            <a:noAutofit/>
          </a:bodyPr>
          <a:lstStyle/>
          <a:p>
            <a:pPr lvl="0" rtl="0">
              <a:spcBef>
                <a:spcPts val="0"/>
              </a:spcBef>
              <a:buNone/>
            </a:pPr>
            <a:r>
              <a:rPr lang="en"/>
              <a:t>Writing a kernel module</a:t>
            </a:r>
          </a:p>
          <a:p>
            <a:pPr lvl="0" rtl="0">
              <a:spcBef>
                <a:spcPts val="0"/>
              </a:spcBef>
              <a:buNone/>
            </a:pPr>
            <a:r>
              <a:rPr lang="en"/>
              <a:t>A simple module...</a:t>
            </a:r>
          </a:p>
        </p:txBody>
      </p:sp>
      <p:sp>
        <p:nvSpPr>
          <p:cNvPr id="176" name="Shape 176"/>
          <p:cNvSpPr txBox="1"/>
          <p:nvPr>
            <p:ph idx="1" type="body"/>
          </p:nvPr>
        </p:nvSpPr>
        <p:spPr>
          <a:xfrm>
            <a:off x="4832400" y="1946875"/>
            <a:ext cx="3999900" cy="3001200"/>
          </a:xfrm>
          <a:prstGeom prst="rect">
            <a:avLst/>
          </a:prstGeom>
        </p:spPr>
        <p:txBody>
          <a:bodyPr anchorCtr="0" anchor="t" bIns="91425" lIns="91425" rIns="91425" tIns="91425">
            <a:noAutofit/>
          </a:bodyPr>
          <a:lstStyle/>
          <a:p>
            <a:pPr lvl="0">
              <a:spcBef>
                <a:spcPts val="0"/>
              </a:spcBef>
              <a:buNone/>
            </a:pPr>
            <a:r>
              <a:rPr lang="en"/>
              <a:t>A simple module will write some messages in the log file. Following is the code structure to write a simple module</a:t>
            </a:r>
          </a:p>
          <a:p>
            <a:pPr indent="-228600" lvl="0" marL="457200" rtl="0">
              <a:spcBef>
                <a:spcPts val="0"/>
              </a:spcBef>
              <a:buAutoNum type="arabicPeriod"/>
            </a:pPr>
            <a:r>
              <a:rPr lang="en"/>
              <a:t>Include the standard linux headers</a:t>
            </a:r>
          </a:p>
          <a:p>
            <a:pPr indent="-228600" lvl="0" marL="457200" rtl="0">
              <a:spcBef>
                <a:spcPts val="0"/>
              </a:spcBef>
              <a:buAutoNum type="arabicPeriod"/>
            </a:pPr>
            <a:r>
              <a:rPr lang="en"/>
              <a:t>Under initialisation function enter the string to be printed using </a:t>
            </a:r>
            <a:r>
              <a:rPr i="1" lang="en"/>
              <a:t>printk() </a:t>
            </a:r>
            <a:r>
              <a:rPr lang="en"/>
              <a:t>function</a:t>
            </a:r>
          </a:p>
          <a:p>
            <a:pPr indent="-228600" lvl="0" marL="457200" rtl="0">
              <a:spcBef>
                <a:spcPts val="0"/>
              </a:spcBef>
              <a:buAutoNum type="arabicPeriod"/>
            </a:pPr>
            <a:r>
              <a:rPr lang="en"/>
              <a:t>Under the cleanup function print another message using the same function</a:t>
            </a:r>
          </a:p>
          <a:p>
            <a:pPr indent="-228600" lvl="0" marL="457200">
              <a:spcBef>
                <a:spcPts val="0"/>
              </a:spcBef>
              <a:buAutoNum type="arabicPeriod"/>
            </a:pPr>
            <a:r>
              <a:rPr lang="en"/>
              <a:t>Call each of the </a:t>
            </a:r>
            <a:r>
              <a:rPr lang="en"/>
              <a:t>initialization</a:t>
            </a:r>
            <a:r>
              <a:rPr lang="en"/>
              <a:t> and cleanup function using module init macro.</a:t>
            </a:r>
          </a:p>
        </p:txBody>
      </p:sp>
      <p:sp>
        <p:nvSpPr>
          <p:cNvPr id="177" name="Shape 177"/>
          <p:cNvSpPr txBox="1"/>
          <p:nvPr>
            <p:ph idx="2" type="body"/>
          </p:nvPr>
        </p:nvSpPr>
        <p:spPr>
          <a:xfrm>
            <a:off x="311700" y="2048900"/>
            <a:ext cx="3999900" cy="2622000"/>
          </a:xfrm>
          <a:prstGeom prst="rect">
            <a:avLst/>
          </a:prstGeom>
        </p:spPr>
        <p:txBody>
          <a:bodyPr anchorCtr="0" anchor="t" bIns="91425" lIns="91425" rIns="91425" tIns="91425">
            <a:noAutofit/>
          </a:bodyPr>
          <a:lstStyle/>
          <a:p>
            <a:pPr lvl="0">
              <a:spcBef>
                <a:spcPts val="0"/>
              </a:spcBef>
              <a:buNone/>
            </a:pPr>
            <a:r>
              <a:rPr lang="en"/>
              <a:t>Purpose of this program</a:t>
            </a:r>
          </a:p>
          <a:p>
            <a:pPr indent="-228600" lvl="0" marL="457200" rtl="0">
              <a:spcBef>
                <a:spcPts val="0"/>
              </a:spcBef>
            </a:pPr>
            <a:r>
              <a:rPr lang="en"/>
              <a:t>Get a gist of what parts make up a kernel module</a:t>
            </a:r>
          </a:p>
          <a:p>
            <a:pPr indent="-228600" lvl="0" marL="457200" rtl="0">
              <a:spcBef>
                <a:spcPts val="0"/>
              </a:spcBef>
            </a:pPr>
            <a:r>
              <a:rPr lang="en"/>
              <a:t>Interaction of the module with the log files</a:t>
            </a:r>
          </a:p>
          <a:p>
            <a:pPr indent="-228600" lvl="0" marL="457200">
              <a:spcBef>
                <a:spcPts val="0"/>
              </a:spcBef>
            </a:pPr>
            <a:r>
              <a:rPr lang="en"/>
              <a:t>How initialisation function and cleanup function works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793125" y="526125"/>
            <a:ext cx="7534500" cy="4090800"/>
          </a:xfrm>
          <a:prstGeom prst="rect">
            <a:avLst/>
          </a:prstGeom>
        </p:spPr>
        <p:txBody>
          <a:bodyPr anchorCtr="0" anchor="t" bIns="91425" lIns="91425" rIns="91425" tIns="91425">
            <a:noAutofit/>
          </a:bodyPr>
          <a:lstStyle/>
          <a:p>
            <a:pPr lvl="0">
              <a:spcBef>
                <a:spcPts val="0"/>
              </a:spcBef>
              <a:buNone/>
            </a:pPr>
            <a:r>
              <a:rPr b="1" lang="en" sz="3600">
                <a:solidFill>
                  <a:srgbClr val="000000"/>
                </a:solidFill>
              </a:rPr>
              <a:t>Part I</a:t>
            </a:r>
          </a:p>
          <a:p>
            <a:pPr indent="-457200" lvl="0" marL="457200" rtl="0">
              <a:spcBef>
                <a:spcPts val="0"/>
              </a:spcBef>
              <a:buClr>
                <a:srgbClr val="000000"/>
              </a:buClr>
              <a:buSzPct val="100000"/>
              <a:buChar char="●"/>
            </a:pPr>
            <a:r>
              <a:rPr lang="en" sz="3600">
                <a:solidFill>
                  <a:srgbClr val="000000"/>
                </a:solidFill>
              </a:rPr>
              <a:t>History of Linux</a:t>
            </a:r>
          </a:p>
          <a:p>
            <a:pPr indent="-457200" lvl="0" marL="457200" rtl="0">
              <a:spcBef>
                <a:spcPts val="0"/>
              </a:spcBef>
              <a:buClr>
                <a:srgbClr val="000000"/>
              </a:buClr>
              <a:buSzPct val="100000"/>
              <a:buChar char="●"/>
            </a:pPr>
            <a:r>
              <a:rPr lang="en" sz="3600">
                <a:solidFill>
                  <a:srgbClr val="000000"/>
                </a:solidFill>
              </a:rPr>
              <a:t>Kernel</a:t>
            </a:r>
          </a:p>
          <a:p>
            <a:pPr indent="-457200" lvl="0" marL="457200" rtl="0">
              <a:spcBef>
                <a:spcPts val="0"/>
              </a:spcBef>
              <a:buClr>
                <a:srgbClr val="000000"/>
              </a:buClr>
              <a:buSzPct val="100000"/>
              <a:buChar char="●"/>
            </a:pPr>
            <a:r>
              <a:rPr lang="en" sz="3600">
                <a:solidFill>
                  <a:srgbClr val="000000"/>
                </a:solidFill>
              </a:rPr>
              <a:t>Linux Kernel Module</a:t>
            </a:r>
          </a:p>
          <a:p>
            <a:pPr indent="-457200" lvl="0" marL="457200" rtl="0">
              <a:spcBef>
                <a:spcPts val="0"/>
              </a:spcBef>
              <a:buClr>
                <a:srgbClr val="000000"/>
              </a:buClr>
              <a:buSzPct val="100000"/>
              <a:buChar char="●"/>
            </a:pPr>
            <a:r>
              <a:rPr lang="en" sz="3600">
                <a:solidFill>
                  <a:srgbClr val="000000"/>
                </a:solidFill>
              </a:rPr>
              <a:t>User Space and Kernel Space</a:t>
            </a:r>
          </a:p>
          <a:p>
            <a:pPr indent="-457200" lvl="0" marL="457200" rtl="0">
              <a:spcBef>
                <a:spcPts val="0"/>
              </a:spcBef>
              <a:buClr>
                <a:srgbClr val="000000"/>
              </a:buClr>
              <a:buSzPct val="100000"/>
              <a:buChar char="●"/>
            </a:pPr>
            <a:r>
              <a:rPr lang="en" sz="3600">
                <a:solidFill>
                  <a:srgbClr val="000000"/>
                </a:solidFill>
              </a:rPr>
              <a:t>Modules vs Programs</a:t>
            </a:r>
          </a:p>
          <a:p>
            <a:pPr lvl="0" rtl="0">
              <a:spcBef>
                <a:spcPts val="0"/>
              </a:spcBef>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descr="module-1.png" id="182" name="Shape 182"/>
          <p:cNvPicPr preferRelativeResize="0"/>
          <p:nvPr/>
        </p:nvPicPr>
        <p:blipFill>
          <a:blip r:embed="rId3">
            <a:alphaModFix/>
          </a:blip>
          <a:stretch>
            <a:fillRect/>
          </a:stretch>
        </p:blipFill>
        <p:spPr>
          <a:xfrm>
            <a:off x="230987" y="74828"/>
            <a:ext cx="7838524" cy="4993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1136400"/>
          </a:xfrm>
          <a:prstGeom prst="rect">
            <a:avLst/>
          </a:prstGeom>
        </p:spPr>
        <p:txBody>
          <a:bodyPr anchorCtr="0" anchor="t" bIns="91425" lIns="91425" rIns="91425" tIns="91425">
            <a:noAutofit/>
          </a:bodyPr>
          <a:lstStyle/>
          <a:p>
            <a:pPr lvl="0">
              <a:spcBef>
                <a:spcPts val="0"/>
              </a:spcBef>
              <a:buNone/>
            </a:pPr>
            <a:r>
              <a:rPr lang="en"/>
              <a:t>Writing a kernel module</a:t>
            </a:r>
          </a:p>
          <a:p>
            <a:pPr lvl="0">
              <a:spcBef>
                <a:spcPts val="0"/>
              </a:spcBef>
              <a:buNone/>
            </a:pPr>
            <a:r>
              <a:rPr lang="en"/>
              <a:t>A module with License and Documentation...</a:t>
            </a:r>
          </a:p>
        </p:txBody>
      </p:sp>
      <p:sp>
        <p:nvSpPr>
          <p:cNvPr id="188" name="Shape 188"/>
          <p:cNvSpPr txBox="1"/>
          <p:nvPr>
            <p:ph idx="1" type="body"/>
          </p:nvPr>
        </p:nvSpPr>
        <p:spPr>
          <a:xfrm>
            <a:off x="311700" y="1717325"/>
            <a:ext cx="3999900" cy="2851500"/>
          </a:xfrm>
          <a:prstGeom prst="rect">
            <a:avLst/>
          </a:prstGeom>
        </p:spPr>
        <p:txBody>
          <a:bodyPr anchorCtr="0" anchor="t" bIns="91425" lIns="91425" rIns="91425" tIns="91425">
            <a:noAutofit/>
          </a:bodyPr>
          <a:lstStyle/>
          <a:p>
            <a:pPr lvl="0">
              <a:spcBef>
                <a:spcPts val="0"/>
              </a:spcBef>
              <a:buNone/>
            </a:pPr>
            <a:r>
              <a:rPr lang="en"/>
              <a:t>Purpose of this program</a:t>
            </a:r>
          </a:p>
          <a:p>
            <a:pPr indent="-228600" lvl="0" marL="457200" rtl="0">
              <a:spcBef>
                <a:spcPts val="0"/>
              </a:spcBef>
            </a:pPr>
            <a:r>
              <a:rPr lang="en"/>
              <a:t>How linux kernel module goes hand in hand with Open Source development</a:t>
            </a:r>
          </a:p>
          <a:p>
            <a:pPr indent="-228600" lvl="0" marL="457200">
              <a:spcBef>
                <a:spcPts val="0"/>
              </a:spcBef>
            </a:pPr>
            <a:r>
              <a:rPr lang="en"/>
              <a:t>Importance of adding licensing and correlated information in your linux module</a:t>
            </a:r>
          </a:p>
        </p:txBody>
      </p:sp>
      <p:sp>
        <p:nvSpPr>
          <p:cNvPr id="189" name="Shape 189"/>
          <p:cNvSpPr txBox="1"/>
          <p:nvPr>
            <p:ph idx="2" type="body"/>
          </p:nvPr>
        </p:nvSpPr>
        <p:spPr>
          <a:xfrm>
            <a:off x="4832400" y="1717375"/>
            <a:ext cx="3999900" cy="2851500"/>
          </a:xfrm>
          <a:prstGeom prst="rect">
            <a:avLst/>
          </a:prstGeom>
        </p:spPr>
        <p:txBody>
          <a:bodyPr anchorCtr="0" anchor="t" bIns="91425" lIns="91425" rIns="91425" tIns="91425">
            <a:noAutofit/>
          </a:bodyPr>
          <a:lstStyle/>
          <a:p>
            <a:pPr lvl="0">
              <a:spcBef>
                <a:spcPts val="0"/>
              </a:spcBef>
              <a:buNone/>
            </a:pPr>
            <a:r>
              <a:rPr lang="en" sz="1100"/>
              <a:t>The code structure of this module is quite similar to the module discussed earlier. The simple module, although, will run smoothly but will show some warnings(in some cases) which can be removed by adding licensing and other relevant information.</a:t>
            </a:r>
          </a:p>
          <a:p>
            <a:pPr indent="-298450" lvl="0" marL="457200" rtl="0">
              <a:spcBef>
                <a:spcPts val="0"/>
              </a:spcBef>
              <a:buSzPct val="100000"/>
              <a:buAutoNum type="arabicPeriod"/>
            </a:pPr>
            <a:r>
              <a:rPr lang="en" sz="1100"/>
              <a:t>In continuation of the last slide’s program add the following information</a:t>
            </a:r>
          </a:p>
          <a:p>
            <a:pPr indent="-298450" lvl="1" marL="914400" rtl="0">
              <a:spcBef>
                <a:spcPts val="0"/>
              </a:spcBef>
              <a:buSzPct val="100000"/>
              <a:buAutoNum type="alphaLcPeriod"/>
            </a:pPr>
            <a:r>
              <a:rPr lang="en" sz="1100"/>
              <a:t>MODULE_LICENSE(“GPL”)</a:t>
            </a:r>
          </a:p>
          <a:p>
            <a:pPr indent="-298450" lvl="1" marL="914400" rtl="0">
              <a:spcBef>
                <a:spcPts val="0"/>
              </a:spcBef>
              <a:buSzPct val="100000"/>
              <a:buAutoNum type="alphaLcPeriod"/>
            </a:pPr>
            <a:r>
              <a:rPr lang="en" sz="1100"/>
              <a:t>MODULE_AUTHOR(“Darth Vader”)</a:t>
            </a:r>
          </a:p>
          <a:p>
            <a:pPr indent="-298450" lvl="1" marL="914400" rtl="0">
              <a:spcBef>
                <a:spcPts val="0"/>
              </a:spcBef>
              <a:buSzPct val="100000"/>
              <a:buAutoNum type="alphaLcPeriod"/>
            </a:pPr>
            <a:r>
              <a:rPr lang="en" sz="1100"/>
              <a:t>MODULE_DESCRIPTION(“Join the Dark Side”)</a:t>
            </a:r>
          </a:p>
          <a:p>
            <a:pPr indent="-298450" lvl="1" marL="914400" rtl="0">
              <a:spcBef>
                <a:spcPts val="0"/>
              </a:spcBef>
              <a:buSzPct val="100000"/>
              <a:buAutoNum type="alphaLcPeriod"/>
            </a:pPr>
            <a:r>
              <a:rPr lang="en" sz="1100"/>
              <a:t>MODULE_SUPPORTED_DEVICE(“testdevice”)</a:t>
            </a:r>
          </a:p>
          <a:p>
            <a:pPr lvl="0" rtl="0">
              <a:spcBef>
                <a:spcPts val="0"/>
              </a:spcBef>
              <a:buNone/>
            </a:pPr>
            <a:r>
              <a:t/>
            </a:r>
            <a:endParaRPr sz="1100"/>
          </a:p>
          <a:p>
            <a:pPr lvl="0">
              <a:spcBef>
                <a:spcPts val="0"/>
              </a:spcBef>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descr="module-2.png" id="194" name="Shape 194"/>
          <p:cNvPicPr preferRelativeResize="0"/>
          <p:nvPr/>
        </p:nvPicPr>
        <p:blipFill>
          <a:blip r:embed="rId3">
            <a:alphaModFix/>
          </a:blip>
          <a:stretch>
            <a:fillRect/>
          </a:stretch>
        </p:blipFill>
        <p:spPr>
          <a:xfrm>
            <a:off x="247400" y="152400"/>
            <a:ext cx="7594991"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1187400"/>
          </a:xfrm>
          <a:prstGeom prst="rect">
            <a:avLst/>
          </a:prstGeom>
        </p:spPr>
        <p:txBody>
          <a:bodyPr anchorCtr="0" anchor="t" bIns="91425" lIns="91425" rIns="91425" tIns="91425">
            <a:noAutofit/>
          </a:bodyPr>
          <a:lstStyle/>
          <a:p>
            <a:pPr lvl="0">
              <a:spcBef>
                <a:spcPts val="0"/>
              </a:spcBef>
              <a:buNone/>
            </a:pPr>
            <a:r>
              <a:rPr lang="en"/>
              <a:t>Writing a kernel module</a:t>
            </a:r>
          </a:p>
          <a:p>
            <a:pPr lvl="0">
              <a:spcBef>
                <a:spcPts val="0"/>
              </a:spcBef>
              <a:buNone/>
            </a:pPr>
            <a:r>
              <a:rPr lang="en"/>
              <a:t>A module which accepts command line args.</a:t>
            </a:r>
          </a:p>
          <a:p>
            <a:pPr lvl="0">
              <a:spcBef>
                <a:spcPts val="0"/>
              </a:spcBef>
              <a:buNone/>
            </a:pPr>
            <a:r>
              <a:t/>
            </a:r>
            <a:endParaRPr/>
          </a:p>
        </p:txBody>
      </p:sp>
      <p:sp>
        <p:nvSpPr>
          <p:cNvPr id="200" name="Shape 200"/>
          <p:cNvSpPr txBox="1"/>
          <p:nvPr>
            <p:ph idx="1" type="body"/>
          </p:nvPr>
        </p:nvSpPr>
        <p:spPr>
          <a:xfrm>
            <a:off x="311700" y="1742850"/>
            <a:ext cx="3999900" cy="2826000"/>
          </a:xfrm>
          <a:prstGeom prst="rect">
            <a:avLst/>
          </a:prstGeom>
        </p:spPr>
        <p:txBody>
          <a:bodyPr anchorCtr="0" anchor="t" bIns="91425" lIns="91425" rIns="91425" tIns="91425">
            <a:noAutofit/>
          </a:bodyPr>
          <a:lstStyle/>
          <a:p>
            <a:pPr lvl="0">
              <a:spcBef>
                <a:spcPts val="0"/>
              </a:spcBef>
              <a:buNone/>
            </a:pPr>
            <a:r>
              <a:rPr lang="en"/>
              <a:t>Purpose of the program</a:t>
            </a:r>
          </a:p>
          <a:p>
            <a:pPr indent="-228600" lvl="0" marL="457200">
              <a:spcBef>
                <a:spcPts val="0"/>
              </a:spcBef>
            </a:pPr>
            <a:r>
              <a:rPr lang="en"/>
              <a:t>Importance of command line arguments</a:t>
            </a:r>
          </a:p>
          <a:p>
            <a:pPr indent="-228600" lvl="0" marL="457200" rtl="0">
              <a:spcBef>
                <a:spcPts val="0"/>
              </a:spcBef>
            </a:pPr>
            <a:r>
              <a:rPr lang="en"/>
              <a:t>Understand how command line arguments are handled with the kernel module</a:t>
            </a:r>
          </a:p>
          <a:p>
            <a:pPr indent="-228600" lvl="0" marL="457200" rtl="0">
              <a:spcBef>
                <a:spcPts val="0"/>
              </a:spcBef>
            </a:pPr>
            <a:r>
              <a:rPr lang="en"/>
              <a:t>Why use static data types while handling command line arguments</a:t>
            </a:r>
          </a:p>
          <a:p>
            <a:pPr indent="-228600" lvl="0" marL="457200">
              <a:spcBef>
                <a:spcPts val="0"/>
              </a:spcBef>
            </a:pPr>
            <a:r>
              <a:rPr lang="en"/>
              <a:t>Printing messages on terminal in addition to kernel log.</a:t>
            </a:r>
          </a:p>
        </p:txBody>
      </p:sp>
      <p:sp>
        <p:nvSpPr>
          <p:cNvPr id="201" name="Shape 201"/>
          <p:cNvSpPr txBox="1"/>
          <p:nvPr>
            <p:ph idx="2" type="body"/>
          </p:nvPr>
        </p:nvSpPr>
        <p:spPr>
          <a:xfrm>
            <a:off x="4832400" y="1742875"/>
            <a:ext cx="3999900" cy="3162600"/>
          </a:xfrm>
          <a:prstGeom prst="rect">
            <a:avLst/>
          </a:prstGeom>
        </p:spPr>
        <p:txBody>
          <a:bodyPr anchorCtr="0" anchor="t" bIns="91425" lIns="91425" rIns="91425" tIns="91425">
            <a:noAutofit/>
          </a:bodyPr>
          <a:lstStyle/>
          <a:p>
            <a:pPr lvl="0">
              <a:spcBef>
                <a:spcPts val="0"/>
              </a:spcBef>
              <a:buNone/>
            </a:pPr>
            <a:r>
              <a:rPr lang="en" sz="1200"/>
              <a:t>Code structure of this particular module has some additives as compared to the past modules which are used for handling the values coming through command line. Following are the new additions</a:t>
            </a:r>
          </a:p>
          <a:p>
            <a:pPr indent="-304800" lvl="0" marL="457200" rtl="0">
              <a:spcBef>
                <a:spcPts val="0"/>
              </a:spcBef>
              <a:buSzPct val="100000"/>
              <a:buAutoNum type="arabicPeriod"/>
            </a:pPr>
            <a:r>
              <a:rPr lang="en" sz="1200"/>
              <a:t>New header files for handling command line args</a:t>
            </a:r>
          </a:p>
          <a:p>
            <a:pPr indent="-228600" lvl="1" marL="914400" rtl="0">
              <a:spcBef>
                <a:spcPts val="0"/>
              </a:spcBef>
              <a:buAutoNum type="alphaLcPeriod"/>
            </a:pPr>
            <a:r>
              <a:rPr i="1" lang="en"/>
              <a:t>linux/moduleparam.h</a:t>
            </a:r>
          </a:p>
          <a:p>
            <a:pPr indent="-228600" lvl="1" marL="914400" rtl="0">
              <a:spcBef>
                <a:spcPts val="0"/>
              </a:spcBef>
              <a:buAutoNum type="alphaLcPeriod"/>
            </a:pPr>
            <a:r>
              <a:rPr i="1" lang="en"/>
              <a:t>linux/stat.h</a:t>
            </a:r>
          </a:p>
          <a:p>
            <a:pPr indent="-304800" lvl="0" marL="457200" rtl="0">
              <a:spcBef>
                <a:spcPts val="0"/>
              </a:spcBef>
              <a:buSzPct val="100000"/>
              <a:buAutoNum type="arabicPeriod"/>
            </a:pPr>
            <a:r>
              <a:rPr lang="en" sz="1200"/>
              <a:t>Declaration for each command line variable and its parameter description using </a:t>
            </a:r>
            <a:r>
              <a:rPr i="1" lang="en" sz="1200"/>
              <a:t>module_param() </a:t>
            </a:r>
            <a:r>
              <a:rPr lang="en" sz="1200"/>
              <a:t>macro.</a:t>
            </a:r>
          </a:p>
          <a:p>
            <a:pPr indent="-304800" lvl="0" marL="457200" rtl="0">
              <a:spcBef>
                <a:spcPts val="0"/>
              </a:spcBef>
              <a:buSzPct val="100000"/>
              <a:buAutoNum type="arabicPeriod"/>
            </a:pPr>
            <a:r>
              <a:rPr lang="en" sz="1200"/>
              <a:t>Description of command line variables using </a:t>
            </a:r>
            <a:r>
              <a:rPr i="1" lang="en" sz="1200"/>
              <a:t>MODULE_PARM_DESC()</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pic>
        <p:nvPicPr>
          <p:cNvPr descr="module-3.png" id="206" name="Shape 206"/>
          <p:cNvPicPr preferRelativeResize="0"/>
          <p:nvPr/>
        </p:nvPicPr>
        <p:blipFill>
          <a:blip r:embed="rId3">
            <a:alphaModFix/>
          </a:blip>
          <a:stretch>
            <a:fillRect/>
          </a:stretch>
        </p:blipFill>
        <p:spPr>
          <a:xfrm>
            <a:off x="152400" y="152400"/>
            <a:ext cx="7594991"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descr="module-3.1.png" id="211" name="Shape 211"/>
          <p:cNvPicPr preferRelativeResize="0"/>
          <p:nvPr/>
        </p:nvPicPr>
        <p:blipFill>
          <a:blip r:embed="rId3">
            <a:alphaModFix/>
          </a:blip>
          <a:stretch>
            <a:fillRect/>
          </a:stretch>
        </p:blipFill>
        <p:spPr>
          <a:xfrm>
            <a:off x="152400" y="152400"/>
            <a:ext cx="7594991"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257000" y="997300"/>
            <a:ext cx="4045200" cy="2103300"/>
          </a:xfrm>
          <a:prstGeom prst="rect">
            <a:avLst/>
          </a:prstGeom>
        </p:spPr>
        <p:txBody>
          <a:bodyPr anchorCtr="0" anchor="b" bIns="91425" lIns="91425" rIns="91425" tIns="91425">
            <a:noAutofit/>
          </a:bodyPr>
          <a:lstStyle/>
          <a:p>
            <a:pPr lvl="0">
              <a:spcBef>
                <a:spcPts val="0"/>
              </a:spcBef>
              <a:buNone/>
            </a:pPr>
            <a:r>
              <a:rPr lang="en"/>
              <a:t>Compiling the Linux Kernel Module...</a:t>
            </a:r>
          </a:p>
        </p:txBody>
      </p:sp>
      <p:sp>
        <p:nvSpPr>
          <p:cNvPr id="217" name="Shape 217"/>
          <p:cNvSpPr txBox="1"/>
          <p:nvPr>
            <p:ph idx="2" type="body"/>
          </p:nvPr>
        </p:nvSpPr>
        <p:spPr>
          <a:xfrm>
            <a:off x="4939500" y="201400"/>
            <a:ext cx="3837000" cy="3695100"/>
          </a:xfrm>
          <a:prstGeom prst="rect">
            <a:avLst/>
          </a:prstGeom>
        </p:spPr>
        <p:txBody>
          <a:bodyPr anchorCtr="0" anchor="ctr" bIns="91425" lIns="91425" rIns="91425" tIns="91425">
            <a:noAutofit/>
          </a:bodyPr>
          <a:lstStyle/>
          <a:p>
            <a:pPr lvl="0">
              <a:spcBef>
                <a:spcPts val="0"/>
              </a:spcBef>
              <a:buNone/>
            </a:pPr>
            <a:r>
              <a:rPr lang="en" sz="1400"/>
              <a:t>COMPILING A SIMPLE KERNEL MODULE</a:t>
            </a:r>
          </a:p>
          <a:p>
            <a:pPr indent="-317500" lvl="0" marL="457200" rtl="0">
              <a:spcBef>
                <a:spcPts val="0"/>
              </a:spcBef>
              <a:buSzPct val="100000"/>
              <a:buAutoNum type="arabicPeriod"/>
            </a:pPr>
            <a:r>
              <a:rPr lang="en" sz="1400"/>
              <a:t>Compiling a kernel module is a two step process. First is the creation of the Makefile which contains the information instructing the shell to invoke compilation specific commands for the given program. The Makefile can </a:t>
            </a:r>
            <a:r>
              <a:rPr i="1" lang="en" sz="1400"/>
              <a:t>make </a:t>
            </a:r>
            <a:r>
              <a:rPr lang="en" sz="1400"/>
              <a:t>one or more file at the same time</a:t>
            </a:r>
          </a:p>
          <a:p>
            <a:pPr indent="-317500" lvl="0" marL="457200">
              <a:spcBef>
                <a:spcPts val="0"/>
              </a:spcBef>
              <a:buSzPct val="100000"/>
              <a:buAutoNum type="arabicPeriod"/>
            </a:pPr>
            <a:r>
              <a:rPr lang="en" sz="1400"/>
              <a:t>The Makefile constructed is then executed using the </a:t>
            </a:r>
            <a:r>
              <a:rPr i="1" lang="en" sz="1400"/>
              <a:t>make </a:t>
            </a:r>
            <a:r>
              <a:rPr lang="en" sz="1400"/>
              <a:t>command which executes it.</a:t>
            </a:r>
          </a:p>
        </p:txBody>
      </p:sp>
      <p:pic>
        <p:nvPicPr>
          <p:cNvPr descr="makefile.png" id="218" name="Shape 218"/>
          <p:cNvPicPr preferRelativeResize="0"/>
          <p:nvPr/>
        </p:nvPicPr>
        <p:blipFill>
          <a:blip r:embed="rId3">
            <a:alphaModFix/>
          </a:blip>
          <a:stretch>
            <a:fillRect/>
          </a:stretch>
        </p:blipFill>
        <p:spPr>
          <a:xfrm>
            <a:off x="1431775" y="3694525"/>
            <a:ext cx="6280449" cy="122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265500" y="724200"/>
            <a:ext cx="4045200" cy="1333200"/>
          </a:xfrm>
          <a:prstGeom prst="rect">
            <a:avLst/>
          </a:prstGeom>
        </p:spPr>
        <p:txBody>
          <a:bodyPr anchorCtr="0" anchor="b" bIns="91425" lIns="91425" rIns="91425" tIns="91425">
            <a:noAutofit/>
          </a:bodyPr>
          <a:lstStyle/>
          <a:p>
            <a:pPr lvl="0">
              <a:spcBef>
                <a:spcPts val="0"/>
              </a:spcBef>
              <a:buNone/>
            </a:pPr>
            <a:r>
              <a:rPr lang="en"/>
              <a:t>Inserting the kernel module</a:t>
            </a:r>
          </a:p>
        </p:txBody>
      </p:sp>
      <p:sp>
        <p:nvSpPr>
          <p:cNvPr id="224" name="Shape 224"/>
          <p:cNvSpPr txBox="1"/>
          <p:nvPr>
            <p:ph idx="2" type="body"/>
          </p:nvPr>
        </p:nvSpPr>
        <p:spPr>
          <a:xfrm>
            <a:off x="4939500" y="724200"/>
            <a:ext cx="3837000" cy="3695100"/>
          </a:xfrm>
          <a:prstGeom prst="rect">
            <a:avLst/>
          </a:prstGeom>
        </p:spPr>
        <p:txBody>
          <a:bodyPr anchorCtr="0" anchor="t" bIns="91425" lIns="91425" rIns="91425" tIns="91425">
            <a:noAutofit/>
          </a:bodyPr>
          <a:lstStyle/>
          <a:p>
            <a:pPr lvl="0">
              <a:spcBef>
                <a:spcPts val="0"/>
              </a:spcBef>
              <a:buNone/>
            </a:pPr>
            <a:r>
              <a:rPr lang="en" sz="1500"/>
              <a:t>Modules can be inserted using the </a:t>
            </a:r>
            <a:r>
              <a:rPr i="1" lang="en" sz="1500"/>
              <a:t>insmod </a:t>
            </a:r>
            <a:r>
              <a:rPr lang="en" sz="1500"/>
              <a:t>command.</a:t>
            </a:r>
          </a:p>
          <a:p>
            <a:pPr indent="-323850" lvl="0" marL="457200" rtl="0">
              <a:spcBef>
                <a:spcPts val="0"/>
              </a:spcBef>
              <a:buSzPct val="100000"/>
              <a:buAutoNum type="arabicPeriod"/>
            </a:pPr>
            <a:r>
              <a:rPr lang="en" sz="1500"/>
              <a:t>If the module to be inserted is without any command line arguments then it can be inserted in the following manner </a:t>
            </a:r>
            <a:r>
              <a:rPr i="1" lang="en" sz="1500"/>
              <a:t>sudo insmod ./module_name.ko</a:t>
            </a:r>
          </a:p>
          <a:p>
            <a:pPr indent="-323850" lvl="0" marL="457200" rtl="0">
              <a:spcBef>
                <a:spcPts val="0"/>
              </a:spcBef>
              <a:buSzPct val="100000"/>
              <a:buAutoNum type="arabicPeriod"/>
            </a:pPr>
            <a:r>
              <a:rPr lang="en" sz="1500"/>
              <a:t>If the module takes in command line arguments then they are to be specified while inserting the module </a:t>
            </a:r>
            <a:r>
              <a:rPr i="1" lang="en" sz="1500"/>
              <a:t>sudo insmod ./module_name.ko var_name = var_value ..</a:t>
            </a:r>
          </a:p>
        </p:txBody>
      </p:sp>
      <p:pic>
        <p:nvPicPr>
          <p:cNvPr descr="button.gif" id="225" name="Shape 225"/>
          <p:cNvPicPr preferRelativeResize="0"/>
          <p:nvPr/>
        </p:nvPicPr>
        <p:blipFill>
          <a:blip r:embed="rId3">
            <a:alphaModFix/>
          </a:blip>
          <a:stretch>
            <a:fillRect/>
          </a:stretch>
        </p:blipFill>
        <p:spPr>
          <a:xfrm>
            <a:off x="907787" y="2417975"/>
            <a:ext cx="2760621" cy="2420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descr="make.png" id="230" name="Shape 230"/>
          <p:cNvPicPr preferRelativeResize="0"/>
          <p:nvPr/>
        </p:nvPicPr>
        <p:blipFill>
          <a:blip r:embed="rId3">
            <a:alphaModFix/>
          </a:blip>
          <a:stretch>
            <a:fillRect/>
          </a:stretch>
        </p:blipFill>
        <p:spPr>
          <a:xfrm>
            <a:off x="871537" y="567625"/>
            <a:ext cx="7400925" cy="1981200"/>
          </a:xfrm>
          <a:prstGeom prst="rect">
            <a:avLst/>
          </a:prstGeom>
          <a:noFill/>
          <a:ln>
            <a:noFill/>
          </a:ln>
        </p:spPr>
      </p:pic>
      <p:pic>
        <p:nvPicPr>
          <p:cNvPr descr="insmod.png" id="231" name="Shape 231"/>
          <p:cNvPicPr preferRelativeResize="0"/>
          <p:nvPr/>
        </p:nvPicPr>
        <p:blipFill>
          <a:blip r:embed="rId4">
            <a:alphaModFix/>
          </a:blip>
          <a:stretch>
            <a:fillRect/>
          </a:stretch>
        </p:blipFill>
        <p:spPr>
          <a:xfrm>
            <a:off x="893725" y="2851450"/>
            <a:ext cx="6826099" cy="2081174"/>
          </a:xfrm>
          <a:prstGeom prst="rect">
            <a:avLst/>
          </a:prstGeom>
          <a:noFill/>
          <a:ln>
            <a:noFill/>
          </a:ln>
        </p:spPr>
      </p:pic>
      <p:sp>
        <p:nvSpPr>
          <p:cNvPr id="232" name="Shape 232"/>
          <p:cNvSpPr txBox="1"/>
          <p:nvPr/>
        </p:nvSpPr>
        <p:spPr>
          <a:xfrm>
            <a:off x="871500" y="2503050"/>
            <a:ext cx="7401000" cy="284100"/>
          </a:xfrm>
          <a:prstGeom prst="rect">
            <a:avLst/>
          </a:prstGeom>
          <a:noFill/>
          <a:ln>
            <a:noFill/>
          </a:ln>
        </p:spPr>
        <p:txBody>
          <a:bodyPr anchorCtr="0" anchor="t" bIns="91425" lIns="91425" rIns="91425" tIns="91425">
            <a:noAutofit/>
          </a:bodyPr>
          <a:lstStyle/>
          <a:p>
            <a:pPr lvl="0">
              <a:spcBef>
                <a:spcPts val="0"/>
              </a:spcBef>
              <a:buNone/>
            </a:pPr>
            <a:r>
              <a:rPr lang="en">
                <a:latin typeface="Old Standard TT"/>
                <a:ea typeface="Old Standard TT"/>
                <a:cs typeface="Old Standard TT"/>
                <a:sym typeface="Old Standard TT"/>
              </a:rPr>
              <a:t>Output as part of the </a:t>
            </a:r>
            <a:r>
              <a:rPr i="1" lang="en">
                <a:latin typeface="Old Standard TT"/>
                <a:ea typeface="Old Standard TT"/>
                <a:cs typeface="Old Standard TT"/>
                <a:sym typeface="Old Standard TT"/>
              </a:rPr>
              <a:t>/var/log </a:t>
            </a:r>
            <a:r>
              <a:rPr lang="en">
                <a:latin typeface="Old Standard TT"/>
                <a:ea typeface="Old Standard TT"/>
                <a:cs typeface="Old Standard TT"/>
                <a:sym typeface="Old Standard TT"/>
              </a:rPr>
              <a:t>file</a:t>
            </a:r>
          </a:p>
        </p:txBody>
      </p:sp>
      <p:sp>
        <p:nvSpPr>
          <p:cNvPr id="233" name="Shape 233"/>
          <p:cNvSpPr txBox="1"/>
          <p:nvPr/>
        </p:nvSpPr>
        <p:spPr>
          <a:xfrm>
            <a:off x="880175" y="183375"/>
            <a:ext cx="7356600" cy="284100"/>
          </a:xfrm>
          <a:prstGeom prst="rect">
            <a:avLst/>
          </a:prstGeom>
          <a:noFill/>
          <a:ln>
            <a:noFill/>
          </a:ln>
        </p:spPr>
        <p:txBody>
          <a:bodyPr anchorCtr="0" anchor="t" bIns="91425" lIns="91425" rIns="91425" tIns="91425">
            <a:noAutofit/>
          </a:bodyPr>
          <a:lstStyle/>
          <a:p>
            <a:pPr lvl="0">
              <a:spcBef>
                <a:spcPts val="0"/>
              </a:spcBef>
              <a:buNone/>
            </a:pPr>
            <a:r>
              <a:rPr lang="en">
                <a:latin typeface="Old Standard TT"/>
                <a:ea typeface="Old Standard TT"/>
                <a:cs typeface="Old Standard TT"/>
                <a:sym typeface="Old Standard TT"/>
              </a:rPr>
              <a:t>Compiling the kernel module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nvSpPr>
        <p:spPr>
          <a:xfrm>
            <a:off x="2288100" y="2099575"/>
            <a:ext cx="4567800" cy="1283700"/>
          </a:xfrm>
          <a:prstGeom prst="rect">
            <a:avLst/>
          </a:prstGeom>
          <a:noFill/>
          <a:ln>
            <a:noFill/>
          </a:ln>
        </p:spPr>
        <p:txBody>
          <a:bodyPr anchorCtr="0" anchor="t" bIns="91425" lIns="91425" rIns="91425" tIns="91425">
            <a:noAutofit/>
          </a:bodyPr>
          <a:lstStyle/>
          <a:p>
            <a:pPr lvl="0" algn="ctr">
              <a:spcBef>
                <a:spcPts val="0"/>
              </a:spcBef>
              <a:buNone/>
            </a:pPr>
            <a:r>
              <a:rPr lang="en" sz="4800">
                <a:solidFill>
                  <a:schemeClr val="lt2"/>
                </a:solidFill>
                <a:latin typeface="Old Standard TT"/>
                <a:ea typeface="Old Standard TT"/>
                <a:cs typeface="Old Standard TT"/>
                <a:sym typeface="Old Standard TT"/>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u="sng"/>
              <a:t>A peek into the past of Linux….</a:t>
            </a:r>
          </a:p>
        </p:txBody>
      </p:sp>
      <p:sp>
        <p:nvSpPr>
          <p:cNvPr id="71" name="Shape 71"/>
          <p:cNvSpPr txBox="1"/>
          <p:nvPr>
            <p:ph idx="1" type="body"/>
          </p:nvPr>
        </p:nvSpPr>
        <p:spPr>
          <a:xfrm>
            <a:off x="311700" y="1381500"/>
            <a:ext cx="6693600" cy="1955400"/>
          </a:xfrm>
          <a:prstGeom prst="rect">
            <a:avLst/>
          </a:prstGeom>
        </p:spPr>
        <p:txBody>
          <a:bodyPr anchorCtr="0" anchor="t" bIns="91425" lIns="91425" rIns="91425" tIns="91425">
            <a:noAutofit/>
          </a:bodyPr>
          <a:lstStyle/>
          <a:p>
            <a:pPr lvl="0">
              <a:spcBef>
                <a:spcPts val="0"/>
              </a:spcBef>
              <a:buNone/>
            </a:pPr>
            <a:r>
              <a:rPr lang="en" sz="1400">
                <a:latin typeface="Times New Roman"/>
                <a:ea typeface="Times New Roman"/>
                <a:cs typeface="Times New Roman"/>
                <a:sym typeface="Times New Roman"/>
              </a:rPr>
              <a:t>Linux is a Unix-like computer operating system assembled under the model of free and open-source software development and distribution. The defining component of Linux is the </a:t>
            </a:r>
            <a:r>
              <a:rPr b="1" lang="en" sz="1400">
                <a:solidFill>
                  <a:schemeClr val="lt2"/>
                </a:solidFill>
                <a:latin typeface="Times New Roman"/>
                <a:ea typeface="Times New Roman"/>
                <a:cs typeface="Times New Roman"/>
                <a:sym typeface="Times New Roman"/>
              </a:rPr>
              <a:t>Linux kernel</a:t>
            </a:r>
            <a:r>
              <a:rPr lang="en" sz="1400">
                <a:latin typeface="Times New Roman"/>
                <a:ea typeface="Times New Roman"/>
                <a:cs typeface="Times New Roman"/>
                <a:sym typeface="Times New Roman"/>
              </a:rPr>
              <a:t>, an operating system kernel first released on September 17, 1991 by Linus Torvalds. The development of Linux is one of the most prominent examples of free and open-source software collaboration. The underlying source code may be used, modified and distributed— commercially or non-commercially— by anyone under the terms of its respective licenses, such as the GNU General Public License.</a:t>
            </a:r>
          </a:p>
          <a:p>
            <a:pPr lvl="0">
              <a:spcBef>
                <a:spcPts val="0"/>
              </a:spcBef>
              <a:buNone/>
            </a:pPr>
            <a:r>
              <a:t/>
            </a:r>
            <a:endParaRPr sz="1400">
              <a:latin typeface="Times New Roman"/>
              <a:ea typeface="Times New Roman"/>
              <a:cs typeface="Times New Roman"/>
              <a:sym typeface="Times New Roman"/>
            </a:endParaRPr>
          </a:p>
          <a:p>
            <a:pPr lvl="0">
              <a:spcBef>
                <a:spcPts val="0"/>
              </a:spcBef>
              <a:buNone/>
            </a:pPr>
            <a:r>
              <a:t/>
            </a:r>
            <a:endParaRPr sz="1400">
              <a:latin typeface="Times New Roman"/>
              <a:ea typeface="Times New Roman"/>
              <a:cs typeface="Times New Roman"/>
              <a:sym typeface="Times New Roman"/>
            </a:endParaRPr>
          </a:p>
        </p:txBody>
      </p:sp>
      <p:pic>
        <p:nvPicPr>
          <p:cNvPr descr="Linux, Tux, Anniversary, Bird, ..." id="72" name="Shape 72"/>
          <p:cNvPicPr preferRelativeResize="0"/>
          <p:nvPr/>
        </p:nvPicPr>
        <p:blipFill>
          <a:blip r:embed="rId3">
            <a:alphaModFix/>
          </a:blip>
          <a:stretch>
            <a:fillRect/>
          </a:stretch>
        </p:blipFill>
        <p:spPr>
          <a:xfrm>
            <a:off x="7183250" y="1328250"/>
            <a:ext cx="1585450" cy="2486975"/>
          </a:xfrm>
          <a:prstGeom prst="rect">
            <a:avLst/>
          </a:prstGeom>
          <a:noFill/>
          <a:ln>
            <a:noFill/>
          </a:ln>
        </p:spPr>
      </p:pic>
      <p:pic>
        <p:nvPicPr>
          <p:cNvPr descr="File:Linux Foundation logo.png" id="73" name="Shape 73"/>
          <p:cNvPicPr preferRelativeResize="0"/>
          <p:nvPr/>
        </p:nvPicPr>
        <p:blipFill>
          <a:blip r:embed="rId4">
            <a:alphaModFix/>
          </a:blip>
          <a:stretch>
            <a:fillRect/>
          </a:stretch>
        </p:blipFill>
        <p:spPr>
          <a:xfrm>
            <a:off x="311699" y="3439118"/>
            <a:ext cx="4054649" cy="1232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930300"/>
          </a:xfrm>
          <a:prstGeom prst="rect">
            <a:avLst/>
          </a:prstGeom>
        </p:spPr>
        <p:txBody>
          <a:bodyPr anchorCtr="0" anchor="t" bIns="91425" lIns="91425" rIns="91425" tIns="91425">
            <a:noAutofit/>
          </a:bodyPr>
          <a:lstStyle/>
          <a:p>
            <a:pPr lvl="0" algn="ctr">
              <a:spcBef>
                <a:spcPts val="0"/>
              </a:spcBef>
              <a:buNone/>
            </a:pPr>
            <a:r>
              <a:rPr lang="en" sz="4800">
                <a:latin typeface="Permanent Marker"/>
                <a:ea typeface="Permanent Marker"/>
                <a:cs typeface="Permanent Marker"/>
                <a:sym typeface="Permanent Marker"/>
              </a:rPr>
              <a:t>Thank You</a:t>
            </a:r>
          </a:p>
        </p:txBody>
      </p:sp>
      <p:sp>
        <p:nvSpPr>
          <p:cNvPr id="244" name="Shape 244"/>
          <p:cNvSpPr txBox="1"/>
          <p:nvPr>
            <p:ph idx="1" type="body"/>
          </p:nvPr>
        </p:nvSpPr>
        <p:spPr>
          <a:xfrm>
            <a:off x="311700" y="1375325"/>
            <a:ext cx="4474200" cy="3397200"/>
          </a:xfrm>
          <a:prstGeom prst="rect">
            <a:avLst/>
          </a:prstGeom>
        </p:spPr>
        <p:txBody>
          <a:bodyPr anchorCtr="0" anchor="t" bIns="91425" lIns="91425" rIns="91425" tIns="91425">
            <a:noAutofit/>
          </a:bodyPr>
          <a:lstStyle/>
          <a:p>
            <a:pPr indent="-228600" lvl="0" marL="457200" rtl="0">
              <a:spcBef>
                <a:spcPts val="0"/>
              </a:spcBef>
              <a:buClr>
                <a:schemeClr val="lt2"/>
              </a:buClr>
              <a:buFont typeface="Bree Serif"/>
            </a:pPr>
            <a:r>
              <a:rPr lang="en">
                <a:solidFill>
                  <a:schemeClr val="lt2"/>
                </a:solidFill>
                <a:latin typeface="Bree Serif"/>
                <a:ea typeface="Bree Serif"/>
                <a:cs typeface="Bree Serif"/>
                <a:sym typeface="Bree Serif"/>
              </a:rPr>
              <a:t>The presentation can be view and distributed accordingly. Any reproduction of the material is however prohibited</a:t>
            </a:r>
          </a:p>
          <a:p>
            <a:pPr indent="-228600" lvl="0" marL="457200" rtl="0">
              <a:spcBef>
                <a:spcPts val="0"/>
              </a:spcBef>
              <a:buClr>
                <a:schemeClr val="lt2"/>
              </a:buClr>
            </a:pPr>
            <a:r>
              <a:rPr lang="en">
                <a:solidFill>
                  <a:schemeClr val="lt2"/>
                </a:solidFill>
                <a:latin typeface="Bree Serif"/>
                <a:ea typeface="Bree Serif"/>
                <a:cs typeface="Bree Serif"/>
                <a:sym typeface="Bree Serif"/>
              </a:rPr>
              <a:t>The code snippets used are available on the GitHub profile of </a:t>
            </a:r>
            <a:r>
              <a:rPr lang="en" u="sng">
                <a:solidFill>
                  <a:schemeClr val="hlink"/>
                </a:solidFill>
                <a:latin typeface="Bree Serif"/>
                <a:ea typeface="Bree Serif"/>
                <a:cs typeface="Bree Serif"/>
                <a:sym typeface="Bree Serif"/>
                <a:hlinkClick r:id="rId3"/>
              </a:rPr>
              <a:t>najeeb97khan</a:t>
            </a:r>
            <a:r>
              <a:rPr lang="en">
                <a:solidFill>
                  <a:schemeClr val="lt2"/>
                </a:solidFill>
                <a:latin typeface="Bree Serif"/>
                <a:ea typeface="Bree Serif"/>
                <a:cs typeface="Bree Serif"/>
                <a:sym typeface="Bree Serif"/>
              </a:rPr>
              <a:t> and </a:t>
            </a:r>
            <a:r>
              <a:rPr lang="en">
                <a:solidFill>
                  <a:schemeClr val="lt2"/>
                </a:solidFill>
                <a:latin typeface="Bree Serif"/>
                <a:ea typeface="Bree Serif"/>
                <a:cs typeface="Bree Serif"/>
                <a:sym typeface="Bree Serif"/>
              </a:rPr>
              <a:t>contributions</a:t>
            </a:r>
            <a:r>
              <a:rPr lang="en">
                <a:solidFill>
                  <a:schemeClr val="lt2"/>
                </a:solidFill>
                <a:latin typeface="Bree Serif"/>
                <a:ea typeface="Bree Serif"/>
                <a:cs typeface="Bree Serif"/>
                <a:sym typeface="Bree Serif"/>
              </a:rPr>
              <a:t> to the same are welcome.</a:t>
            </a:r>
          </a:p>
          <a:p>
            <a:pPr indent="-228600" lvl="0" marL="457200" rtl="0">
              <a:spcBef>
                <a:spcPts val="0"/>
              </a:spcBef>
              <a:buClr>
                <a:schemeClr val="lt2"/>
              </a:buClr>
              <a:buFont typeface="Bree Serif"/>
            </a:pPr>
            <a:r>
              <a:rPr lang="en">
                <a:solidFill>
                  <a:schemeClr val="lt2"/>
                </a:solidFill>
                <a:latin typeface="Bree Serif"/>
                <a:ea typeface="Bree Serif"/>
                <a:cs typeface="Bree Serif"/>
                <a:sym typeface="Bree Serif"/>
              </a:rPr>
              <a:t>Presentation: </a:t>
            </a:r>
            <a:r>
              <a:rPr lang="en" sz="1000" u="sng">
                <a:solidFill>
                  <a:schemeClr val="hlink"/>
                </a:solidFill>
                <a:latin typeface="Bree Serif"/>
                <a:ea typeface="Bree Serif"/>
                <a:cs typeface="Bree Serif"/>
                <a:sym typeface="Bree Serif"/>
                <a:hlinkClick r:id="rId4"/>
              </a:rPr>
              <a:t>https://docs.google.com/presentation/d/18c2DXre7kah3m2rbNXBJSBmu_C4XnLfwYwOxrpAAwjw/edit?usp=sharing</a:t>
            </a:r>
          </a:p>
          <a:p>
            <a:pPr lvl="0" rtl="0">
              <a:spcBef>
                <a:spcPts val="0"/>
              </a:spcBef>
              <a:buNone/>
            </a:pPr>
            <a:r>
              <a:t/>
            </a:r>
            <a:endParaRPr sz="1000">
              <a:solidFill>
                <a:schemeClr val="lt2"/>
              </a:solidFill>
              <a:latin typeface="Bree Serif"/>
              <a:ea typeface="Bree Serif"/>
              <a:cs typeface="Bree Serif"/>
              <a:sym typeface="Bree Serif"/>
            </a:endParaRPr>
          </a:p>
        </p:txBody>
      </p:sp>
      <p:pic>
        <p:nvPicPr>
          <p:cNvPr descr="octocat.gif" id="245" name="Shape 245"/>
          <p:cNvPicPr preferRelativeResize="0"/>
          <p:nvPr/>
        </p:nvPicPr>
        <p:blipFill>
          <a:blip r:embed="rId5">
            <a:alphaModFix/>
          </a:blip>
          <a:stretch>
            <a:fillRect/>
          </a:stretch>
        </p:blipFill>
        <p:spPr>
          <a:xfrm>
            <a:off x="5121650" y="1309150"/>
            <a:ext cx="3463373" cy="3463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74000" y="384125"/>
            <a:ext cx="4045200" cy="1333200"/>
          </a:xfrm>
          <a:prstGeom prst="rect">
            <a:avLst/>
          </a:prstGeom>
        </p:spPr>
        <p:txBody>
          <a:bodyPr anchorCtr="0" anchor="b" bIns="91425" lIns="91425" rIns="91425" tIns="91425">
            <a:noAutofit/>
          </a:bodyPr>
          <a:lstStyle/>
          <a:p>
            <a:pPr lvl="0">
              <a:spcBef>
                <a:spcPts val="0"/>
              </a:spcBef>
              <a:buNone/>
            </a:pPr>
            <a:r>
              <a:rPr lang="en"/>
              <a:t>What is a Kernel then?</a:t>
            </a:r>
          </a:p>
        </p:txBody>
      </p:sp>
      <p:sp>
        <p:nvSpPr>
          <p:cNvPr id="79" name="Shape 7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sz="1400">
                <a:solidFill>
                  <a:schemeClr val="accent4"/>
                </a:solidFill>
                <a:latin typeface="Times New Roman"/>
                <a:ea typeface="Times New Roman"/>
                <a:cs typeface="Times New Roman"/>
                <a:sym typeface="Times New Roman"/>
              </a:rPr>
              <a:t>According to Wikipedia,</a:t>
            </a:r>
          </a:p>
          <a:p>
            <a:pPr lvl="0">
              <a:spcBef>
                <a:spcPts val="0"/>
              </a:spcBef>
              <a:buClr>
                <a:schemeClr val="dk1"/>
              </a:buClr>
              <a:buSzPct val="78571"/>
              <a:buFont typeface="Arial"/>
              <a:buNone/>
            </a:pPr>
            <a:r>
              <a:rPr lang="en" sz="1400">
                <a:solidFill>
                  <a:schemeClr val="accent4"/>
                </a:solidFill>
                <a:latin typeface="Times New Roman"/>
                <a:ea typeface="Times New Roman"/>
                <a:cs typeface="Times New Roman"/>
                <a:sym typeface="Times New Roman"/>
              </a:rPr>
              <a:t>“ </a:t>
            </a:r>
            <a:r>
              <a:rPr i="1" lang="en" sz="1400">
                <a:solidFill>
                  <a:schemeClr val="accent4"/>
                </a:solidFill>
                <a:latin typeface="Times New Roman"/>
                <a:ea typeface="Times New Roman"/>
                <a:cs typeface="Times New Roman"/>
                <a:sym typeface="Times New Roman"/>
              </a:rPr>
              <a:t>The </a:t>
            </a:r>
            <a:r>
              <a:rPr b="1" i="1" lang="en" sz="1400">
                <a:solidFill>
                  <a:schemeClr val="accent4"/>
                </a:solidFill>
                <a:latin typeface="Times New Roman"/>
                <a:ea typeface="Times New Roman"/>
                <a:cs typeface="Times New Roman"/>
                <a:sym typeface="Times New Roman"/>
              </a:rPr>
              <a:t>kernel</a:t>
            </a:r>
            <a:r>
              <a:rPr i="1" lang="en" sz="1400">
                <a:solidFill>
                  <a:schemeClr val="accent4"/>
                </a:solidFill>
                <a:latin typeface="Times New Roman"/>
                <a:ea typeface="Times New Roman"/>
                <a:cs typeface="Times New Roman"/>
                <a:sym typeface="Times New Roman"/>
              </a:rPr>
              <a:t> is a computer program that is the core of a computer's operating system, with complete control over everything. It is the first program loaded on startup. It handles the rest of startup as well as input/output requests from software, translating them into instructions for the central processing unit. It handles memory and peripherals like keyboards, monitors, printers, speakers.</a:t>
            </a:r>
            <a:r>
              <a:rPr lang="en" sz="1400">
                <a:solidFill>
                  <a:schemeClr val="accent4"/>
                </a:solidFill>
                <a:latin typeface="Times New Roman"/>
                <a:ea typeface="Times New Roman"/>
                <a:cs typeface="Times New Roman"/>
                <a:sym typeface="Times New Roman"/>
              </a:rPr>
              <a:t>”</a:t>
            </a:r>
          </a:p>
          <a:p>
            <a:pPr lvl="0">
              <a:spcBef>
                <a:spcPts val="0"/>
              </a:spcBef>
              <a:buNone/>
            </a:pPr>
            <a:r>
              <a:t/>
            </a:r>
            <a:endParaRPr/>
          </a:p>
        </p:txBody>
      </p:sp>
      <p:pic>
        <p:nvPicPr>
          <p:cNvPr descr="cat.gif" id="80" name="Shape 80"/>
          <p:cNvPicPr preferRelativeResize="0"/>
          <p:nvPr/>
        </p:nvPicPr>
        <p:blipFill rotWithShape="1">
          <a:blip r:embed="rId3">
            <a:alphaModFix/>
          </a:blip>
          <a:srcRect b="0" l="0" r="0" t="0"/>
          <a:stretch/>
        </p:blipFill>
        <p:spPr>
          <a:xfrm>
            <a:off x="927525" y="2057400"/>
            <a:ext cx="2738150" cy="2053625"/>
          </a:xfrm>
          <a:prstGeom prst="rect">
            <a:avLst/>
          </a:prstGeom>
          <a:noFill/>
          <a:ln>
            <a:noFill/>
          </a:ln>
        </p:spPr>
      </p:pic>
      <p:sp>
        <p:nvSpPr>
          <p:cNvPr id="81" name="Shape 81"/>
          <p:cNvSpPr txBox="1"/>
          <p:nvPr/>
        </p:nvSpPr>
        <p:spPr>
          <a:xfrm>
            <a:off x="289050" y="4310350"/>
            <a:ext cx="3837000" cy="6546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latin typeface="Times New Roman"/>
                <a:ea typeface="Times New Roman"/>
                <a:cs typeface="Times New Roman"/>
                <a:sym typeface="Times New Roman"/>
              </a:rPr>
              <a:t>Above image shows kernel in an open source environment.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265500" y="1382350"/>
            <a:ext cx="4045200" cy="1333200"/>
          </a:xfrm>
          <a:prstGeom prst="rect">
            <a:avLst/>
          </a:prstGeom>
        </p:spPr>
        <p:txBody>
          <a:bodyPr anchorCtr="0" anchor="b" bIns="91425" lIns="91425" rIns="91425" tIns="91425">
            <a:noAutofit/>
          </a:bodyPr>
          <a:lstStyle/>
          <a:p>
            <a:pPr lvl="0">
              <a:spcBef>
                <a:spcPts val="0"/>
              </a:spcBef>
              <a:buNone/>
            </a:pPr>
            <a:r>
              <a:rPr lang="en" u="sng"/>
              <a:t>What is a Kernel Module?</a:t>
            </a:r>
          </a:p>
        </p:txBody>
      </p:sp>
      <p:sp>
        <p:nvSpPr>
          <p:cNvPr id="87" name="Shape 87"/>
          <p:cNvSpPr txBox="1"/>
          <p:nvPr>
            <p:ph idx="2" type="body"/>
          </p:nvPr>
        </p:nvSpPr>
        <p:spPr>
          <a:xfrm>
            <a:off x="4939500" y="724200"/>
            <a:ext cx="3837000" cy="3695100"/>
          </a:xfrm>
          <a:prstGeom prst="rect">
            <a:avLst/>
          </a:prstGeom>
          <a:solidFill>
            <a:srgbClr val="000000"/>
          </a:solidFill>
        </p:spPr>
        <p:txBody>
          <a:bodyPr anchorCtr="0" anchor="ctr" bIns="91425" lIns="91425" rIns="91425" tIns="91425">
            <a:noAutofit/>
          </a:bodyPr>
          <a:lstStyle/>
          <a:p>
            <a:pPr lvl="0">
              <a:spcBef>
                <a:spcPts val="0"/>
              </a:spcBef>
              <a:buClr>
                <a:schemeClr val="dk1"/>
              </a:buClr>
              <a:buSzPct val="78571"/>
              <a:buFont typeface="Arial"/>
              <a:buNone/>
            </a:pPr>
            <a:r>
              <a:rPr lang="en" sz="1400">
                <a:solidFill>
                  <a:schemeClr val="lt1"/>
                </a:solidFill>
                <a:latin typeface="Bree Serif"/>
                <a:ea typeface="Bree Serif"/>
                <a:cs typeface="Bree Serif"/>
                <a:sym typeface="Bree Serif"/>
              </a:rPr>
              <a:t>A loadable kernel module (LKM) is a mechanism for adding code to, or removing code from, the Linux kernel at run time. They are ideal for device drivers, enabling the kernel to communicate with the hardware without it having to know how the hardware works. The alternative to LKMs would be to build the code for each and every driver into the Linux kernel.</a:t>
            </a:r>
          </a:p>
          <a:p>
            <a:pPr lvl="0">
              <a:spcBef>
                <a:spcPts val="0"/>
              </a:spcBef>
              <a:buNone/>
            </a:pPr>
            <a:r>
              <a:t/>
            </a:r>
            <a:endParaRPr sz="1050">
              <a:solidFill>
                <a:schemeClr val="lt1"/>
              </a:solidFill>
              <a:latin typeface="Bree Serif"/>
              <a:ea typeface="Bree Serif"/>
              <a:cs typeface="Bree Serif"/>
              <a:sym typeface="Bree Serif"/>
            </a:endParaRPr>
          </a:p>
        </p:txBody>
      </p:sp>
      <p:pic>
        <p:nvPicPr>
          <p:cNvPr descr="modules.png" id="88" name="Shape 88"/>
          <p:cNvPicPr preferRelativeResize="0"/>
          <p:nvPr/>
        </p:nvPicPr>
        <p:blipFill>
          <a:blip r:embed="rId3">
            <a:alphaModFix/>
          </a:blip>
          <a:stretch>
            <a:fillRect/>
          </a:stretch>
        </p:blipFill>
        <p:spPr>
          <a:xfrm>
            <a:off x="651500" y="2715550"/>
            <a:ext cx="3273190" cy="212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65500" y="724200"/>
            <a:ext cx="4045200" cy="1333200"/>
          </a:xfrm>
          <a:prstGeom prst="rect">
            <a:avLst/>
          </a:prstGeom>
        </p:spPr>
        <p:txBody>
          <a:bodyPr anchorCtr="0" anchor="b" bIns="91425" lIns="91425" rIns="91425" tIns="91425">
            <a:noAutofit/>
          </a:bodyPr>
          <a:lstStyle/>
          <a:p>
            <a:pPr lvl="0">
              <a:spcBef>
                <a:spcPts val="0"/>
              </a:spcBef>
              <a:buNone/>
            </a:pPr>
            <a:r>
              <a:rPr lang="en" u="sng"/>
              <a:t>Kernel Space and User Space</a:t>
            </a:r>
          </a:p>
        </p:txBody>
      </p:sp>
      <p:sp>
        <p:nvSpPr>
          <p:cNvPr id="94" name="Shape 94"/>
          <p:cNvSpPr txBox="1"/>
          <p:nvPr>
            <p:ph idx="2" type="body"/>
          </p:nvPr>
        </p:nvSpPr>
        <p:spPr>
          <a:xfrm>
            <a:off x="4939500" y="724200"/>
            <a:ext cx="3837000" cy="3695100"/>
          </a:xfrm>
          <a:prstGeom prst="rect">
            <a:avLst/>
          </a:prstGeom>
        </p:spPr>
        <p:txBody>
          <a:bodyPr anchorCtr="0" anchor="t" bIns="91425" lIns="91425" rIns="91425" tIns="91425">
            <a:noAutofit/>
          </a:bodyPr>
          <a:lstStyle/>
          <a:p>
            <a:pPr lvl="0" rtl="0">
              <a:spcBef>
                <a:spcPts val="600"/>
              </a:spcBef>
              <a:spcAft>
                <a:spcPts val="600"/>
              </a:spcAft>
              <a:buClr>
                <a:schemeClr val="dk1"/>
              </a:buClr>
              <a:buSzPct val="91666"/>
              <a:buFont typeface="Arial"/>
              <a:buNone/>
            </a:pPr>
            <a:r>
              <a:rPr lang="en" sz="1200">
                <a:solidFill>
                  <a:schemeClr val="lt2"/>
                </a:solidFill>
                <a:latin typeface="Bree Serif"/>
                <a:ea typeface="Bree Serif"/>
                <a:cs typeface="Bree Serif"/>
                <a:sym typeface="Bree Serif"/>
              </a:rPr>
              <a:t>A modern computer </a:t>
            </a:r>
            <a:r>
              <a:rPr lang="en" sz="1200">
                <a:solidFill>
                  <a:schemeClr val="lt2"/>
                </a:solidFill>
                <a:latin typeface="Bree Serif"/>
                <a:ea typeface="Bree Serif"/>
                <a:cs typeface="Bree Serif"/>
                <a:sym typeface="Bree Serif"/>
                <a:hlinkClick r:id="rId3"/>
              </a:rPr>
              <a:t>operating system</a:t>
            </a:r>
            <a:r>
              <a:rPr lang="en" sz="1200">
                <a:solidFill>
                  <a:schemeClr val="lt2"/>
                </a:solidFill>
                <a:latin typeface="Bree Serif"/>
                <a:ea typeface="Bree Serif"/>
                <a:cs typeface="Bree Serif"/>
                <a:sym typeface="Bree Serif"/>
              </a:rPr>
              <a:t> usually segregates </a:t>
            </a:r>
            <a:r>
              <a:rPr lang="en" sz="1200">
                <a:solidFill>
                  <a:schemeClr val="lt2"/>
                </a:solidFill>
                <a:latin typeface="Bree Serif"/>
                <a:ea typeface="Bree Serif"/>
                <a:cs typeface="Bree Serif"/>
                <a:sym typeface="Bree Serif"/>
                <a:hlinkClick r:id="rId4"/>
              </a:rPr>
              <a:t>virtual memory</a:t>
            </a:r>
            <a:r>
              <a:rPr lang="en" sz="1200">
                <a:solidFill>
                  <a:schemeClr val="lt2"/>
                </a:solidFill>
                <a:latin typeface="Bree Serif"/>
                <a:ea typeface="Bree Serif"/>
                <a:cs typeface="Bree Serif"/>
                <a:sym typeface="Bree Serif"/>
              </a:rPr>
              <a:t> into kernel space and </a:t>
            </a:r>
            <a:r>
              <a:rPr b="1" lang="en" sz="1200">
                <a:solidFill>
                  <a:schemeClr val="lt2"/>
                </a:solidFill>
                <a:latin typeface="Bree Serif"/>
                <a:ea typeface="Bree Serif"/>
                <a:cs typeface="Bree Serif"/>
                <a:sym typeface="Bree Serif"/>
              </a:rPr>
              <a:t>user space</a:t>
            </a:r>
            <a:r>
              <a:rPr lang="en" sz="1200">
                <a:solidFill>
                  <a:schemeClr val="lt2"/>
                </a:solidFill>
                <a:latin typeface="Bree Serif"/>
                <a:ea typeface="Bree Serif"/>
                <a:cs typeface="Bree Serif"/>
                <a:sym typeface="Bree Serif"/>
              </a:rPr>
              <a:t>.</a:t>
            </a:r>
            <a:r>
              <a:rPr baseline="30000" lang="en" sz="1200">
                <a:solidFill>
                  <a:schemeClr val="lt2"/>
                </a:solidFill>
                <a:latin typeface="Bree Serif"/>
                <a:ea typeface="Bree Serif"/>
                <a:cs typeface="Bree Serif"/>
                <a:sym typeface="Bree Serif"/>
              </a:rPr>
              <a:t> </a:t>
            </a:r>
            <a:r>
              <a:rPr lang="en" sz="1200">
                <a:solidFill>
                  <a:schemeClr val="lt2"/>
                </a:solidFill>
                <a:latin typeface="Bree Serif"/>
                <a:ea typeface="Bree Serif"/>
                <a:cs typeface="Bree Serif"/>
                <a:sym typeface="Bree Serif"/>
              </a:rPr>
              <a:t>Primarily, this separation serves to provide memory protection and hardware protection from malicious or errant software behaviour.</a:t>
            </a:r>
          </a:p>
          <a:p>
            <a:pPr lvl="0" rtl="0">
              <a:spcBef>
                <a:spcPts val="600"/>
              </a:spcBef>
              <a:spcAft>
                <a:spcPts val="600"/>
              </a:spcAft>
              <a:buClr>
                <a:schemeClr val="dk1"/>
              </a:buClr>
              <a:buSzPct val="91666"/>
              <a:buFont typeface="Arial"/>
              <a:buNone/>
            </a:pPr>
            <a:r>
              <a:rPr b="1" lang="en" sz="1200">
                <a:solidFill>
                  <a:schemeClr val="lt2"/>
                </a:solidFill>
                <a:latin typeface="Bree Serif"/>
                <a:ea typeface="Bree Serif"/>
                <a:cs typeface="Bree Serif"/>
                <a:sym typeface="Bree Serif"/>
              </a:rPr>
              <a:t>Kernel space</a:t>
            </a:r>
            <a:r>
              <a:rPr lang="en" sz="1200">
                <a:solidFill>
                  <a:schemeClr val="lt2"/>
                </a:solidFill>
                <a:latin typeface="Bree Serif"/>
                <a:ea typeface="Bree Serif"/>
                <a:cs typeface="Bree Serif"/>
                <a:sym typeface="Bree Serif"/>
              </a:rPr>
              <a:t> is strictly reserved for running a privileged </a:t>
            </a:r>
            <a:r>
              <a:rPr lang="en" sz="1200">
                <a:solidFill>
                  <a:schemeClr val="lt2"/>
                </a:solidFill>
                <a:latin typeface="Bree Serif"/>
                <a:ea typeface="Bree Serif"/>
                <a:cs typeface="Bree Serif"/>
                <a:sym typeface="Bree Serif"/>
                <a:hlinkClick r:id="rId5"/>
              </a:rPr>
              <a:t>operating system kernel</a:t>
            </a:r>
            <a:r>
              <a:rPr lang="en" sz="1200">
                <a:solidFill>
                  <a:schemeClr val="lt2"/>
                </a:solidFill>
                <a:latin typeface="Bree Serif"/>
                <a:ea typeface="Bree Serif"/>
                <a:cs typeface="Bree Serif"/>
                <a:sym typeface="Bree Serif"/>
              </a:rPr>
              <a:t>, kernel extensions, and most </a:t>
            </a:r>
            <a:r>
              <a:rPr lang="en" sz="1200">
                <a:solidFill>
                  <a:schemeClr val="lt2"/>
                </a:solidFill>
                <a:latin typeface="Bree Serif"/>
                <a:ea typeface="Bree Serif"/>
                <a:cs typeface="Bree Serif"/>
                <a:sym typeface="Bree Serif"/>
                <a:hlinkClick r:id="rId6"/>
              </a:rPr>
              <a:t>device drivers</a:t>
            </a:r>
            <a:r>
              <a:rPr lang="en" sz="1200">
                <a:solidFill>
                  <a:schemeClr val="lt2"/>
                </a:solidFill>
                <a:latin typeface="Bree Serif"/>
                <a:ea typeface="Bree Serif"/>
                <a:cs typeface="Bree Serif"/>
                <a:sym typeface="Bree Serif"/>
              </a:rPr>
              <a:t>. In contrast, user space is the memory area where application software and some drivers execute.</a:t>
            </a:r>
          </a:p>
          <a:p>
            <a:pPr lvl="0">
              <a:spcBef>
                <a:spcPts val="0"/>
              </a:spcBef>
              <a:buNone/>
            </a:pPr>
            <a:r>
              <a:rPr lang="en" sz="1200">
                <a:solidFill>
                  <a:schemeClr val="lt2"/>
                </a:solidFill>
                <a:latin typeface="Bree Serif"/>
                <a:ea typeface="Bree Serif"/>
                <a:cs typeface="Bree Serif"/>
                <a:sym typeface="Bree Serif"/>
              </a:rPr>
              <a:t>The most common way of implementing a </a:t>
            </a:r>
            <a:r>
              <a:rPr b="1" lang="en" sz="1200">
                <a:solidFill>
                  <a:schemeClr val="lt2"/>
                </a:solidFill>
                <a:latin typeface="Bree Serif"/>
                <a:ea typeface="Bree Serif"/>
                <a:cs typeface="Bree Serif"/>
                <a:sym typeface="Bree Serif"/>
              </a:rPr>
              <a:t>user mode</a:t>
            </a:r>
            <a:r>
              <a:rPr lang="en" sz="1200">
                <a:solidFill>
                  <a:schemeClr val="lt2"/>
                </a:solidFill>
                <a:latin typeface="Bree Serif"/>
                <a:ea typeface="Bree Serif"/>
                <a:cs typeface="Bree Serif"/>
                <a:sym typeface="Bree Serif"/>
              </a:rPr>
              <a:t> separate from </a:t>
            </a:r>
            <a:r>
              <a:rPr lang="en" sz="1200">
                <a:solidFill>
                  <a:schemeClr val="lt2"/>
                </a:solidFill>
                <a:latin typeface="Bree Serif"/>
                <a:ea typeface="Bree Serif"/>
                <a:cs typeface="Bree Serif"/>
                <a:sym typeface="Bree Serif"/>
                <a:hlinkClick r:id="rId7"/>
              </a:rPr>
              <a:t>kernel mode</a:t>
            </a:r>
            <a:r>
              <a:rPr lang="en" sz="1200">
                <a:solidFill>
                  <a:schemeClr val="lt2"/>
                </a:solidFill>
                <a:latin typeface="Bree Serif"/>
                <a:ea typeface="Bree Serif"/>
                <a:cs typeface="Bree Serif"/>
                <a:sym typeface="Bree Serif"/>
              </a:rPr>
              <a:t> involves operating system protection rings which segregates the access to the resources to different levels.</a:t>
            </a:r>
          </a:p>
        </p:txBody>
      </p:sp>
      <p:pic>
        <p:nvPicPr>
          <p:cNvPr descr="protection_rings.png" id="95" name="Shape 95"/>
          <p:cNvPicPr preferRelativeResize="0"/>
          <p:nvPr/>
        </p:nvPicPr>
        <p:blipFill>
          <a:blip r:embed="rId8">
            <a:alphaModFix/>
          </a:blip>
          <a:stretch>
            <a:fillRect/>
          </a:stretch>
        </p:blipFill>
        <p:spPr>
          <a:xfrm>
            <a:off x="724372" y="2166350"/>
            <a:ext cx="3127450" cy="225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8525"/>
            <a:ext cx="8520600" cy="718200"/>
          </a:xfrm>
          <a:prstGeom prst="rect">
            <a:avLst/>
          </a:prstGeom>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3600"/>
              <a:t>Modules v/s Programs</a:t>
            </a:r>
          </a:p>
          <a:p>
            <a:pPr lvl="0" rtl="0">
              <a:spcBef>
                <a:spcPts val="0"/>
              </a:spcBef>
              <a:buNone/>
            </a:pPr>
            <a:r>
              <a:t/>
            </a:r>
            <a:endParaRPr sz="1400" u="sng"/>
          </a:p>
          <a:p>
            <a:pPr indent="-342900" lvl="0" marL="457200" rtl="0">
              <a:spcBef>
                <a:spcPts val="0"/>
              </a:spcBef>
              <a:buClr>
                <a:srgbClr val="000000"/>
              </a:buClr>
              <a:buSzPct val="100000"/>
              <a:buFont typeface="Times New Roman"/>
              <a:buChar char="●"/>
            </a:pPr>
            <a:r>
              <a:rPr lang="en" sz="1800" u="sng">
                <a:solidFill>
                  <a:srgbClr val="000000"/>
                </a:solidFill>
                <a:latin typeface="Times New Roman"/>
                <a:ea typeface="Times New Roman"/>
                <a:cs typeface="Times New Roman"/>
                <a:sym typeface="Times New Roman"/>
              </a:rPr>
              <a:t>Do not execute sequentially</a:t>
            </a:r>
            <a:r>
              <a:rPr lang="en" sz="1800">
                <a:solidFill>
                  <a:srgbClr val="000000"/>
                </a:solidFill>
                <a:latin typeface="Times New Roman"/>
                <a:ea typeface="Times New Roman"/>
                <a:cs typeface="Times New Roman"/>
                <a:sym typeface="Times New Roman"/>
              </a:rPr>
              <a:t>— a kernel module registers itself to handle requests using its initialization function, which runs and then terminates,using cleanup function. This is quite similar to the event-driven programming model that is commonly utilized in graphical-user interface (GUI) applications(like Android Applications).</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u="sng">
                <a:solidFill>
                  <a:srgbClr val="000000"/>
                </a:solidFill>
                <a:latin typeface="Times New Roman"/>
                <a:ea typeface="Times New Roman"/>
                <a:cs typeface="Times New Roman"/>
                <a:sym typeface="Times New Roman"/>
              </a:rPr>
              <a:t>Do not have automatic cleanup</a:t>
            </a:r>
            <a:r>
              <a:rPr lang="en" sz="1800">
                <a:solidFill>
                  <a:srgbClr val="000000"/>
                </a:solidFill>
                <a:latin typeface="Times New Roman"/>
                <a:ea typeface="Times New Roman"/>
                <a:cs typeface="Times New Roman"/>
                <a:sym typeface="Times New Roman"/>
              </a:rPr>
              <a:t> — any resources that are allocated to the module must be manually released when the module is unloaded, or they may be unavailable until a system reboots.</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u="sng">
                <a:solidFill>
                  <a:srgbClr val="000000"/>
                </a:solidFill>
                <a:latin typeface="Times New Roman"/>
                <a:ea typeface="Times New Roman"/>
                <a:cs typeface="Times New Roman"/>
                <a:sym typeface="Times New Roman"/>
              </a:rPr>
              <a:t>Do not have printf() functions</a:t>
            </a:r>
            <a:r>
              <a:rPr lang="en" sz="1800">
                <a:solidFill>
                  <a:srgbClr val="000000"/>
                </a:solidFill>
                <a:latin typeface="Times New Roman"/>
                <a:ea typeface="Times New Roman"/>
                <a:cs typeface="Times New Roman"/>
                <a:sym typeface="Times New Roman"/>
              </a:rPr>
              <a:t> — kernel code cannot access libraries of code that is written for the Linux user space. The kernel module lives and runs in kernel space, which has its own memory address space. We do however have a printk() function that can output information, which can be viewed from within user space.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24100"/>
          </a:xfrm>
          <a:prstGeom prst="rect">
            <a:avLst/>
          </a:prstGeom>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000000"/>
                </a:solidFill>
              </a:rPr>
              <a:t>Continued...</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u="sng">
                <a:solidFill>
                  <a:srgbClr val="000000"/>
                </a:solidFill>
                <a:latin typeface="Times New Roman"/>
                <a:ea typeface="Times New Roman"/>
                <a:cs typeface="Times New Roman"/>
                <a:sym typeface="Times New Roman"/>
              </a:rPr>
              <a:t>Have a higher level of Execution Privilege</a:t>
            </a:r>
            <a:r>
              <a:rPr lang="en" sz="1800">
                <a:solidFill>
                  <a:srgbClr val="000000"/>
                </a:solidFill>
                <a:latin typeface="Times New Roman"/>
                <a:ea typeface="Times New Roman"/>
                <a:cs typeface="Times New Roman"/>
                <a:sym typeface="Times New Roman"/>
              </a:rPr>
              <a:t> — typically, more CPU cycles are allocated to kernel modules than to user-space programs. This sounds like an advantage, however, you have to be very careful that your module does not adversely affect the overall performance of your system.</a:t>
            </a:r>
          </a:p>
          <a:p>
            <a:pPr lvl="0" rtl="0">
              <a:spcBef>
                <a:spcPts val="0"/>
              </a:spcBef>
              <a:buNone/>
            </a:pPr>
            <a:r>
              <a:t/>
            </a:r>
            <a:endParaRPr sz="1800">
              <a:solidFill>
                <a:srgbClr val="000000"/>
              </a:solidFill>
              <a:latin typeface="Times New Roman"/>
              <a:ea typeface="Times New Roman"/>
              <a:cs typeface="Times New Roman"/>
              <a:sym typeface="Times New Roman"/>
            </a:endParaRPr>
          </a:p>
          <a:p>
            <a:pPr indent="-342900" lvl="0" marL="457200" rtl="0">
              <a:spcBef>
                <a:spcPts val="0"/>
              </a:spcBef>
              <a:buClr>
                <a:srgbClr val="000000"/>
              </a:buClr>
              <a:buSzPct val="100000"/>
              <a:buFont typeface="Times New Roman"/>
              <a:buChar char="●"/>
            </a:pPr>
            <a:r>
              <a:rPr lang="en" sz="1800" u="sng">
                <a:solidFill>
                  <a:srgbClr val="000000"/>
                </a:solidFill>
                <a:latin typeface="Times New Roman"/>
                <a:ea typeface="Times New Roman"/>
                <a:cs typeface="Times New Roman"/>
                <a:sym typeface="Times New Roman"/>
              </a:rPr>
              <a:t>Do not have floating-point support</a:t>
            </a:r>
            <a:r>
              <a:rPr lang="en" sz="1800">
                <a:solidFill>
                  <a:srgbClr val="000000"/>
                </a:solidFill>
                <a:latin typeface="Times New Roman"/>
                <a:ea typeface="Times New Roman"/>
                <a:cs typeface="Times New Roman"/>
                <a:sym typeface="Times New Roman"/>
              </a:rPr>
              <a:t> — it is kernel code that uses traps to transition from integer to floating-point mode for your user space applications. However, it is very difficult to perform these traps in kernel space. The alternative is to manually save and restore floating point operations — a task that is best avoided and left to your user-space code.</a:t>
            </a:r>
          </a:p>
          <a:p>
            <a:pPr lvl="0" rtl="0">
              <a:spcBef>
                <a:spcPts val="0"/>
              </a:spcBef>
              <a:buNone/>
            </a:pPr>
            <a:r>
              <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90250" y="526350"/>
            <a:ext cx="8124000" cy="4090800"/>
          </a:xfrm>
          <a:prstGeom prst="rect">
            <a:avLst/>
          </a:prstGeom>
        </p:spPr>
        <p:txBody>
          <a:bodyPr anchorCtr="0" anchor="t" bIns="91425" lIns="91425" rIns="91425" tIns="91425">
            <a:noAutofit/>
          </a:bodyPr>
          <a:lstStyle/>
          <a:p>
            <a:pPr lvl="0">
              <a:lnSpc>
                <a:spcPct val="115000"/>
              </a:lnSpc>
              <a:spcBef>
                <a:spcPts val="0"/>
              </a:spcBef>
              <a:buNone/>
            </a:pPr>
            <a:r>
              <a:rPr lang="en" sz="3600">
                <a:solidFill>
                  <a:srgbClr val="000000"/>
                </a:solidFill>
              </a:rPr>
              <a:t>Part II</a:t>
            </a:r>
          </a:p>
          <a:p>
            <a:pPr indent="-419100" lvl="0" marL="457200" rtl="0">
              <a:lnSpc>
                <a:spcPct val="115000"/>
              </a:lnSpc>
              <a:spcBef>
                <a:spcPts val="0"/>
              </a:spcBef>
              <a:buClr>
                <a:srgbClr val="000000"/>
              </a:buClr>
              <a:buSzPct val="100000"/>
              <a:buChar char="●"/>
            </a:pPr>
            <a:r>
              <a:rPr lang="en" sz="3000">
                <a:solidFill>
                  <a:srgbClr val="000000"/>
                </a:solidFill>
              </a:rPr>
              <a:t>Header Files</a:t>
            </a:r>
          </a:p>
          <a:p>
            <a:pPr indent="-419100" lvl="0" marL="457200" rtl="0">
              <a:lnSpc>
                <a:spcPct val="115000"/>
              </a:lnSpc>
              <a:spcBef>
                <a:spcPts val="0"/>
              </a:spcBef>
              <a:buClr>
                <a:srgbClr val="000000"/>
              </a:buClr>
              <a:buSzPct val="100000"/>
              <a:buChar char="●"/>
            </a:pPr>
            <a:r>
              <a:rPr lang="en" sz="3000">
                <a:solidFill>
                  <a:srgbClr val="000000"/>
                </a:solidFill>
              </a:rPr>
              <a:t>Initialisation Functions</a:t>
            </a:r>
          </a:p>
          <a:p>
            <a:pPr indent="-419100" lvl="0" marL="457200" rtl="0">
              <a:lnSpc>
                <a:spcPct val="115000"/>
              </a:lnSpc>
              <a:spcBef>
                <a:spcPts val="0"/>
              </a:spcBef>
              <a:buClr>
                <a:srgbClr val="000000"/>
              </a:buClr>
              <a:buSzPct val="100000"/>
              <a:buChar char="●"/>
            </a:pPr>
            <a:r>
              <a:rPr lang="en" sz="3000">
                <a:solidFill>
                  <a:srgbClr val="000000"/>
                </a:solidFill>
              </a:rPr>
              <a:t>Cleanup Functions</a:t>
            </a:r>
          </a:p>
          <a:p>
            <a:pPr indent="-419100" lvl="0" marL="457200" rtl="0">
              <a:lnSpc>
                <a:spcPct val="115000"/>
              </a:lnSpc>
              <a:spcBef>
                <a:spcPts val="0"/>
              </a:spcBef>
              <a:buClr>
                <a:srgbClr val="000000"/>
              </a:buClr>
              <a:buSzPct val="100000"/>
              <a:buChar char="●"/>
            </a:pPr>
            <a:r>
              <a:rPr lang="en" sz="3000">
                <a:solidFill>
                  <a:srgbClr val="000000"/>
                </a:solidFill>
              </a:rPr>
              <a:t>Generalized structure of a module</a:t>
            </a:r>
          </a:p>
          <a:p>
            <a:pPr indent="-419100" lvl="0" marL="457200" rtl="0">
              <a:lnSpc>
                <a:spcPct val="115000"/>
              </a:lnSpc>
              <a:spcBef>
                <a:spcPts val="0"/>
              </a:spcBef>
              <a:buClr>
                <a:srgbClr val="000000"/>
              </a:buClr>
              <a:buSzPct val="100000"/>
              <a:buChar char="●"/>
            </a:pPr>
            <a:r>
              <a:rPr lang="en" sz="3000">
                <a:solidFill>
                  <a:srgbClr val="000000"/>
                </a:solidFill>
              </a:rPr>
              <a:t>Makefiles</a:t>
            </a: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