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4"/>
  </p:notesMasterIdLst>
  <p:handoutMasterIdLst>
    <p:handoutMasterId r:id="rId15"/>
  </p:handoutMasterIdLst>
  <p:sldIdLst>
    <p:sldId id="256" r:id="rId5"/>
    <p:sldId id="277" r:id="rId6"/>
    <p:sldId id="266" r:id="rId7"/>
    <p:sldId id="294" r:id="rId8"/>
    <p:sldId id="295" r:id="rId9"/>
    <p:sldId id="296" r:id="rId10"/>
    <p:sldId id="297" r:id="rId11"/>
    <p:sldId id="298"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AC1942-7AB9-4EEF-BA12-52589752C3FB}">
          <p14:sldIdLst>
            <p14:sldId id="256"/>
            <p14:sldId id="277"/>
            <p14:sldId id="266"/>
            <p14:sldId id="294"/>
            <p14:sldId id="295"/>
            <p14:sldId id="296"/>
          </p14:sldIdLst>
        </p14:section>
        <p14:section name="Untitled Section" id="{3F970DD4-61CC-4AE8-A35D-A40C0CA25F07}">
          <p14:sldIdLst>
            <p14:sldId id="297"/>
            <p14:sldId id="298"/>
            <p14:sldId id="276"/>
          </p14:sldIdLst>
        </p14:section>
      </p14:sectionLst>
    </p:ex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44"/>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10/12/2023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10/12/2023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2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5.xml"/><Relationship Id="rId4" Type="http://schemas.openxmlformats.org/officeDocument/2006/relationships/image" Target="../media/image3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3429000"/>
            <a:ext cx="5336406" cy="2128042"/>
          </a:xfrm>
        </p:spPr>
        <p:txBody>
          <a:bodyPr/>
          <a:lstStyle/>
          <a:p>
            <a:r>
              <a:rPr lang="en-US" sz="2400" b="1" dirty="0">
                <a:latin typeface="Times New Roman" panose="02020603050405020304" pitchFamily="18" charset="0"/>
                <a:cs typeface="Times New Roman" panose="02020603050405020304" pitchFamily="18" charset="0"/>
              </a:rPr>
              <a:t>Anomaly Detection in Financial Transaction(Online Payments) Using Machine Learning</a:t>
            </a:r>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819229" cy="1325563"/>
          </a:xfrm>
        </p:spPr>
        <p:txBody>
          <a:bodyPr/>
          <a:lstStyle/>
          <a:p>
            <a:r>
              <a:rPr lang="en-US" dirty="0"/>
              <a:t>Table of contents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a:normAutofit/>
          </a:bodyPr>
          <a:lstStyle/>
          <a:p>
            <a:pPr marL="285750" indent="-285750">
              <a:buFont typeface="Arial" panose="020B0604020202020204" pitchFamily="34" charset="0"/>
              <a:buChar char="•"/>
            </a:pPr>
            <a:r>
              <a:rPr lang="en-US" dirty="0"/>
              <a:t>INTRODUCTION</a:t>
            </a:r>
          </a:p>
          <a:p>
            <a:pPr marL="285750" indent="-285750">
              <a:buFont typeface="Arial" panose="020B0604020202020204" pitchFamily="34" charset="0"/>
              <a:buChar char="•"/>
            </a:pPr>
            <a:r>
              <a:rPr lang="en-US" dirty="0"/>
              <a:t>EXECUTIVE SUMMARY</a:t>
            </a:r>
          </a:p>
          <a:p>
            <a:pPr marL="285750" indent="-285750">
              <a:buFont typeface="Arial" panose="020B0604020202020204" pitchFamily="34" charset="0"/>
              <a:buChar char="•"/>
            </a:pPr>
            <a:r>
              <a:rPr lang="en-US" dirty="0"/>
              <a:t>VISUALIZATIONS/INTERPRETATION</a:t>
            </a:r>
          </a:p>
          <a:p>
            <a:pPr marL="285750" indent="-285750">
              <a:buFont typeface="Arial" panose="020B0604020202020204" pitchFamily="34" charset="0"/>
              <a:buChar char="•"/>
            </a:pPr>
            <a:r>
              <a:rPr lang="en-US" dirty="0"/>
              <a:t>MODEL EVALUATION</a:t>
            </a:r>
          </a:p>
          <a:p>
            <a:pPr marL="285750" indent="-285750">
              <a:buFont typeface="Arial" panose="020B0604020202020204" pitchFamily="34" charset="0"/>
              <a:buChar char="•"/>
            </a:pPr>
            <a:r>
              <a:rPr lang="en-US" dirty="0"/>
              <a:t>CONCLUSION</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dirty="0"/>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892177"/>
            <a:ext cx="8421688" cy="1325563"/>
          </a:xfrm>
        </p:spPr>
        <p:txBody>
          <a:bodyPr/>
          <a:lstStyle/>
          <a:p>
            <a:r>
              <a:rPr lang="en-US" dirty="0">
                <a:latin typeface="Algerian" panose="04020705040A02060702" pitchFamily="82" charset="0"/>
              </a:rPr>
              <a:t>introduction</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2329315"/>
            <a:ext cx="9363936" cy="2415940"/>
          </a:xfrm>
        </p:spPr>
        <p:txBody>
          <a:bodyPr vert="horz" lIns="91440" tIns="45720" rIns="91440" bIns="45720" rtlCol="0" anchor="t">
            <a:normAutofit/>
          </a:bodyPr>
          <a:lstStyle/>
          <a:p>
            <a:r>
              <a:rPr lang="en-US" sz="2000" noProof="1"/>
              <a:t>Fraud detection is defined as a process that detects scams and preventsfraudsters from obtaining money or property through false means. Fraudis a serious business risk that needs to be identified and mitigated intime. which is a multinational financial services group that offers retailand investment banking, pension management, asset management, and payment services</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2121178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BE11E-7275-953B-A679-C8DFF3D69A81}"/>
              </a:ext>
            </a:extLst>
          </p:cNvPr>
          <p:cNvSpPr>
            <a:spLocks noGrp="1"/>
          </p:cNvSpPr>
          <p:nvPr>
            <p:ph type="title"/>
          </p:nvPr>
        </p:nvSpPr>
        <p:spPr/>
        <p:txBody>
          <a:bodyPr/>
          <a:lstStyle/>
          <a:p>
            <a:r>
              <a:rPr lang="en-US" dirty="0"/>
              <a:t>Dataset description</a:t>
            </a:r>
            <a:endParaRPr lang="en-IN" dirty="0"/>
          </a:p>
        </p:txBody>
      </p:sp>
      <p:sp>
        <p:nvSpPr>
          <p:cNvPr id="10" name="Text Placeholder 9">
            <a:extLst>
              <a:ext uri="{FF2B5EF4-FFF2-40B4-BE49-F238E27FC236}">
                <a16:creationId xmlns:a16="http://schemas.microsoft.com/office/drawing/2014/main" id="{5C0228CD-4C45-932A-6F43-0271FD383767}"/>
              </a:ext>
            </a:extLst>
          </p:cNvPr>
          <p:cNvSpPr>
            <a:spLocks noGrp="1"/>
          </p:cNvSpPr>
          <p:nvPr>
            <p:ph type="body" sz="quarter" idx="28"/>
          </p:nvPr>
        </p:nvSpPr>
        <p:spPr>
          <a:xfrm>
            <a:off x="4648200" y="1530723"/>
            <a:ext cx="6851711" cy="4475441"/>
          </a:xfrm>
        </p:spPr>
        <p:txBody>
          <a:bodyPr>
            <a:normAutofit/>
          </a:bodyPr>
          <a:lstStyle/>
          <a:p>
            <a:pPr marL="285750" indent="-285750">
              <a:buFont typeface="Wingdings" panose="05000000000000000000" pitchFamily="2" charset="2"/>
              <a:buChar char="§"/>
            </a:pPr>
            <a:r>
              <a:rPr lang="en-US" sz="1600" dirty="0"/>
              <a:t>The features in the dataset 943717 rows x 11 columns</a:t>
            </a:r>
          </a:p>
          <a:p>
            <a:pPr marL="285750" indent="-285750">
              <a:buFont typeface="Wingdings" panose="05000000000000000000" pitchFamily="2" charset="2"/>
              <a:buChar char="§"/>
            </a:pPr>
            <a:r>
              <a:rPr lang="en-US" sz="1600" dirty="0"/>
              <a:t>Step: represents a unit of time where 1 step equals 1 hour</a:t>
            </a:r>
          </a:p>
          <a:p>
            <a:pPr marL="285750" indent="-285750">
              <a:buFont typeface="Wingdings" panose="05000000000000000000" pitchFamily="2" charset="2"/>
              <a:buChar char="§"/>
            </a:pPr>
            <a:r>
              <a:rPr lang="en-US" sz="1600" dirty="0"/>
              <a:t>type: type of online transaction</a:t>
            </a:r>
          </a:p>
          <a:p>
            <a:pPr marL="285750" indent="-285750">
              <a:buFont typeface="Wingdings" panose="05000000000000000000" pitchFamily="2" charset="2"/>
              <a:buChar char="§"/>
            </a:pPr>
            <a:r>
              <a:rPr lang="en-US" sz="1600" dirty="0"/>
              <a:t>Amount: the amount of the transaction</a:t>
            </a:r>
          </a:p>
          <a:p>
            <a:pPr marL="285750" indent="-285750">
              <a:buFont typeface="Wingdings" panose="05000000000000000000" pitchFamily="2" charset="2"/>
              <a:buChar char="§"/>
            </a:pPr>
            <a:r>
              <a:rPr lang="en-US" sz="1600" dirty="0" err="1"/>
              <a:t>NameOrig</a:t>
            </a:r>
            <a:r>
              <a:rPr lang="en-US" sz="1600" dirty="0"/>
              <a:t>; customer starting the transaction</a:t>
            </a:r>
          </a:p>
          <a:p>
            <a:pPr marL="285750" indent="-285750">
              <a:buFont typeface="Wingdings" panose="05000000000000000000" pitchFamily="2" charset="2"/>
              <a:buChar char="§"/>
            </a:pPr>
            <a:r>
              <a:rPr lang="en-US" sz="1600" dirty="0" err="1"/>
              <a:t>OldbalanceOrg</a:t>
            </a:r>
            <a:r>
              <a:rPr lang="en-US" sz="1600" dirty="0"/>
              <a:t>: balance before the transaction</a:t>
            </a:r>
          </a:p>
          <a:p>
            <a:pPr marL="285750" indent="-285750">
              <a:buFont typeface="Wingdings" panose="05000000000000000000" pitchFamily="2" charset="2"/>
              <a:buChar char="§"/>
            </a:pPr>
            <a:r>
              <a:rPr lang="en-US" sz="1600" dirty="0" err="1"/>
              <a:t>NewbalanceOrg</a:t>
            </a:r>
            <a:r>
              <a:rPr lang="en-US" sz="1600" dirty="0"/>
              <a:t>: balance after the transaction</a:t>
            </a:r>
          </a:p>
          <a:p>
            <a:pPr marL="285750" indent="-285750">
              <a:buFont typeface="Wingdings" panose="05000000000000000000" pitchFamily="2" charset="2"/>
              <a:buChar char="§"/>
            </a:pPr>
            <a:r>
              <a:rPr lang="en-US" sz="1600" dirty="0" err="1"/>
              <a:t>NameDest</a:t>
            </a:r>
            <a:r>
              <a:rPr lang="en-US" sz="1600" dirty="0"/>
              <a:t>: recipient of the transaction</a:t>
            </a:r>
          </a:p>
          <a:p>
            <a:pPr marL="285750" indent="-285750">
              <a:buFont typeface="Wingdings" panose="05000000000000000000" pitchFamily="2" charset="2"/>
              <a:buChar char="§"/>
            </a:pPr>
            <a:r>
              <a:rPr lang="en-US" sz="1600" dirty="0" err="1"/>
              <a:t>OldbalanceDest</a:t>
            </a:r>
            <a:r>
              <a:rPr lang="en-US" sz="1600" dirty="0"/>
              <a:t>: initial balance of recipient before the transaction</a:t>
            </a:r>
          </a:p>
          <a:p>
            <a:pPr marL="285750" indent="-285750">
              <a:buFont typeface="Wingdings" panose="05000000000000000000" pitchFamily="2" charset="2"/>
              <a:buChar char="§"/>
            </a:pPr>
            <a:r>
              <a:rPr lang="en-US" sz="1600" dirty="0" err="1"/>
              <a:t>NewbalanceDest</a:t>
            </a:r>
            <a:r>
              <a:rPr lang="en-US" sz="1600" dirty="0"/>
              <a:t>: the new balance of the recipient after the transaction</a:t>
            </a:r>
          </a:p>
          <a:p>
            <a:pPr marL="285750" indent="-285750">
              <a:buFont typeface="Wingdings" panose="05000000000000000000" pitchFamily="2" charset="2"/>
              <a:buChar char="§"/>
            </a:pPr>
            <a:r>
              <a:rPr lang="en-US" sz="1600" dirty="0" err="1"/>
              <a:t>isFraud</a:t>
            </a:r>
            <a:r>
              <a:rPr lang="en-US" sz="1600" dirty="0"/>
              <a:t>: fraud transaction</a:t>
            </a:r>
          </a:p>
          <a:p>
            <a:pPr marL="285750" indent="-285750">
              <a:buFont typeface="Wingdings" panose="05000000000000000000" pitchFamily="2" charset="2"/>
              <a:buChar char="§"/>
            </a:pPr>
            <a:r>
              <a:rPr lang="en-US" sz="1600" dirty="0" err="1"/>
              <a:t>isF</a:t>
            </a:r>
            <a:r>
              <a:rPr lang="en-US" sz="1600" dirty="0"/>
              <a:t> </a:t>
            </a:r>
            <a:r>
              <a:rPr lang="en-US" sz="1600" dirty="0" err="1"/>
              <a:t>laggedFrud</a:t>
            </a:r>
            <a:r>
              <a:rPr lang="en-US" sz="1600" dirty="0"/>
              <a:t>;</a:t>
            </a:r>
            <a:endParaRPr lang="en-IN" sz="1600" dirty="0"/>
          </a:p>
        </p:txBody>
      </p:sp>
      <p:sp>
        <p:nvSpPr>
          <p:cNvPr id="11" name="Date Placeholder 10">
            <a:extLst>
              <a:ext uri="{FF2B5EF4-FFF2-40B4-BE49-F238E27FC236}">
                <a16:creationId xmlns:a16="http://schemas.microsoft.com/office/drawing/2014/main" id="{17EB764C-FEFF-DC5B-54FA-154056EBD981}"/>
              </a:ext>
            </a:extLst>
          </p:cNvPr>
          <p:cNvSpPr>
            <a:spLocks noGrp="1"/>
          </p:cNvSpPr>
          <p:nvPr>
            <p:ph type="dt" sz="half" idx="2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12AC8A54-3EDB-9F00-9A0E-102FF2848CB7}"/>
              </a:ext>
            </a:extLst>
          </p:cNvPr>
          <p:cNvSpPr>
            <a:spLocks noGrp="1"/>
          </p:cNvSpPr>
          <p:nvPr>
            <p:ph type="ftr" sz="quarter" idx="21"/>
          </p:nvPr>
        </p:nvSpPr>
        <p:spPr/>
        <p:txBody>
          <a:bodyPr/>
          <a:lstStyle/>
          <a:p>
            <a:r>
              <a:rPr lang="en-US"/>
              <a:t>Pitch Deck</a:t>
            </a:r>
            <a:endParaRPr lang="en-US" dirty="0"/>
          </a:p>
        </p:txBody>
      </p:sp>
      <p:sp>
        <p:nvSpPr>
          <p:cNvPr id="13" name="Slide Number Placeholder 12">
            <a:extLst>
              <a:ext uri="{FF2B5EF4-FFF2-40B4-BE49-F238E27FC236}">
                <a16:creationId xmlns:a16="http://schemas.microsoft.com/office/drawing/2014/main" id="{1D4DE3A6-ED6C-DB06-D720-A3911D73D2D2}"/>
              </a:ext>
            </a:extLst>
          </p:cNvPr>
          <p:cNvSpPr>
            <a:spLocks noGrp="1"/>
          </p:cNvSpPr>
          <p:nvPr>
            <p:ph type="sldNum" sz="quarter" idx="22"/>
          </p:nvPr>
        </p:nvSpPr>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644169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1885156" y="136525"/>
            <a:ext cx="8421688" cy="1037757"/>
          </a:xfrm>
        </p:spPr>
        <p:txBody>
          <a:bodyPr/>
          <a:lstStyle/>
          <a:p>
            <a:r>
              <a:rPr lang="en-US" dirty="0">
                <a:latin typeface="Algerian" panose="04020705040A02060702" pitchFamily="82" charset="0"/>
              </a:rPr>
              <a:t>Executive summary</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243104" y="1029904"/>
            <a:ext cx="9258058" cy="5691572"/>
          </a:xfrm>
        </p:spPr>
        <p:txBody>
          <a:bodyPr vert="horz" lIns="91440" tIns="45720" rIns="91440" bIns="45720" rtlCol="0" anchor="t">
            <a:noAutofit/>
          </a:bodyPr>
          <a:lstStyle/>
          <a:p>
            <a:pPr marL="285750" indent="-285750">
              <a:buFont typeface="Wingdings" panose="05000000000000000000" pitchFamily="2" charset="2"/>
              <a:buChar char="§"/>
            </a:pPr>
            <a:r>
              <a:rPr lang="en-US" noProof="1"/>
              <a:t>The aim of this project was to develop a model that will predict online payment fraud.</a:t>
            </a:r>
          </a:p>
          <a:p>
            <a:pPr marL="285750" indent="-285750">
              <a:buFont typeface="Wingdings" panose="05000000000000000000" pitchFamily="2" charset="2"/>
              <a:buChar char="§"/>
            </a:pPr>
            <a:r>
              <a:rPr lang="en-US" noProof="1"/>
              <a:t>Method</a:t>
            </a:r>
          </a:p>
          <a:p>
            <a:pPr marL="285750" indent="-285750">
              <a:buFont typeface="Wingdings" panose="05000000000000000000" pitchFamily="2" charset="2"/>
              <a:buChar char="§"/>
            </a:pPr>
            <a:endParaRPr lang="en-US" noProof="1"/>
          </a:p>
          <a:p>
            <a:pPr marL="285750" indent="-285750">
              <a:buFont typeface="Wingdings" panose="05000000000000000000" pitchFamily="2" charset="2"/>
              <a:buChar char="§"/>
            </a:pPr>
            <a:endParaRPr lang="en-US" noProof="1"/>
          </a:p>
          <a:p>
            <a:pPr marL="285750" indent="-285750">
              <a:buFont typeface="Wingdings" panose="05000000000000000000" pitchFamily="2" charset="2"/>
              <a:buChar char="§"/>
            </a:pPr>
            <a:r>
              <a:rPr lang="en-US" noProof="1"/>
              <a:t>Information's about the transactions carried out by different customers in the bank were recorded in rows andcolumns. The data was collected, processed, and statistical analysis was done on the dataset. We also did data verification where we checked if we had any missing values and also checked data type.</a:t>
            </a:r>
          </a:p>
          <a:p>
            <a:pPr marL="285750" indent="-285750">
              <a:buFont typeface="Wingdings" panose="05000000000000000000" pitchFamily="2" charset="2"/>
              <a:buChar char="§"/>
            </a:pPr>
            <a:r>
              <a:rPr lang="en-US" noProof="1"/>
              <a:t>Exploratory Data Analysis was carried out on the dataset for proper visualization and understanding where weperformed univariate, bivariate and multivariate analysis as much as its feasible. We explored correlation where itshows the relationships between variables(features) and how close they are related to each other.</a:t>
            </a:r>
          </a:p>
          <a:p>
            <a:pPr marL="285750" indent="-285750">
              <a:buFont typeface="Wingdings" panose="05000000000000000000" pitchFamily="2" charset="2"/>
              <a:buChar char="§"/>
            </a:pPr>
            <a:r>
              <a:rPr lang="en-US" noProof="1"/>
              <a:t>Feature engineering was done on the dataset where we performed one-hot encoding on categorical variables inpreparation for building machine learning models for the prediction.</a:t>
            </a:r>
          </a:p>
          <a:p>
            <a:pPr marL="285750" indent="-285750">
              <a:buFont typeface="Wingdings" panose="05000000000000000000" pitchFamily="2" charset="2"/>
              <a:buChar char="§"/>
            </a:pPr>
            <a:r>
              <a:rPr lang="en-US" noProof="1"/>
              <a:t>There machine Tearning algorithms were used to train and test the dataset after which they were evaluated using different metrics for best performance and deployment. We selected our models and target variable. The algorithms used were Logistic Regression, Random Forest, and Decision Tree. We trained the dataset on 80% while testing on 20%.Both the Decision Tree and Random Forest models outperform the Logistic Regression model by a wide margin. Since they both have similar recall scores, we performed a cross-validation of the two models so we may declare which is the best performer with more certainty. Out of the 3 ML Models, Random Forest performs best with prediction accuracy 99.97% and recall accuracy 87%which is important for our problem statement where false negative is our priority.</a:t>
            </a:r>
          </a:p>
        </p:txBody>
      </p:sp>
      <p:sp>
        <p:nvSpPr>
          <p:cNvPr id="9" name="Date Placeholder 8">
            <a:extLst>
              <a:ext uri="{FF2B5EF4-FFF2-40B4-BE49-F238E27FC236}">
                <a16:creationId xmlns:a16="http://schemas.microsoft.com/office/drawing/2014/main" id="{7B78F7A0-88C5-4940-B21C-099F472F39F9}"/>
              </a:ext>
            </a:extLst>
          </p:cNvPr>
          <p:cNvSpPr>
            <a:spLocks noGrp="1"/>
          </p:cNvSpPr>
          <p:nvPr>
            <p:ph type="dt" sz="half" idx="10"/>
          </p:nvPr>
        </p:nvSpPr>
        <p:spPr>
          <a:xfrm>
            <a:off x="838200" y="6356350"/>
            <a:ext cx="2743200" cy="365125"/>
          </a:xfrm>
        </p:spPr>
        <p:txBody>
          <a:bodyPr/>
          <a:lstStyle/>
          <a:p>
            <a:r>
              <a:rPr lang="en-US" dirty="0"/>
              <a:t>20XX</a:t>
            </a:r>
          </a:p>
        </p:txBody>
      </p:sp>
      <p:sp>
        <p:nvSpPr>
          <p:cNvPr id="10" name="Footer Placeholder 9">
            <a:extLst>
              <a:ext uri="{FF2B5EF4-FFF2-40B4-BE49-F238E27FC236}">
                <a16:creationId xmlns:a16="http://schemas.microsoft.com/office/drawing/2014/main" id="{D2186069-FC8E-433D-9BB4-942220CE8CFB}"/>
              </a:ext>
            </a:extLst>
          </p:cNvPr>
          <p:cNvSpPr>
            <a:spLocks noGrp="1"/>
          </p:cNvSpPr>
          <p:nvPr>
            <p:ph type="ftr" sz="quarter" idx="11"/>
          </p:nvPr>
        </p:nvSpPr>
        <p:spPr>
          <a:xfrm>
            <a:off x="4038600" y="6356350"/>
            <a:ext cx="4114800" cy="365125"/>
          </a:xfrm>
        </p:spPr>
        <p:txBody>
          <a:bodyPr/>
          <a:lstStyle/>
          <a:p>
            <a:r>
              <a:rPr lang="en-US" dirty="0"/>
              <a:t>Pitch Deck</a:t>
            </a:r>
          </a:p>
        </p:txBody>
      </p:sp>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pic>
        <p:nvPicPr>
          <p:cNvPr id="6" name="Picture 5">
            <a:extLst>
              <a:ext uri="{FF2B5EF4-FFF2-40B4-BE49-F238E27FC236}">
                <a16:creationId xmlns:a16="http://schemas.microsoft.com/office/drawing/2014/main" id="{EB0BB231-B439-473D-B40F-1293828CD5ED}"/>
              </a:ext>
            </a:extLst>
          </p:cNvPr>
          <p:cNvPicPr>
            <a:picLocks noChangeAspect="1"/>
          </p:cNvPicPr>
          <p:nvPr/>
        </p:nvPicPr>
        <p:blipFill>
          <a:blip r:embed="rId2"/>
          <a:stretch>
            <a:fillRect/>
          </a:stretch>
        </p:blipFill>
        <p:spPr>
          <a:xfrm>
            <a:off x="1243104" y="1754840"/>
            <a:ext cx="10499718" cy="625642"/>
          </a:xfrm>
          <a:prstGeom prst="rect">
            <a:avLst/>
          </a:prstGeom>
        </p:spPr>
      </p:pic>
    </p:spTree>
    <p:extLst>
      <p:ext uri="{BB962C8B-B14F-4D97-AF65-F5344CB8AC3E}">
        <p14:creationId xmlns:p14="http://schemas.microsoft.com/office/powerpoint/2010/main" val="3299060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CA58-FEC5-C8FE-04B8-CF66B429D314}"/>
              </a:ext>
            </a:extLst>
          </p:cNvPr>
          <p:cNvSpPr>
            <a:spLocks noGrp="1"/>
          </p:cNvSpPr>
          <p:nvPr>
            <p:ph type="title"/>
          </p:nvPr>
        </p:nvSpPr>
        <p:spPr>
          <a:xfrm>
            <a:off x="1885156" y="327260"/>
            <a:ext cx="8421688" cy="1434164"/>
          </a:xfrm>
        </p:spPr>
        <p:txBody>
          <a:bodyPr/>
          <a:lstStyle/>
          <a:p>
            <a:r>
              <a:rPr lang="en-IN" dirty="0">
                <a:latin typeface="Algerian" panose="04020705040A02060702" pitchFamily="82" charset="0"/>
              </a:rPr>
              <a:t>visualization</a:t>
            </a:r>
          </a:p>
        </p:txBody>
      </p:sp>
      <p:sp>
        <p:nvSpPr>
          <p:cNvPr id="4" name="Content Placeholder 3">
            <a:extLst>
              <a:ext uri="{FF2B5EF4-FFF2-40B4-BE49-F238E27FC236}">
                <a16:creationId xmlns:a16="http://schemas.microsoft.com/office/drawing/2014/main" id="{46CBF560-A95E-2022-4ADF-DD8B5DF2999F}"/>
              </a:ext>
            </a:extLst>
          </p:cNvPr>
          <p:cNvSpPr>
            <a:spLocks noGrp="1"/>
          </p:cNvSpPr>
          <p:nvPr>
            <p:ph sz="half" idx="2"/>
          </p:nvPr>
        </p:nvSpPr>
        <p:spPr>
          <a:xfrm>
            <a:off x="1243104" y="4358482"/>
            <a:ext cx="2882475" cy="1997868"/>
          </a:xfrm>
        </p:spPr>
        <p:txBody>
          <a:bodyPr>
            <a:normAutofit/>
          </a:bodyPr>
          <a:lstStyle/>
          <a:p>
            <a:r>
              <a:rPr lang="en-US" sz="1600" dirty="0"/>
              <a:t>From the chart, it is seen that cash_ out and payment is the most common type of online transaction that customers use.</a:t>
            </a:r>
            <a:endParaRPr lang="en-IN" sz="1600" dirty="0"/>
          </a:p>
        </p:txBody>
      </p:sp>
      <p:sp>
        <p:nvSpPr>
          <p:cNvPr id="6" name="Content Placeholder 5">
            <a:extLst>
              <a:ext uri="{FF2B5EF4-FFF2-40B4-BE49-F238E27FC236}">
                <a16:creationId xmlns:a16="http://schemas.microsoft.com/office/drawing/2014/main" id="{AAE245E4-65ED-789D-C9FF-7922F1BCAA43}"/>
              </a:ext>
            </a:extLst>
          </p:cNvPr>
          <p:cNvSpPr>
            <a:spLocks noGrp="1"/>
          </p:cNvSpPr>
          <p:nvPr>
            <p:ph sz="quarter" idx="4"/>
          </p:nvPr>
        </p:nvSpPr>
        <p:spPr>
          <a:xfrm>
            <a:off x="4647665" y="4287430"/>
            <a:ext cx="2896671" cy="1997867"/>
          </a:xfrm>
        </p:spPr>
        <p:txBody>
          <a:bodyPr>
            <a:noAutofit/>
          </a:bodyPr>
          <a:lstStyle/>
          <a:p>
            <a:r>
              <a:rPr lang="en-US" sz="1600" dirty="0"/>
              <a:t>In this chart, 'transfer' type has the maximum amount of money being transferred from customers to the recipient. Although ‘Cash Out’ and ‘payment’ are the common type of transactions. </a:t>
            </a:r>
            <a:endParaRPr lang="en-IN" sz="1600" dirty="0"/>
          </a:p>
        </p:txBody>
      </p:sp>
      <p:sp>
        <p:nvSpPr>
          <p:cNvPr id="8" name="Content Placeholder 7">
            <a:extLst>
              <a:ext uri="{FF2B5EF4-FFF2-40B4-BE49-F238E27FC236}">
                <a16:creationId xmlns:a16="http://schemas.microsoft.com/office/drawing/2014/main" id="{D7D129A5-FF23-EB2C-8234-7E2DCAE37679}"/>
              </a:ext>
            </a:extLst>
          </p:cNvPr>
          <p:cNvSpPr>
            <a:spLocks noGrp="1"/>
          </p:cNvSpPr>
          <p:nvPr>
            <p:ph sz="half" idx="14"/>
          </p:nvPr>
        </p:nvSpPr>
        <p:spPr>
          <a:xfrm>
            <a:off x="8066421" y="4358482"/>
            <a:ext cx="2882475" cy="1926815"/>
          </a:xfrm>
        </p:spPr>
        <p:txBody>
          <a:bodyPr>
            <a:normAutofit/>
          </a:bodyPr>
          <a:lstStyle/>
          <a:p>
            <a:r>
              <a:rPr lang="en-IN" sz="1600" dirty="0"/>
              <a:t>The above graph indicates the distribution of the step column.</a:t>
            </a:r>
          </a:p>
        </p:txBody>
      </p:sp>
      <p:sp>
        <p:nvSpPr>
          <p:cNvPr id="9" name="Date Placeholder 8">
            <a:extLst>
              <a:ext uri="{FF2B5EF4-FFF2-40B4-BE49-F238E27FC236}">
                <a16:creationId xmlns:a16="http://schemas.microsoft.com/office/drawing/2014/main" id="{070DC8AD-790C-3A33-8C10-8EA03328D0B3}"/>
              </a:ext>
            </a:extLst>
          </p:cNvPr>
          <p:cNvSpPr>
            <a:spLocks noGrp="1"/>
          </p:cNvSpPr>
          <p:nvPr>
            <p:ph type="dt" sz="half" idx="10"/>
          </p:nvPr>
        </p:nvSpPr>
        <p:spPr/>
        <p:txBody>
          <a:bodyPr/>
          <a:lstStyle/>
          <a:p>
            <a:r>
              <a:rPr lang="en-US" dirty="0"/>
              <a:t>20XX</a:t>
            </a:r>
          </a:p>
        </p:txBody>
      </p:sp>
      <p:sp>
        <p:nvSpPr>
          <p:cNvPr id="10" name="Footer Placeholder 9">
            <a:extLst>
              <a:ext uri="{FF2B5EF4-FFF2-40B4-BE49-F238E27FC236}">
                <a16:creationId xmlns:a16="http://schemas.microsoft.com/office/drawing/2014/main" id="{F90119E8-0236-100B-C5B1-218FA433D4A9}"/>
              </a:ext>
            </a:extLst>
          </p:cNvPr>
          <p:cNvSpPr>
            <a:spLocks noGrp="1"/>
          </p:cNvSpPr>
          <p:nvPr>
            <p:ph type="ftr" sz="quarter" idx="11"/>
          </p:nvPr>
        </p:nvSpPr>
        <p:spPr/>
        <p:txBody>
          <a:bodyPr/>
          <a:lstStyle/>
          <a:p>
            <a:r>
              <a:rPr lang="en-US"/>
              <a:t>Pitch Deck</a:t>
            </a:r>
            <a:endParaRPr lang="en-US" dirty="0"/>
          </a:p>
        </p:txBody>
      </p:sp>
      <p:sp>
        <p:nvSpPr>
          <p:cNvPr id="11" name="Slide Number Placeholder 10">
            <a:extLst>
              <a:ext uri="{FF2B5EF4-FFF2-40B4-BE49-F238E27FC236}">
                <a16:creationId xmlns:a16="http://schemas.microsoft.com/office/drawing/2014/main" id="{1B448FA8-68FB-FB18-F7CE-AECDAB24E527}"/>
              </a:ext>
            </a:extLst>
          </p:cNvPr>
          <p:cNvSpPr>
            <a:spLocks noGrp="1"/>
          </p:cNvSpPr>
          <p:nvPr>
            <p:ph type="sldNum" sz="quarter" idx="12"/>
          </p:nvPr>
        </p:nvSpPr>
        <p:spPr/>
        <p:txBody>
          <a:bodyPr/>
          <a:lstStyle/>
          <a:p>
            <a:fld id="{B5CEABB6-07DC-46E8-9B57-56EC44A396E5}" type="slidenum">
              <a:rPr lang="en-US" smtClean="0"/>
              <a:t>6</a:t>
            </a:fld>
            <a:endParaRPr lang="en-US" dirty="0"/>
          </a:p>
        </p:txBody>
      </p:sp>
      <p:pic>
        <p:nvPicPr>
          <p:cNvPr id="13" name="Picture 12">
            <a:extLst>
              <a:ext uri="{FF2B5EF4-FFF2-40B4-BE49-F238E27FC236}">
                <a16:creationId xmlns:a16="http://schemas.microsoft.com/office/drawing/2014/main" id="{4B9ADB35-9C21-4C03-A463-41176AE671BE}"/>
              </a:ext>
            </a:extLst>
          </p:cNvPr>
          <p:cNvPicPr>
            <a:picLocks noChangeAspect="1"/>
          </p:cNvPicPr>
          <p:nvPr/>
        </p:nvPicPr>
        <p:blipFill>
          <a:blip r:embed="rId2"/>
          <a:stretch>
            <a:fillRect/>
          </a:stretch>
        </p:blipFill>
        <p:spPr>
          <a:xfrm>
            <a:off x="4206231" y="1626247"/>
            <a:ext cx="3599147" cy="2566864"/>
          </a:xfrm>
          <a:prstGeom prst="rect">
            <a:avLst/>
          </a:prstGeom>
        </p:spPr>
      </p:pic>
      <p:pic>
        <p:nvPicPr>
          <p:cNvPr id="15" name="Picture 14">
            <a:extLst>
              <a:ext uri="{FF2B5EF4-FFF2-40B4-BE49-F238E27FC236}">
                <a16:creationId xmlns:a16="http://schemas.microsoft.com/office/drawing/2014/main" id="{EFAD680B-53A4-97ED-41FA-90904C7FE760}"/>
              </a:ext>
            </a:extLst>
          </p:cNvPr>
          <p:cNvPicPr>
            <a:picLocks noChangeAspect="1"/>
          </p:cNvPicPr>
          <p:nvPr/>
        </p:nvPicPr>
        <p:blipFill>
          <a:blip r:embed="rId3"/>
          <a:stretch>
            <a:fillRect/>
          </a:stretch>
        </p:blipFill>
        <p:spPr>
          <a:xfrm>
            <a:off x="415484" y="1626247"/>
            <a:ext cx="3502800" cy="2505469"/>
          </a:xfrm>
          <a:prstGeom prst="rect">
            <a:avLst/>
          </a:prstGeom>
        </p:spPr>
      </p:pic>
      <p:pic>
        <p:nvPicPr>
          <p:cNvPr id="22" name="Picture 21">
            <a:extLst>
              <a:ext uri="{FF2B5EF4-FFF2-40B4-BE49-F238E27FC236}">
                <a16:creationId xmlns:a16="http://schemas.microsoft.com/office/drawing/2014/main" id="{E5AFE309-8745-521E-773A-6C943CB66C0E}"/>
              </a:ext>
            </a:extLst>
          </p:cNvPr>
          <p:cNvPicPr>
            <a:picLocks noChangeAspect="1"/>
          </p:cNvPicPr>
          <p:nvPr/>
        </p:nvPicPr>
        <p:blipFill>
          <a:blip r:embed="rId4"/>
          <a:stretch>
            <a:fillRect/>
          </a:stretch>
        </p:blipFill>
        <p:spPr>
          <a:xfrm>
            <a:off x="7828689" y="1761424"/>
            <a:ext cx="4307022" cy="2167263"/>
          </a:xfrm>
          <a:prstGeom prst="rect">
            <a:avLst/>
          </a:prstGeom>
        </p:spPr>
      </p:pic>
    </p:spTree>
    <p:extLst>
      <p:ext uri="{BB962C8B-B14F-4D97-AF65-F5344CB8AC3E}">
        <p14:creationId xmlns:p14="http://schemas.microsoft.com/office/powerpoint/2010/main" val="542184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7D5E4-BA54-BD0C-6ADB-8E5DFA9B2636}"/>
              </a:ext>
            </a:extLst>
          </p:cNvPr>
          <p:cNvSpPr>
            <a:spLocks noGrp="1"/>
          </p:cNvSpPr>
          <p:nvPr>
            <p:ph type="title"/>
          </p:nvPr>
        </p:nvSpPr>
        <p:spPr>
          <a:xfrm>
            <a:off x="3581400" y="136526"/>
            <a:ext cx="4572000" cy="662372"/>
          </a:xfrm>
        </p:spPr>
        <p:txBody>
          <a:bodyPr>
            <a:normAutofit fontScale="90000"/>
          </a:bodyPr>
          <a:lstStyle/>
          <a:p>
            <a:r>
              <a:rPr lang="en-US" dirty="0">
                <a:latin typeface="Algerian" panose="04020705040A02060702" pitchFamily="82" charset="0"/>
              </a:rPr>
              <a:t>MODEL EVALUATION</a:t>
            </a:r>
            <a:br>
              <a:rPr lang="en-US" dirty="0"/>
            </a:br>
            <a:endParaRPr lang="en-IN" dirty="0"/>
          </a:p>
        </p:txBody>
      </p:sp>
      <p:sp>
        <p:nvSpPr>
          <p:cNvPr id="3" name="Date Placeholder 2">
            <a:extLst>
              <a:ext uri="{FF2B5EF4-FFF2-40B4-BE49-F238E27FC236}">
                <a16:creationId xmlns:a16="http://schemas.microsoft.com/office/drawing/2014/main" id="{2ABEE97F-A76D-6912-D645-3B7A4FD87139}"/>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6691DD49-AAB3-2018-D3DC-DAEAAA3937FF}"/>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B82A7DAA-63DD-744E-F97A-0E7F5C062CC4}"/>
              </a:ext>
            </a:extLst>
          </p:cNvPr>
          <p:cNvSpPr>
            <a:spLocks noGrp="1"/>
          </p:cNvSpPr>
          <p:nvPr>
            <p:ph type="sldNum" sz="quarter" idx="12"/>
          </p:nvPr>
        </p:nvSpPr>
        <p:spPr/>
        <p:txBody>
          <a:bodyPr/>
          <a:lstStyle/>
          <a:p>
            <a:fld id="{B5CEABB6-07DC-46E8-9B57-56EC44A396E5}" type="slidenum">
              <a:rPr lang="en-US" smtClean="0"/>
              <a:t>7</a:t>
            </a:fld>
            <a:endParaRPr lang="en-US" dirty="0"/>
          </a:p>
        </p:txBody>
      </p:sp>
      <p:pic>
        <p:nvPicPr>
          <p:cNvPr id="10" name="Picture 9">
            <a:extLst>
              <a:ext uri="{FF2B5EF4-FFF2-40B4-BE49-F238E27FC236}">
                <a16:creationId xmlns:a16="http://schemas.microsoft.com/office/drawing/2014/main" id="{863D00E0-46EF-6516-DBF4-130C26D5E273}"/>
              </a:ext>
            </a:extLst>
          </p:cNvPr>
          <p:cNvPicPr>
            <a:picLocks noChangeAspect="1"/>
          </p:cNvPicPr>
          <p:nvPr/>
        </p:nvPicPr>
        <p:blipFill>
          <a:blip r:embed="rId2"/>
          <a:stretch>
            <a:fillRect/>
          </a:stretch>
        </p:blipFill>
        <p:spPr>
          <a:xfrm>
            <a:off x="0" y="976858"/>
            <a:ext cx="4864116" cy="2452142"/>
          </a:xfrm>
          <a:prstGeom prst="rect">
            <a:avLst/>
          </a:prstGeom>
        </p:spPr>
      </p:pic>
      <p:pic>
        <p:nvPicPr>
          <p:cNvPr id="16" name="Picture 15">
            <a:extLst>
              <a:ext uri="{FF2B5EF4-FFF2-40B4-BE49-F238E27FC236}">
                <a16:creationId xmlns:a16="http://schemas.microsoft.com/office/drawing/2014/main" id="{DE9A1B98-25E2-5A3E-90ED-9DCEEF988674}"/>
              </a:ext>
            </a:extLst>
          </p:cNvPr>
          <p:cNvPicPr>
            <a:picLocks noChangeAspect="1"/>
          </p:cNvPicPr>
          <p:nvPr/>
        </p:nvPicPr>
        <p:blipFill>
          <a:blip r:embed="rId3"/>
          <a:stretch>
            <a:fillRect/>
          </a:stretch>
        </p:blipFill>
        <p:spPr>
          <a:xfrm>
            <a:off x="5299509" y="1125480"/>
            <a:ext cx="3068012" cy="2452143"/>
          </a:xfrm>
          <a:prstGeom prst="rect">
            <a:avLst/>
          </a:prstGeom>
        </p:spPr>
      </p:pic>
      <p:pic>
        <p:nvPicPr>
          <p:cNvPr id="18" name="Picture 17">
            <a:extLst>
              <a:ext uri="{FF2B5EF4-FFF2-40B4-BE49-F238E27FC236}">
                <a16:creationId xmlns:a16="http://schemas.microsoft.com/office/drawing/2014/main" id="{8A227616-E933-9C9E-94C5-6DA3EBC41B4B}"/>
              </a:ext>
            </a:extLst>
          </p:cNvPr>
          <p:cNvPicPr>
            <a:picLocks noChangeAspect="1"/>
          </p:cNvPicPr>
          <p:nvPr/>
        </p:nvPicPr>
        <p:blipFill>
          <a:blip r:embed="rId4"/>
          <a:stretch>
            <a:fillRect/>
          </a:stretch>
        </p:blipFill>
        <p:spPr>
          <a:xfrm>
            <a:off x="5299509" y="3751047"/>
            <a:ext cx="3161097" cy="2553499"/>
          </a:xfrm>
          <a:prstGeom prst="rect">
            <a:avLst/>
          </a:prstGeom>
        </p:spPr>
      </p:pic>
      <p:sp>
        <p:nvSpPr>
          <p:cNvPr id="20" name="TextBox 19">
            <a:extLst>
              <a:ext uri="{FF2B5EF4-FFF2-40B4-BE49-F238E27FC236}">
                <a16:creationId xmlns:a16="http://schemas.microsoft.com/office/drawing/2014/main" id="{D4E5CE84-A34A-A13F-3547-8E5F53935243}"/>
              </a:ext>
            </a:extLst>
          </p:cNvPr>
          <p:cNvSpPr txBox="1"/>
          <p:nvPr/>
        </p:nvSpPr>
        <p:spPr>
          <a:xfrm>
            <a:off x="8703687" y="1097279"/>
            <a:ext cx="3068011" cy="2462213"/>
          </a:xfrm>
          <a:prstGeom prst="rect">
            <a:avLst/>
          </a:prstGeom>
          <a:noFill/>
        </p:spPr>
        <p:txBody>
          <a:bodyPr wrap="square" rtlCol="0">
            <a:spAutoFit/>
          </a:bodyPr>
          <a:lstStyle/>
          <a:p>
            <a:r>
              <a:rPr lang="en-US" sz="1400" b="1" dirty="0"/>
              <a:t>The Decision Tree model </a:t>
            </a:r>
            <a:r>
              <a:rPr lang="en-US" sz="1400" dirty="0"/>
              <a:t>with default parameters yields 99.96% accuracy on training data.</a:t>
            </a:r>
          </a:p>
          <a:p>
            <a:r>
              <a:rPr lang="en-US" sz="1400" b="1" dirty="0"/>
              <a:t>Precision Score: </a:t>
            </a:r>
            <a:r>
              <a:rPr lang="en-US" sz="1400" dirty="0"/>
              <a:t>This means that 82% of all the things we predicted came true. that is 82% of clients transactions was detected to be a fraudulent transaction.</a:t>
            </a:r>
          </a:p>
          <a:p>
            <a:r>
              <a:rPr lang="en-US" sz="1400" b="1" dirty="0"/>
              <a:t>Recall Score: </a:t>
            </a:r>
            <a:r>
              <a:rPr lang="en-US" sz="1400" dirty="0"/>
              <a:t>In all the actual positives, we only predicted 82% of it to be true.</a:t>
            </a:r>
            <a:endParaRPr lang="en-IN" sz="1400" dirty="0"/>
          </a:p>
        </p:txBody>
      </p:sp>
      <p:sp>
        <p:nvSpPr>
          <p:cNvPr id="21" name="TextBox 20">
            <a:extLst>
              <a:ext uri="{FF2B5EF4-FFF2-40B4-BE49-F238E27FC236}">
                <a16:creationId xmlns:a16="http://schemas.microsoft.com/office/drawing/2014/main" id="{68986F0A-A269-41E5-A166-AE6C5D99154F}"/>
              </a:ext>
            </a:extLst>
          </p:cNvPr>
          <p:cNvSpPr txBox="1"/>
          <p:nvPr/>
        </p:nvSpPr>
        <p:spPr>
          <a:xfrm>
            <a:off x="8610600" y="3619099"/>
            <a:ext cx="2987842" cy="2462213"/>
          </a:xfrm>
          <a:prstGeom prst="rect">
            <a:avLst/>
          </a:prstGeom>
          <a:noFill/>
        </p:spPr>
        <p:txBody>
          <a:bodyPr wrap="square" rtlCol="0">
            <a:spAutoFit/>
          </a:bodyPr>
          <a:lstStyle/>
          <a:p>
            <a:r>
              <a:rPr lang="en-US" sz="1400" b="1" dirty="0"/>
              <a:t>Random Forest Tree model  </a:t>
            </a:r>
            <a:r>
              <a:rPr lang="en-US" sz="1400" dirty="0"/>
              <a:t>parameters yields 99.97% accuracy on training data.</a:t>
            </a:r>
          </a:p>
          <a:p>
            <a:r>
              <a:rPr lang="en-US" sz="1400" b="1" dirty="0"/>
              <a:t>Precision Score: </a:t>
            </a:r>
            <a:r>
              <a:rPr lang="en-US" sz="1400" dirty="0"/>
              <a:t>This means that 99% of all the things we predicted came true. that is 99% of clients transactions was detected to be a fraudulent transaction. </a:t>
            </a:r>
          </a:p>
          <a:p>
            <a:r>
              <a:rPr lang="en-US" sz="1400" b="1" dirty="0"/>
              <a:t>Recall Score: </a:t>
            </a:r>
            <a:r>
              <a:rPr lang="en-US" sz="1400" dirty="0"/>
              <a:t>In all the actual positives, we only predicted 81% of it to be true.</a:t>
            </a:r>
            <a:endParaRPr lang="en-IN" sz="1400" dirty="0"/>
          </a:p>
        </p:txBody>
      </p:sp>
      <p:sp>
        <p:nvSpPr>
          <p:cNvPr id="23" name="TextBox 22">
            <a:extLst>
              <a:ext uri="{FF2B5EF4-FFF2-40B4-BE49-F238E27FC236}">
                <a16:creationId xmlns:a16="http://schemas.microsoft.com/office/drawing/2014/main" id="{67F1D17F-68B7-CEB4-7238-BF4E94BAD61B}"/>
              </a:ext>
            </a:extLst>
          </p:cNvPr>
          <p:cNvSpPr txBox="1"/>
          <p:nvPr/>
        </p:nvSpPr>
        <p:spPr>
          <a:xfrm>
            <a:off x="192505" y="4726004"/>
            <a:ext cx="4957011" cy="1323439"/>
          </a:xfrm>
          <a:prstGeom prst="rect">
            <a:avLst/>
          </a:prstGeom>
          <a:noFill/>
        </p:spPr>
        <p:txBody>
          <a:bodyPr wrap="square" rtlCol="0">
            <a:spAutoFit/>
          </a:bodyPr>
          <a:lstStyle/>
          <a:p>
            <a:r>
              <a:rPr lang="en-US" sz="1600" dirty="0"/>
              <a:t>We explored correlation where it shows the relationships between variables(features) and how close they are related to each other. From the chart, we can see that balance before and after transaction are highly correlated compared to others.</a:t>
            </a:r>
            <a:endParaRPr lang="en-IN" sz="1600" dirty="0"/>
          </a:p>
        </p:txBody>
      </p:sp>
      <p:sp>
        <p:nvSpPr>
          <p:cNvPr id="24" name="TextBox 23">
            <a:extLst>
              <a:ext uri="{FF2B5EF4-FFF2-40B4-BE49-F238E27FC236}">
                <a16:creationId xmlns:a16="http://schemas.microsoft.com/office/drawing/2014/main" id="{EB0D61FC-9A42-328A-9EBF-E6E9C1273D44}"/>
              </a:ext>
            </a:extLst>
          </p:cNvPr>
          <p:cNvSpPr txBox="1"/>
          <p:nvPr/>
        </p:nvSpPr>
        <p:spPr>
          <a:xfrm>
            <a:off x="8703687" y="6356350"/>
            <a:ext cx="2894755" cy="430887"/>
          </a:xfrm>
          <a:prstGeom prst="rect">
            <a:avLst/>
          </a:prstGeom>
          <a:noFill/>
        </p:spPr>
        <p:txBody>
          <a:bodyPr wrap="square" rtlCol="0">
            <a:spAutoFit/>
          </a:bodyPr>
          <a:lstStyle/>
          <a:p>
            <a:r>
              <a:rPr lang="en-US" sz="1100" dirty="0"/>
              <a:t>Both the Decision Tree and Random Forest models outperform the Logistic Regression</a:t>
            </a:r>
            <a:endParaRPr lang="en-IN" sz="1100" dirty="0"/>
          </a:p>
        </p:txBody>
      </p:sp>
    </p:spTree>
    <p:extLst>
      <p:ext uri="{BB962C8B-B14F-4D97-AF65-F5344CB8AC3E}">
        <p14:creationId xmlns:p14="http://schemas.microsoft.com/office/powerpoint/2010/main" val="775535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B661-0BFF-6E07-DEB3-3D9594FCA04F}"/>
              </a:ext>
            </a:extLst>
          </p:cNvPr>
          <p:cNvSpPr>
            <a:spLocks noGrp="1"/>
          </p:cNvSpPr>
          <p:nvPr>
            <p:ph type="title"/>
          </p:nvPr>
        </p:nvSpPr>
        <p:spPr/>
        <p:txBody>
          <a:bodyPr/>
          <a:lstStyle/>
          <a:p>
            <a:r>
              <a:rPr lang="en-IN" dirty="0">
                <a:latin typeface="Algerian" panose="04020705040A02060702" pitchFamily="82" charset="0"/>
              </a:rPr>
              <a:t>conclusion</a:t>
            </a:r>
          </a:p>
        </p:txBody>
      </p:sp>
      <p:sp>
        <p:nvSpPr>
          <p:cNvPr id="3" name="Date Placeholder 2">
            <a:extLst>
              <a:ext uri="{FF2B5EF4-FFF2-40B4-BE49-F238E27FC236}">
                <a16:creationId xmlns:a16="http://schemas.microsoft.com/office/drawing/2014/main" id="{F51BF876-112C-82ED-4263-08CCE7EA39D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E2DE846D-A2D0-5174-B4F1-C5527D965879}"/>
              </a:ext>
            </a:extLst>
          </p:cNvPr>
          <p:cNvSpPr>
            <a:spLocks noGrp="1"/>
          </p:cNvSpPr>
          <p:nvPr>
            <p:ph type="ftr" sz="quarter" idx="11"/>
          </p:nvPr>
        </p:nvSpPr>
        <p:spPr/>
        <p:txBody>
          <a:bodyPr/>
          <a:lstStyle/>
          <a:p>
            <a:r>
              <a:rPr lang="en-US"/>
              <a:t>Pitch Deck</a:t>
            </a:r>
            <a:endParaRPr lang="en-US" dirty="0"/>
          </a:p>
        </p:txBody>
      </p:sp>
      <p:sp>
        <p:nvSpPr>
          <p:cNvPr id="5" name="Slide Number Placeholder 4">
            <a:extLst>
              <a:ext uri="{FF2B5EF4-FFF2-40B4-BE49-F238E27FC236}">
                <a16:creationId xmlns:a16="http://schemas.microsoft.com/office/drawing/2014/main" id="{8D72A784-A44D-0FCE-DD7B-4C366014EF03}"/>
              </a:ext>
            </a:extLst>
          </p:cNvPr>
          <p:cNvSpPr>
            <a:spLocks noGrp="1"/>
          </p:cNvSpPr>
          <p:nvPr>
            <p:ph type="sldNum" sz="quarter" idx="12"/>
          </p:nvPr>
        </p:nvSpPr>
        <p:spPr/>
        <p:txBody>
          <a:bodyPr/>
          <a:lstStyle/>
          <a:p>
            <a:fld id="{B5CEABB6-07DC-46E8-9B57-56EC44A396E5}" type="slidenum">
              <a:rPr lang="en-US" smtClean="0"/>
              <a:t>8</a:t>
            </a:fld>
            <a:endParaRPr lang="en-US" dirty="0"/>
          </a:p>
        </p:txBody>
      </p:sp>
      <p:sp>
        <p:nvSpPr>
          <p:cNvPr id="6" name="Content Placeholder 5">
            <a:extLst>
              <a:ext uri="{FF2B5EF4-FFF2-40B4-BE49-F238E27FC236}">
                <a16:creationId xmlns:a16="http://schemas.microsoft.com/office/drawing/2014/main" id="{11151A84-2391-0D7F-80B4-22F8EA52E00D}"/>
              </a:ext>
            </a:extLst>
          </p:cNvPr>
          <p:cNvSpPr>
            <a:spLocks noGrp="1"/>
          </p:cNvSpPr>
          <p:nvPr>
            <p:ph sz="quarter" idx="16"/>
          </p:nvPr>
        </p:nvSpPr>
        <p:spPr>
          <a:xfrm>
            <a:off x="838200" y="1578542"/>
            <a:ext cx="10515600" cy="4687503"/>
          </a:xfrm>
        </p:spPr>
        <p:txBody>
          <a:bodyPr>
            <a:normAutofit/>
          </a:bodyPr>
          <a:lstStyle/>
          <a:p>
            <a:r>
              <a:rPr lang="en-US" sz="1800" dirty="0"/>
              <a:t>Upon training and evaluating our classification model, we found that the </a:t>
            </a:r>
            <a:r>
              <a:rPr lang="en-US" sz="1800" b="1" dirty="0"/>
              <a:t>Random Forest model </a:t>
            </a:r>
            <a:r>
              <a:rPr lang="en-US" sz="1800" dirty="0"/>
              <a:t>performed the best by a narrow margin. Therefore, Random Forest performs best with recall cross-validation accuracy of 87% which is important for our problem statement where false negative is our priority.</a:t>
            </a:r>
          </a:p>
          <a:p>
            <a:r>
              <a:rPr lang="en-US" sz="1800" dirty="0"/>
              <a:t>Random Forest Classifier model should be used because for this business problem, recall score is more relevant because it measures how many of the actual fraudulent payments the model identified as fraud. </a:t>
            </a:r>
          </a:p>
          <a:p>
            <a:r>
              <a:rPr lang="en-US" sz="1800" dirty="0"/>
              <a:t>Transaction History and Frequency - if unaccounted transactions occurs frequently should confirm </a:t>
            </a:r>
            <a:r>
              <a:rPr lang="en-US" sz="1800" dirty="0" err="1"/>
              <a:t>genuinity</a:t>
            </a:r>
            <a:r>
              <a:rPr lang="en-US" sz="1800" dirty="0"/>
              <a:t> of the transaction with the customer.</a:t>
            </a:r>
          </a:p>
          <a:p>
            <a:r>
              <a:rPr lang="en-US" sz="1800" dirty="0"/>
              <a:t>Instruct user to use own mobile or computers while doing transactions to avoid phishing attacks</a:t>
            </a:r>
          </a:p>
          <a:p>
            <a:r>
              <a:rPr lang="en-US" sz="1800" dirty="0"/>
              <a:t>Increased cybersecurity for banking websites and mobile applications</a:t>
            </a:r>
          </a:p>
        </p:txBody>
      </p:sp>
    </p:spTree>
    <p:extLst>
      <p:ext uri="{BB962C8B-B14F-4D97-AF65-F5344CB8AC3E}">
        <p14:creationId xmlns:p14="http://schemas.microsoft.com/office/powerpoint/2010/main" val="2736148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dirty="0"/>
              <a:t>THANK YOU</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dirty="0"/>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dirty="0"/>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9</a:t>
            </a:fld>
            <a:endParaRPr lang="en-US" dirty="0"/>
          </a:p>
        </p:txBody>
      </p:sp>
      <p:sp>
        <p:nvSpPr>
          <p:cNvPr id="8" name="TextBox 7">
            <a:extLst>
              <a:ext uri="{FF2B5EF4-FFF2-40B4-BE49-F238E27FC236}">
                <a16:creationId xmlns:a16="http://schemas.microsoft.com/office/drawing/2014/main" id="{49F79B04-8005-B7DF-538B-C85E5C30328A}"/>
              </a:ext>
            </a:extLst>
          </p:cNvPr>
          <p:cNvSpPr txBox="1"/>
          <p:nvPr/>
        </p:nvSpPr>
        <p:spPr>
          <a:xfrm>
            <a:off x="3984859" y="3878981"/>
            <a:ext cx="1559293" cy="369332"/>
          </a:xfrm>
          <a:prstGeom prst="rect">
            <a:avLst/>
          </a:prstGeom>
          <a:noFill/>
        </p:spPr>
        <p:txBody>
          <a:bodyPr wrap="square" rtlCol="0">
            <a:spAutoFit/>
          </a:bodyPr>
          <a:lstStyle/>
          <a:p>
            <a:r>
              <a:rPr lang="en-IN" dirty="0"/>
              <a:t>Daksh</a:t>
            </a:r>
          </a:p>
        </p:txBody>
      </p:sp>
      <p:sp>
        <p:nvSpPr>
          <p:cNvPr id="9" name="TextBox 8">
            <a:extLst>
              <a:ext uri="{FF2B5EF4-FFF2-40B4-BE49-F238E27FC236}">
                <a16:creationId xmlns:a16="http://schemas.microsoft.com/office/drawing/2014/main" id="{28DC6A52-3DEE-1F3E-7156-01814D79345F}"/>
              </a:ext>
            </a:extLst>
          </p:cNvPr>
          <p:cNvSpPr txBox="1"/>
          <p:nvPr/>
        </p:nvSpPr>
        <p:spPr>
          <a:xfrm>
            <a:off x="3984858" y="3946358"/>
            <a:ext cx="1774371" cy="646331"/>
          </a:xfrm>
          <a:prstGeom prst="rect">
            <a:avLst/>
          </a:prstGeom>
          <a:noFill/>
        </p:spPr>
        <p:txBody>
          <a:bodyPr wrap="square" rtlCol="0">
            <a:spAutoFit/>
          </a:bodyPr>
          <a:lstStyle/>
          <a:p>
            <a:r>
              <a:rPr lang="en-IN" dirty="0">
                <a:solidFill>
                  <a:schemeClr val="bg1"/>
                </a:solidFill>
              </a:rPr>
              <a:t>Daksh Makhija</a:t>
            </a:r>
          </a:p>
          <a:p>
            <a:r>
              <a:rPr lang="en-IN" dirty="0">
                <a:solidFill>
                  <a:schemeClr val="bg1"/>
                </a:solidFill>
              </a:rPr>
              <a:t>35314813120</a:t>
            </a:r>
            <a:endParaRPr lang="en-IN" dirty="0"/>
          </a:p>
        </p:txBody>
      </p:sp>
      <p:sp>
        <p:nvSpPr>
          <p:cNvPr id="10" name="TextBox 9">
            <a:extLst>
              <a:ext uri="{FF2B5EF4-FFF2-40B4-BE49-F238E27FC236}">
                <a16:creationId xmlns:a16="http://schemas.microsoft.com/office/drawing/2014/main" id="{38CCB0A6-7DA0-3E01-81FF-19ABCE8EBAAE}"/>
              </a:ext>
            </a:extLst>
          </p:cNvPr>
          <p:cNvSpPr txBox="1"/>
          <p:nvPr/>
        </p:nvSpPr>
        <p:spPr>
          <a:xfrm>
            <a:off x="6356985" y="3946358"/>
            <a:ext cx="1807631" cy="646331"/>
          </a:xfrm>
          <a:prstGeom prst="rect">
            <a:avLst/>
          </a:prstGeom>
          <a:noFill/>
        </p:spPr>
        <p:txBody>
          <a:bodyPr wrap="square" rtlCol="0">
            <a:spAutoFit/>
          </a:bodyPr>
          <a:lstStyle/>
          <a:p>
            <a:r>
              <a:rPr lang="en-IN" dirty="0">
                <a:solidFill>
                  <a:schemeClr val="bg1"/>
                </a:solidFill>
              </a:rPr>
              <a:t>Manik Dhingra</a:t>
            </a:r>
          </a:p>
          <a:p>
            <a:r>
              <a:rPr lang="en-IN" dirty="0">
                <a:solidFill>
                  <a:schemeClr val="bg1"/>
                </a:solidFill>
              </a:rPr>
              <a:t>75114813120</a:t>
            </a:r>
          </a:p>
        </p:txBody>
      </p:sp>
    </p:spTree>
    <p:extLst>
      <p:ext uri="{BB962C8B-B14F-4D97-AF65-F5344CB8AC3E}">
        <p14:creationId xmlns:p14="http://schemas.microsoft.com/office/powerpoint/2010/main" val="2436493926"/>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3.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187</TotalTime>
  <Words>895</Words>
  <Application>Microsoft Office PowerPoint</Application>
  <PresentationFormat>Widescreen</PresentationFormat>
  <Paragraphs>80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Algerian</vt:lpstr>
      <vt:lpstr>Arial</vt:lpstr>
      <vt:lpstr>Calibri</vt:lpstr>
      <vt:lpstr>Tenorite</vt:lpstr>
      <vt:lpstr>Times New Roman</vt:lpstr>
      <vt:lpstr>Wingdings</vt:lpstr>
      <vt:lpstr>Monoline</vt:lpstr>
      <vt:lpstr>Anomaly Detection in Financial Transaction(Online Payments) Using Machine Learning</vt:lpstr>
      <vt:lpstr>Table of contents</vt:lpstr>
      <vt:lpstr>introduction</vt:lpstr>
      <vt:lpstr>Dataset description</vt:lpstr>
      <vt:lpstr>Executive summary</vt:lpstr>
      <vt:lpstr>visualization</vt:lpstr>
      <vt:lpstr>MODEL EVALUATION </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BTECH.H1 278508</dc:creator>
  <cp:lastModifiedBy>daksh makhija</cp:lastModifiedBy>
  <cp:revision>2</cp:revision>
  <dcterms:created xsi:type="dcterms:W3CDTF">2023-10-12T17:27:35Z</dcterms:created>
  <dcterms:modified xsi:type="dcterms:W3CDTF">2023-10-12T20:34:50Z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