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33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ndian-railways-inte-191c.bolt.host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927371"/>
            <a:ext cx="6259286" cy="516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SIH25022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Maximizing Section Throughput Using Al-Powered Precise Train Traffic Control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dirty="0"/>
              <a:t>Transportation &amp; Logistics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KRITAGYA</a:t>
            </a: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92094"/>
            <a:ext cx="12191999" cy="46590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861134" y="-148871"/>
            <a:ext cx="9319058" cy="1143000"/>
          </a:xfrm>
        </p:spPr>
        <p:txBody>
          <a:bodyPr/>
          <a:lstStyle/>
          <a:p>
            <a:pPr eaLnBrk="1" hangingPunct="1"/>
            <a:br>
              <a:rPr lang="en-US" sz="2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IN" sz="2800" b="1" dirty="0"/>
              <a:t>Maximizing Section Throughput Using Al-Powered Precise Train Traffic Control</a:t>
            </a:r>
            <a:endParaRPr lang="en-US" sz="2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-11331"/>
            <a:ext cx="1965453" cy="9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A9291D3-D318-0785-4D2C-1FA77C09C7D9}"/>
              </a:ext>
            </a:extLst>
          </p:cNvPr>
          <p:cNvGrpSpPr/>
          <p:nvPr/>
        </p:nvGrpSpPr>
        <p:grpSpPr>
          <a:xfrm>
            <a:off x="4281461" y="1042679"/>
            <a:ext cx="3915885" cy="2895015"/>
            <a:chOff x="237416" y="1548384"/>
            <a:chExt cx="5071431" cy="48746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231027-DF3C-7B95-D851-DB30C260A237}"/>
                </a:ext>
              </a:extLst>
            </p:cNvPr>
            <p:cNvSpPr/>
            <p:nvPr/>
          </p:nvSpPr>
          <p:spPr>
            <a:xfrm>
              <a:off x="516204" y="1548384"/>
              <a:ext cx="4792643" cy="40364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200"/>
            </a:p>
          </p:txBody>
        </p:sp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66512BCA-3E9E-EB0A-5BDB-3ECD2CAE1A22}"/>
                </a:ext>
              </a:extLst>
            </p:cNvPr>
            <p:cNvSpPr/>
            <p:nvPr/>
          </p:nvSpPr>
          <p:spPr>
            <a:xfrm>
              <a:off x="237416" y="1548384"/>
              <a:ext cx="3519667" cy="630315"/>
            </a:xfrm>
            <a:prstGeom prst="round2DiagRect">
              <a:avLst>
                <a:gd name="adj1" fmla="val 34129"/>
                <a:gd name="adj2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 sz="1200"/>
            </a:p>
          </p:txBody>
        </p:sp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CDDB595A-9F25-64D5-4611-324F0F7AB8EA}"/>
                </a:ext>
              </a:extLst>
            </p:cNvPr>
            <p:cNvSpPr txBox="1"/>
            <p:nvPr/>
          </p:nvSpPr>
          <p:spPr>
            <a:xfrm>
              <a:off x="237416" y="1622096"/>
              <a:ext cx="4366871" cy="609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r>
                <a:rPr lang="en-IN" sz="1600" b="1" dirty="0">
                  <a:latin typeface="Aptos Display" panose="020B0004020202020204" pitchFamily="34" charset="0"/>
                </a:rPr>
                <a:t>SOLUTION EXPLANATION</a:t>
              </a:r>
            </a:p>
          </p:txBody>
        </p: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92C863D5-6EB3-66E7-BC64-D98B3AE3C509}"/>
                </a:ext>
              </a:extLst>
            </p:cNvPr>
            <p:cNvSpPr txBox="1"/>
            <p:nvPr/>
          </p:nvSpPr>
          <p:spPr>
            <a:xfrm>
              <a:off x="516203" y="1933795"/>
              <a:ext cx="4643023" cy="4489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itchFamily="34" charset="0"/>
                  <a:ea typeface="ＭＳ Ｐゴシック" pitchFamily="1" charset="-128"/>
                  <a:cs typeface="+mn-cs"/>
                </a:defRPr>
              </a:lvl9pPr>
            </a:lstStyle>
            <a:p>
              <a:pPr marL="342900" indent="-342900">
                <a:buAutoNum type="arabicParenR"/>
              </a:pPr>
              <a:endParaRPr lang="en-I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b="1" dirty="0"/>
                <a:t>AI-powered train traffic control system</a:t>
              </a:r>
              <a:r>
                <a:rPr lang="en-US" sz="1200" dirty="0"/>
                <a:t> that uses real-time data (GPS, speed, delays, weather) to optimize scheduling and train spacing.</a:t>
              </a:r>
              <a:endParaRPr lang="en-IN" sz="1200" dirty="0">
                <a:latin typeface="Aptos Narrow" panose="020B00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latin typeface="Aptos Narrow" panose="020B0004020202020204" pitchFamily="34" charset="0"/>
                </a:rPr>
                <a:t> </a:t>
              </a:r>
              <a:r>
                <a:rPr lang="en-US" sz="1200" b="1" dirty="0"/>
                <a:t>Driver Advisory System (DAS)</a:t>
              </a:r>
              <a:r>
                <a:rPr lang="en-US" sz="1200" dirty="0"/>
                <a:t> guides optimal speed and eco-driving, while controllers get </a:t>
              </a:r>
              <a:r>
                <a:rPr lang="en-US" sz="1200" b="1" dirty="0"/>
                <a:t>visual dashboards</a:t>
              </a:r>
              <a:r>
                <a:rPr lang="en-US" sz="1200" dirty="0"/>
                <a:t> for better decision-making.</a:t>
              </a:r>
              <a:endParaRPr lang="en-IN" sz="1200" dirty="0">
                <a:latin typeface="Aptos Narrow" panose="020B00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latin typeface="Aptos Narrow" panose="020B0004020202020204" pitchFamily="34" charset="0"/>
                </a:rPr>
                <a:t> </a:t>
              </a:r>
              <a:r>
                <a:rPr lang="en-US" sz="1200" dirty="0"/>
                <a:t>Using </a:t>
              </a:r>
              <a:r>
                <a:rPr lang="en-US" sz="1200" b="1" dirty="0"/>
                <a:t>AI-driven analytics</a:t>
              </a:r>
              <a:r>
                <a:rPr lang="en-US" sz="1200" dirty="0"/>
                <a:t>, optimization, and real-time updates, </a:t>
              </a:r>
              <a:r>
                <a:rPr lang="en-US" sz="1200" b="1" dirty="0"/>
                <a:t>the system cuts delays</a:t>
              </a:r>
              <a:r>
                <a:rPr lang="en-US" sz="1200" dirty="0"/>
                <a:t>, </a:t>
              </a:r>
              <a:r>
                <a:rPr lang="en-US" sz="1200" b="1" dirty="0"/>
                <a:t>improves safety, </a:t>
              </a:r>
              <a:r>
                <a:rPr lang="en-US" sz="1200" dirty="0"/>
                <a:t>and increases throughput by </a:t>
              </a:r>
              <a:r>
                <a:rPr lang="en-US" sz="1200" b="1" dirty="0"/>
                <a:t>30–40% </a:t>
              </a:r>
              <a:r>
                <a:rPr lang="en-US" sz="1200" dirty="0"/>
                <a:t>without new infrastructure.</a:t>
              </a:r>
              <a:endParaRPr lang="en-IN" sz="1200" dirty="0">
                <a:latin typeface="Aptos Narrow" panose="020B0004020202020204" pitchFamily="34" charset="0"/>
              </a:endParaRPr>
            </a:p>
            <a:p>
              <a:endParaRPr lang="en-IN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717FDC-B06D-34EA-E69E-1B8E5A294E9D}"/>
              </a:ext>
            </a:extLst>
          </p:cNvPr>
          <p:cNvGrpSpPr/>
          <p:nvPr/>
        </p:nvGrpSpPr>
        <p:grpSpPr>
          <a:xfrm>
            <a:off x="-13166" y="5203089"/>
            <a:ext cx="5156117" cy="503239"/>
            <a:chOff x="141514" y="5546174"/>
            <a:chExt cx="7363440" cy="64346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DBFE05F-C214-7C36-6AEF-DACC1AF3B61F}"/>
                </a:ext>
              </a:extLst>
            </p:cNvPr>
            <p:cNvSpPr/>
            <p:nvPr/>
          </p:nvSpPr>
          <p:spPr>
            <a:xfrm>
              <a:off x="180151" y="5546174"/>
              <a:ext cx="7177381" cy="6434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DDBF41-C2D3-1B05-9C00-BFDC492343B0}"/>
                </a:ext>
              </a:extLst>
            </p:cNvPr>
            <p:cNvSpPr txBox="1"/>
            <p:nvPr/>
          </p:nvSpPr>
          <p:spPr>
            <a:xfrm>
              <a:off x="141514" y="5675232"/>
              <a:ext cx="7363440" cy="393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Smarter Tracks, Smoother Trains – AI That Moves Railways Forward</a:t>
              </a:r>
              <a:endParaRPr lang="en-IN" sz="1400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24ED79-4F91-F63C-4F4A-46EA6E92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" y="1288134"/>
            <a:ext cx="4190260" cy="3881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14B92B-318F-0E35-52D1-76805CA17893}"/>
              </a:ext>
            </a:extLst>
          </p:cNvPr>
          <p:cNvSpPr txBox="1"/>
          <p:nvPr/>
        </p:nvSpPr>
        <p:spPr>
          <a:xfrm>
            <a:off x="-13166" y="1030217"/>
            <a:ext cx="528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Arial Black" panose="020B0A04020102020204" pitchFamily="34" charset="0"/>
              </a:rPr>
              <a:t>UNIQUENESS &amp; INNOVATION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4F5414-7978-B4E0-74F8-2DE620009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043" y="3488690"/>
            <a:ext cx="6986793" cy="28660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A8CA0B-391C-E2F0-5C2E-685406713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2486" y="637667"/>
            <a:ext cx="1555914" cy="296687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B33170-57B8-AAC2-218D-C9E88187FE92}"/>
              </a:ext>
            </a:extLst>
          </p:cNvPr>
          <p:cNvCxnSpPr/>
          <p:nvPr/>
        </p:nvCxnSpPr>
        <p:spPr>
          <a:xfrm>
            <a:off x="10848513" y="2476870"/>
            <a:ext cx="0" cy="12428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BD60DE-CF7C-B89C-01CA-C17DEEF0400E}"/>
              </a:ext>
            </a:extLst>
          </p:cNvPr>
          <p:cNvCxnSpPr/>
          <p:nvPr/>
        </p:nvCxnSpPr>
        <p:spPr>
          <a:xfrm flipH="1">
            <a:off x="10160000" y="2476870"/>
            <a:ext cx="68851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DD7E98E-2D31-4B60-D942-87DBC5C41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5431" y="-115399"/>
            <a:ext cx="1370061" cy="137006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A7CCF08-95A0-9D23-F79F-A3FBEC274377}"/>
              </a:ext>
            </a:extLst>
          </p:cNvPr>
          <p:cNvGrpSpPr/>
          <p:nvPr/>
        </p:nvGrpSpPr>
        <p:grpSpPr>
          <a:xfrm>
            <a:off x="309245" y="5807261"/>
            <a:ext cx="4187480" cy="499463"/>
            <a:chOff x="13890" y="5798102"/>
            <a:chExt cx="4187480" cy="49946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C505041-CF2E-3EA8-ADC1-9F969A63DEE0}"/>
                </a:ext>
              </a:extLst>
            </p:cNvPr>
            <p:cNvSpPr/>
            <p:nvPr/>
          </p:nvSpPr>
          <p:spPr>
            <a:xfrm>
              <a:off x="13890" y="5798102"/>
              <a:ext cx="4187480" cy="49946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0BC9C-9929-0602-F372-990688D7A4EE}"/>
                </a:ext>
              </a:extLst>
            </p:cNvPr>
            <p:cNvSpPr txBox="1"/>
            <p:nvPr/>
          </p:nvSpPr>
          <p:spPr>
            <a:xfrm>
              <a:off x="1469278" y="5811293"/>
              <a:ext cx="2732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hlinkClick r:id="rId8"/>
                </a:rPr>
                <a:t>https://indian-railways-inte-191</a:t>
              </a:r>
              <a:r>
                <a:rPr lang="en-IN" sz="1400" b="1" dirty="0"/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950134-EFBD-96F1-9E43-9215B424C3CF}"/>
                </a:ext>
              </a:extLst>
            </p:cNvPr>
            <p:cNvSpPr txBox="1"/>
            <p:nvPr/>
          </p:nvSpPr>
          <p:spPr>
            <a:xfrm>
              <a:off x="66547" y="5836695"/>
              <a:ext cx="1895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PROTOTYPE LINK-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0924" y="-3100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2310" y="6345121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257" y="-99623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ADD767C7-DFF2-6BB7-667C-5F0DBA491D2B}"/>
              </a:ext>
            </a:extLst>
          </p:cNvPr>
          <p:cNvSpPr/>
          <p:nvPr/>
        </p:nvSpPr>
        <p:spPr>
          <a:xfrm>
            <a:off x="8008997" y="2435546"/>
            <a:ext cx="1974533" cy="1974533"/>
          </a:xfrm>
          <a:custGeom>
            <a:avLst/>
            <a:gdLst/>
            <a:ahLst/>
            <a:cxnLst/>
            <a:rect l="0" t="0" r="0" b="0"/>
            <a:pathLst>
              <a:path w="1974533" h="1974533">
                <a:moveTo>
                  <a:pt x="1974533" y="987266"/>
                </a:moveTo>
                <a:cubicBezTo>
                  <a:pt x="1974533" y="1532519"/>
                  <a:pt x="1532519" y="1974533"/>
                  <a:pt x="987266" y="1974533"/>
                </a:cubicBezTo>
                <a:cubicBezTo>
                  <a:pt x="442014" y="1974533"/>
                  <a:pt x="0" y="1532519"/>
                  <a:pt x="0" y="987266"/>
                </a:cubicBezTo>
                <a:cubicBezTo>
                  <a:pt x="0" y="442014"/>
                  <a:pt x="442014" y="0"/>
                  <a:pt x="987266" y="0"/>
                </a:cubicBezTo>
                <a:cubicBezTo>
                  <a:pt x="1532519" y="0"/>
                  <a:pt x="1974533" y="442014"/>
                  <a:pt x="1974533" y="987266"/>
                </a:cubicBezTo>
                <a:close/>
              </a:path>
            </a:pathLst>
          </a:custGeom>
          <a:noFill/>
          <a:ln w="7504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55D90848-2A85-8949-589C-9C89FB557BD0}"/>
              </a:ext>
            </a:extLst>
          </p:cNvPr>
          <p:cNvSpPr/>
          <p:nvPr/>
        </p:nvSpPr>
        <p:spPr>
          <a:xfrm>
            <a:off x="8642921" y="4210768"/>
            <a:ext cx="1260763" cy="1422171"/>
          </a:xfrm>
          <a:custGeom>
            <a:avLst/>
            <a:gdLst/>
            <a:ahLst/>
            <a:cxnLst/>
            <a:rect l="0" t="0" r="0" b="0"/>
            <a:pathLst>
              <a:path w="1260763" h="1422171">
                <a:moveTo>
                  <a:pt x="1260763" y="1362135"/>
                </a:moveTo>
                <a:cubicBezTo>
                  <a:pt x="1260763" y="1328974"/>
                  <a:pt x="1233882" y="1302098"/>
                  <a:pt x="1200727" y="1302098"/>
                </a:cubicBezTo>
                <a:cubicBezTo>
                  <a:pt x="1167572" y="1302098"/>
                  <a:pt x="1140690" y="1328974"/>
                  <a:pt x="1140690" y="1362135"/>
                </a:cubicBezTo>
                <a:cubicBezTo>
                  <a:pt x="1140690" y="1395290"/>
                  <a:pt x="1167572" y="1422171"/>
                  <a:pt x="1200727" y="1422171"/>
                </a:cubicBezTo>
                <a:cubicBezTo>
                  <a:pt x="1233882" y="1422171"/>
                  <a:pt x="1260763" y="1395290"/>
                  <a:pt x="1260763" y="1362135"/>
                </a:cubicBezTo>
                <a:moveTo>
                  <a:pt x="1671" y="189754"/>
                </a:moveTo>
                <a:cubicBezTo>
                  <a:pt x="219327" y="189754"/>
                  <a:pt x="420529" y="119317"/>
                  <a:pt x="583733" y="0"/>
                </a:cubicBezTo>
                <a:lnTo>
                  <a:pt x="990169" y="559408"/>
                </a:lnTo>
                <a:cubicBezTo>
                  <a:pt x="712446" y="762166"/>
                  <a:pt x="370194" y="881834"/>
                  <a:pt x="0" y="881834"/>
                </a:cubicBezTo>
                <a:lnTo>
                  <a:pt x="1671" y="189754"/>
                </a:lnTo>
              </a:path>
            </a:pathLst>
          </a:custGeom>
          <a:gradFill rotWithShape="1">
            <a:gsLst>
              <a:gs pos="0">
                <a:srgbClr val="FFBF84"/>
              </a:gs>
              <a:gs pos="100000">
                <a:srgbClr val="F99539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EAFEC617-36B5-D1E4-AFB3-E73A11161281}"/>
              </a:ext>
            </a:extLst>
          </p:cNvPr>
          <p:cNvSpPr/>
          <p:nvPr/>
        </p:nvSpPr>
        <p:spPr>
          <a:xfrm>
            <a:off x="8642921" y="4210768"/>
            <a:ext cx="1260763" cy="1422169"/>
          </a:xfrm>
          <a:custGeom>
            <a:avLst/>
            <a:gdLst/>
            <a:ahLst/>
            <a:cxnLst/>
            <a:rect l="0" t="0" r="0" b="0"/>
            <a:pathLst>
              <a:path w="1260763" h="1422169">
                <a:moveTo>
                  <a:pt x="1260763" y="1362133"/>
                </a:moveTo>
                <a:cubicBezTo>
                  <a:pt x="1260763" y="1328976"/>
                  <a:pt x="1233884" y="1302097"/>
                  <a:pt x="1200727" y="1302097"/>
                </a:cubicBezTo>
                <a:cubicBezTo>
                  <a:pt x="1167570" y="1302097"/>
                  <a:pt x="1140690" y="1328976"/>
                  <a:pt x="1140690" y="1362133"/>
                </a:cubicBezTo>
                <a:cubicBezTo>
                  <a:pt x="1140690" y="1395290"/>
                  <a:pt x="1167570" y="1422169"/>
                  <a:pt x="1200727" y="1422169"/>
                </a:cubicBezTo>
                <a:cubicBezTo>
                  <a:pt x="1233884" y="1422169"/>
                  <a:pt x="1260763" y="1395290"/>
                  <a:pt x="1260763" y="1362133"/>
                </a:cubicBezTo>
                <a:close/>
                <a:moveTo>
                  <a:pt x="1670" y="189752"/>
                </a:moveTo>
                <a:cubicBezTo>
                  <a:pt x="219325" y="189752"/>
                  <a:pt x="420530" y="119318"/>
                  <a:pt x="583736" y="0"/>
                </a:cubicBezTo>
                <a:lnTo>
                  <a:pt x="990170" y="559409"/>
                </a:lnTo>
                <a:cubicBezTo>
                  <a:pt x="712444" y="762169"/>
                  <a:pt x="370196" y="881834"/>
                  <a:pt x="0" y="881834"/>
                </a:cubicBezTo>
                <a:lnTo>
                  <a:pt x="1670" y="189752"/>
                </a:lnTo>
                <a:close/>
                <a:moveTo>
                  <a:pt x="1140690" y="1362133"/>
                </a:moveTo>
                <a:lnTo>
                  <a:pt x="635384" y="1362133"/>
                </a:lnTo>
                <a:cubicBezTo>
                  <a:pt x="574596" y="1362133"/>
                  <a:pt x="525318" y="1312855"/>
                  <a:pt x="525318" y="1252066"/>
                </a:cubicBezTo>
                <a:lnTo>
                  <a:pt x="525318" y="797961"/>
                </a:lnTo>
              </a:path>
            </a:pathLst>
          </a:custGeom>
          <a:noFill/>
          <a:ln w="7504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51384554-D4A6-2216-77AE-20414A1A99CD}"/>
              </a:ext>
            </a:extLst>
          </p:cNvPr>
          <p:cNvSpPr/>
          <p:nvPr/>
        </p:nvSpPr>
        <p:spPr>
          <a:xfrm>
            <a:off x="9226659" y="3715016"/>
            <a:ext cx="1517534" cy="1055164"/>
          </a:xfrm>
          <a:custGeom>
            <a:avLst/>
            <a:gdLst/>
            <a:ahLst/>
            <a:cxnLst/>
            <a:rect l="0" t="0" r="0" b="0"/>
            <a:pathLst>
              <a:path w="1517534" h="1055164">
                <a:moveTo>
                  <a:pt x="1517534" y="777230"/>
                </a:moveTo>
                <a:cubicBezTo>
                  <a:pt x="1517534" y="744070"/>
                  <a:pt x="1490657" y="717194"/>
                  <a:pt x="1457497" y="717194"/>
                </a:cubicBezTo>
                <a:cubicBezTo>
                  <a:pt x="1424342" y="717194"/>
                  <a:pt x="1397461" y="744070"/>
                  <a:pt x="1397461" y="777230"/>
                </a:cubicBezTo>
                <a:cubicBezTo>
                  <a:pt x="1397461" y="810385"/>
                  <a:pt x="1424342" y="837267"/>
                  <a:pt x="1457497" y="837267"/>
                </a:cubicBezTo>
                <a:cubicBezTo>
                  <a:pt x="1490657" y="837267"/>
                  <a:pt x="1517534" y="810385"/>
                  <a:pt x="1517534" y="777230"/>
                </a:cubicBezTo>
                <a:moveTo>
                  <a:pt x="406436" y="1055164"/>
                </a:moveTo>
                <a:lnTo>
                  <a:pt x="0" y="495755"/>
                </a:lnTo>
                <a:cubicBezTo>
                  <a:pt x="166725" y="373861"/>
                  <a:pt x="293792" y="200951"/>
                  <a:pt x="358231" y="0"/>
                </a:cubicBezTo>
                <a:lnTo>
                  <a:pt x="1016210" y="213789"/>
                </a:lnTo>
                <a:cubicBezTo>
                  <a:pt x="962227" y="380905"/>
                  <a:pt x="882784" y="536580"/>
                  <a:pt x="782458" y="676239"/>
                </a:cubicBezTo>
                <a:cubicBezTo>
                  <a:pt x="678030" y="821617"/>
                  <a:pt x="550968" y="949640"/>
                  <a:pt x="406436" y="1055164"/>
                </a:cubicBezTo>
              </a:path>
            </a:pathLst>
          </a:custGeom>
          <a:gradFill rotWithShape="1">
            <a:gsLst>
              <a:gs pos="0">
                <a:srgbClr val="FFEF63"/>
              </a:gs>
              <a:gs pos="100000">
                <a:srgbClr val="FFE60A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01A1CEC2-C794-DD33-29A3-527DE91A6DDD}"/>
              </a:ext>
            </a:extLst>
          </p:cNvPr>
          <p:cNvSpPr/>
          <p:nvPr/>
        </p:nvSpPr>
        <p:spPr>
          <a:xfrm>
            <a:off x="9226659" y="3715016"/>
            <a:ext cx="1517536" cy="1055163"/>
          </a:xfrm>
          <a:custGeom>
            <a:avLst/>
            <a:gdLst/>
            <a:ahLst/>
            <a:cxnLst/>
            <a:rect l="0" t="0" r="0" b="0"/>
            <a:pathLst>
              <a:path w="1517536" h="1055163">
                <a:moveTo>
                  <a:pt x="1517536" y="777228"/>
                </a:moveTo>
                <a:cubicBezTo>
                  <a:pt x="1517536" y="744071"/>
                  <a:pt x="1490657" y="717192"/>
                  <a:pt x="1457500" y="717192"/>
                </a:cubicBezTo>
                <a:cubicBezTo>
                  <a:pt x="1424343" y="717192"/>
                  <a:pt x="1397463" y="744071"/>
                  <a:pt x="1397463" y="777228"/>
                </a:cubicBezTo>
                <a:cubicBezTo>
                  <a:pt x="1397463" y="810385"/>
                  <a:pt x="1424343" y="837265"/>
                  <a:pt x="1457500" y="837265"/>
                </a:cubicBezTo>
                <a:cubicBezTo>
                  <a:pt x="1490657" y="837265"/>
                  <a:pt x="1517536" y="810385"/>
                  <a:pt x="1517536" y="777228"/>
                </a:cubicBezTo>
                <a:close/>
                <a:moveTo>
                  <a:pt x="406434" y="1055163"/>
                </a:moveTo>
                <a:lnTo>
                  <a:pt x="0" y="495753"/>
                </a:lnTo>
                <a:cubicBezTo>
                  <a:pt x="166725" y="373860"/>
                  <a:pt x="293794" y="200951"/>
                  <a:pt x="358231" y="0"/>
                </a:cubicBezTo>
                <a:lnTo>
                  <a:pt x="1016210" y="213789"/>
                </a:lnTo>
                <a:cubicBezTo>
                  <a:pt x="962225" y="380906"/>
                  <a:pt x="882785" y="536581"/>
                  <a:pt x="782460" y="676241"/>
                </a:cubicBezTo>
                <a:cubicBezTo>
                  <a:pt x="678029" y="821617"/>
                  <a:pt x="550969" y="949642"/>
                  <a:pt x="406434" y="1055163"/>
                </a:cubicBezTo>
                <a:close/>
                <a:moveTo>
                  <a:pt x="1397463" y="777228"/>
                </a:moveTo>
                <a:lnTo>
                  <a:pt x="892157" y="777228"/>
                </a:lnTo>
                <a:cubicBezTo>
                  <a:pt x="834426" y="777228"/>
                  <a:pt x="787077" y="732782"/>
                  <a:pt x="782460" y="676241"/>
                </a:cubicBezTo>
              </a:path>
            </a:pathLst>
          </a:custGeom>
          <a:noFill/>
          <a:ln w="7504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497AC3DD-E7F2-6893-C5BD-72CF6DB34641}"/>
              </a:ext>
            </a:extLst>
          </p:cNvPr>
          <p:cNvSpPr/>
          <p:nvPr/>
        </p:nvSpPr>
        <p:spPr>
          <a:xfrm>
            <a:off x="9582355" y="2889596"/>
            <a:ext cx="1366962" cy="1039219"/>
          </a:xfrm>
          <a:custGeom>
            <a:avLst/>
            <a:gdLst/>
            <a:ahLst/>
            <a:cxnLst/>
            <a:rect l="0" t="0" r="0" b="0"/>
            <a:pathLst>
              <a:path w="1366962" h="1039219">
                <a:moveTo>
                  <a:pt x="1366962" y="521996"/>
                </a:moveTo>
                <a:cubicBezTo>
                  <a:pt x="1366962" y="555151"/>
                  <a:pt x="1340086" y="582032"/>
                  <a:pt x="1306926" y="582032"/>
                </a:cubicBezTo>
                <a:cubicBezTo>
                  <a:pt x="1273771" y="582032"/>
                  <a:pt x="1246890" y="555151"/>
                  <a:pt x="1246890" y="521996"/>
                </a:cubicBezTo>
                <a:cubicBezTo>
                  <a:pt x="1246890" y="488841"/>
                  <a:pt x="1273771" y="461959"/>
                  <a:pt x="1306926" y="461959"/>
                </a:cubicBezTo>
                <a:cubicBezTo>
                  <a:pt x="1340086" y="461959"/>
                  <a:pt x="1366962" y="488841"/>
                  <a:pt x="1366962" y="521996"/>
                </a:cubicBezTo>
                <a:moveTo>
                  <a:pt x="2536" y="825429"/>
                </a:moveTo>
                <a:cubicBezTo>
                  <a:pt x="33035" y="730312"/>
                  <a:pt x="49504" y="628910"/>
                  <a:pt x="49504" y="523667"/>
                </a:cubicBezTo>
                <a:cubicBezTo>
                  <a:pt x="49504" y="415541"/>
                  <a:pt x="32124" y="311473"/>
                  <a:pt x="0" y="214109"/>
                </a:cubicBezTo>
                <a:lnTo>
                  <a:pt x="658964" y="0"/>
                </a:lnTo>
                <a:cubicBezTo>
                  <a:pt x="712591" y="164319"/>
                  <a:pt x="741584" y="339770"/>
                  <a:pt x="741584" y="521996"/>
                </a:cubicBezTo>
                <a:cubicBezTo>
                  <a:pt x="741584" y="702455"/>
                  <a:pt x="713151" y="876275"/>
                  <a:pt x="660515" y="1039219"/>
                </a:cubicBezTo>
                <a:lnTo>
                  <a:pt x="2536" y="825429"/>
                </a:lnTo>
              </a:path>
            </a:pathLst>
          </a:custGeom>
          <a:gradFill rotWithShape="1">
            <a:gsLst>
              <a:gs pos="0">
                <a:srgbClr val="CFF976"/>
              </a:gs>
              <a:gs pos="100000">
                <a:srgbClr val="A8DD38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6F7832F0-0F02-5233-1E41-DBA8EFC338F0}"/>
              </a:ext>
            </a:extLst>
          </p:cNvPr>
          <p:cNvSpPr/>
          <p:nvPr/>
        </p:nvSpPr>
        <p:spPr>
          <a:xfrm>
            <a:off x="9582355" y="2889596"/>
            <a:ext cx="1366964" cy="1039217"/>
          </a:xfrm>
          <a:custGeom>
            <a:avLst/>
            <a:gdLst/>
            <a:ahLst/>
            <a:cxnLst/>
            <a:rect l="0" t="0" r="0" b="0"/>
            <a:pathLst>
              <a:path w="1366964" h="1039217">
                <a:moveTo>
                  <a:pt x="1366964" y="521995"/>
                </a:moveTo>
                <a:cubicBezTo>
                  <a:pt x="1366964" y="555153"/>
                  <a:pt x="1340085" y="582032"/>
                  <a:pt x="1306928" y="582032"/>
                </a:cubicBezTo>
                <a:cubicBezTo>
                  <a:pt x="1273771" y="582032"/>
                  <a:pt x="1246892" y="555153"/>
                  <a:pt x="1246892" y="521995"/>
                </a:cubicBezTo>
                <a:cubicBezTo>
                  <a:pt x="1246892" y="488838"/>
                  <a:pt x="1273771" y="461959"/>
                  <a:pt x="1306928" y="461959"/>
                </a:cubicBezTo>
                <a:cubicBezTo>
                  <a:pt x="1340085" y="461959"/>
                  <a:pt x="1366964" y="488838"/>
                  <a:pt x="1366964" y="521995"/>
                </a:cubicBezTo>
                <a:close/>
                <a:moveTo>
                  <a:pt x="2536" y="825427"/>
                </a:moveTo>
                <a:cubicBezTo>
                  <a:pt x="33036" y="730311"/>
                  <a:pt x="49504" y="628912"/>
                  <a:pt x="49504" y="523666"/>
                </a:cubicBezTo>
                <a:cubicBezTo>
                  <a:pt x="49504" y="415540"/>
                  <a:pt x="32122" y="311474"/>
                  <a:pt x="0" y="214110"/>
                </a:cubicBezTo>
                <a:lnTo>
                  <a:pt x="658963" y="0"/>
                </a:lnTo>
                <a:cubicBezTo>
                  <a:pt x="712591" y="164319"/>
                  <a:pt x="741586" y="339770"/>
                  <a:pt x="741586" y="521995"/>
                </a:cubicBezTo>
                <a:cubicBezTo>
                  <a:pt x="741586" y="702456"/>
                  <a:pt x="713149" y="876276"/>
                  <a:pt x="660514" y="1039217"/>
                </a:cubicBezTo>
                <a:lnTo>
                  <a:pt x="2536" y="825427"/>
                </a:lnTo>
                <a:close/>
                <a:moveTo>
                  <a:pt x="1246892" y="521995"/>
                </a:moveTo>
                <a:lnTo>
                  <a:pt x="741586" y="521995"/>
                </a:lnTo>
              </a:path>
            </a:pathLst>
          </a:custGeom>
          <a:noFill/>
          <a:ln w="7504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6213384C-68D5-B431-45BE-F3826FD0471D}"/>
              </a:ext>
            </a:extLst>
          </p:cNvPr>
          <p:cNvSpPr/>
          <p:nvPr/>
        </p:nvSpPr>
        <p:spPr>
          <a:xfrm>
            <a:off x="9221001" y="2050042"/>
            <a:ext cx="1523192" cy="1053663"/>
          </a:xfrm>
          <a:custGeom>
            <a:avLst/>
            <a:gdLst/>
            <a:ahLst/>
            <a:cxnLst/>
            <a:rect l="0" t="0" r="0" b="0"/>
            <a:pathLst>
              <a:path w="1523192" h="1053663">
                <a:moveTo>
                  <a:pt x="1523192" y="280895"/>
                </a:moveTo>
                <a:cubicBezTo>
                  <a:pt x="1523192" y="314050"/>
                  <a:pt x="1496311" y="340931"/>
                  <a:pt x="1463156" y="340931"/>
                </a:cubicBezTo>
                <a:cubicBezTo>
                  <a:pt x="1430001" y="340931"/>
                  <a:pt x="1403119" y="314050"/>
                  <a:pt x="1403119" y="280895"/>
                </a:cubicBezTo>
                <a:cubicBezTo>
                  <a:pt x="1403119" y="247735"/>
                  <a:pt x="1430001" y="220858"/>
                  <a:pt x="1463156" y="220858"/>
                </a:cubicBezTo>
                <a:cubicBezTo>
                  <a:pt x="1496311" y="220858"/>
                  <a:pt x="1523192" y="247735"/>
                  <a:pt x="1523192" y="280895"/>
                </a:cubicBezTo>
                <a:moveTo>
                  <a:pt x="1020312" y="839553"/>
                </a:moveTo>
                <a:lnTo>
                  <a:pt x="361353" y="1053663"/>
                </a:lnTo>
                <a:cubicBezTo>
                  <a:pt x="295403" y="853777"/>
                  <a:pt x="167336" y="682138"/>
                  <a:pt x="0" y="561600"/>
                </a:cubicBezTo>
                <a:lnTo>
                  <a:pt x="408027" y="0"/>
                </a:lnTo>
                <a:cubicBezTo>
                  <a:pt x="554245" y="106084"/>
                  <a:pt x="682708" y="235142"/>
                  <a:pt x="788117" y="381876"/>
                </a:cubicBezTo>
                <a:cubicBezTo>
                  <a:pt x="887487" y="520210"/>
                  <a:pt x="966365" y="674248"/>
                  <a:pt x="1020312" y="839553"/>
                </a:cubicBezTo>
              </a:path>
            </a:pathLst>
          </a:custGeom>
          <a:gradFill rotWithShape="1">
            <a:gsLst>
              <a:gs pos="0">
                <a:srgbClr val="83FAC1"/>
              </a:gs>
              <a:gs pos="100000">
                <a:srgbClr val="44E095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A6A22D60-AE81-28F3-2A0E-EA034C3E2D01}"/>
              </a:ext>
            </a:extLst>
          </p:cNvPr>
          <p:cNvSpPr/>
          <p:nvPr/>
        </p:nvSpPr>
        <p:spPr>
          <a:xfrm>
            <a:off x="9221001" y="2050042"/>
            <a:ext cx="1523192" cy="1053663"/>
          </a:xfrm>
          <a:custGeom>
            <a:avLst/>
            <a:gdLst/>
            <a:ahLst/>
            <a:cxnLst/>
            <a:rect l="0" t="0" r="0" b="0"/>
            <a:pathLst>
              <a:path w="1523192" h="1053663">
                <a:moveTo>
                  <a:pt x="1523192" y="280892"/>
                </a:moveTo>
                <a:cubicBezTo>
                  <a:pt x="1523192" y="314049"/>
                  <a:pt x="1496313" y="340928"/>
                  <a:pt x="1463156" y="340928"/>
                </a:cubicBezTo>
                <a:cubicBezTo>
                  <a:pt x="1429999" y="340928"/>
                  <a:pt x="1403119" y="314049"/>
                  <a:pt x="1403119" y="280892"/>
                </a:cubicBezTo>
                <a:cubicBezTo>
                  <a:pt x="1403119" y="247735"/>
                  <a:pt x="1429999" y="220856"/>
                  <a:pt x="1463156" y="220856"/>
                </a:cubicBezTo>
                <a:cubicBezTo>
                  <a:pt x="1496313" y="220856"/>
                  <a:pt x="1523192" y="247735"/>
                  <a:pt x="1523192" y="280892"/>
                </a:cubicBezTo>
                <a:close/>
                <a:moveTo>
                  <a:pt x="1020315" y="839553"/>
                </a:moveTo>
                <a:lnTo>
                  <a:pt x="361351" y="1053663"/>
                </a:lnTo>
                <a:cubicBezTo>
                  <a:pt x="295405" y="853778"/>
                  <a:pt x="167335" y="682138"/>
                  <a:pt x="0" y="561601"/>
                </a:cubicBezTo>
                <a:lnTo>
                  <a:pt x="408027" y="0"/>
                </a:lnTo>
                <a:cubicBezTo>
                  <a:pt x="554244" y="106082"/>
                  <a:pt x="682708" y="235141"/>
                  <a:pt x="788116" y="381878"/>
                </a:cubicBezTo>
                <a:cubicBezTo>
                  <a:pt x="887485" y="520208"/>
                  <a:pt x="966365" y="674246"/>
                  <a:pt x="1020315" y="839553"/>
                </a:cubicBezTo>
                <a:close/>
                <a:moveTo>
                  <a:pt x="1403119" y="280892"/>
                </a:moveTo>
                <a:lnTo>
                  <a:pt x="897813" y="280892"/>
                </a:lnTo>
                <a:cubicBezTo>
                  <a:pt x="840083" y="280892"/>
                  <a:pt x="792733" y="325338"/>
                  <a:pt x="788116" y="381878"/>
                </a:cubicBezTo>
              </a:path>
            </a:pathLst>
          </a:custGeom>
          <a:noFill/>
          <a:ln w="7504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F97920A3-C16B-DE0C-EFF7-0ADA6723CD6F}"/>
              </a:ext>
            </a:extLst>
          </p:cNvPr>
          <p:cNvSpPr/>
          <p:nvPr/>
        </p:nvSpPr>
        <p:spPr>
          <a:xfrm>
            <a:off x="8642921" y="1190247"/>
            <a:ext cx="1260763" cy="1421395"/>
          </a:xfrm>
          <a:custGeom>
            <a:avLst/>
            <a:gdLst/>
            <a:ahLst/>
            <a:cxnLst/>
            <a:rect l="0" t="0" r="0" b="0"/>
            <a:pathLst>
              <a:path w="1260763" h="1421395">
                <a:moveTo>
                  <a:pt x="1260763" y="60036"/>
                </a:moveTo>
                <a:cubicBezTo>
                  <a:pt x="1260763" y="93191"/>
                  <a:pt x="1233882" y="120072"/>
                  <a:pt x="1200727" y="120072"/>
                </a:cubicBezTo>
                <a:cubicBezTo>
                  <a:pt x="1167572" y="120072"/>
                  <a:pt x="1140690" y="93191"/>
                  <a:pt x="1140690" y="60036"/>
                </a:cubicBezTo>
                <a:cubicBezTo>
                  <a:pt x="1140690" y="26881"/>
                  <a:pt x="1167572" y="0"/>
                  <a:pt x="1200727" y="0"/>
                </a:cubicBezTo>
                <a:cubicBezTo>
                  <a:pt x="1233882" y="0"/>
                  <a:pt x="1260763" y="26881"/>
                  <a:pt x="1260763" y="60036"/>
                </a:cubicBezTo>
                <a:moveTo>
                  <a:pt x="578080" y="1421395"/>
                </a:moveTo>
                <a:cubicBezTo>
                  <a:pt x="415891" y="1304570"/>
                  <a:pt x="216816" y="1235748"/>
                  <a:pt x="1671" y="1235748"/>
                </a:cubicBezTo>
                <a:lnTo>
                  <a:pt x="0" y="540327"/>
                </a:lnTo>
                <a:cubicBezTo>
                  <a:pt x="368393" y="540327"/>
                  <a:pt x="709109" y="658829"/>
                  <a:pt x="986107" y="859795"/>
                </a:cubicBezTo>
                <a:lnTo>
                  <a:pt x="578080" y="1421395"/>
                </a:lnTo>
              </a:path>
            </a:pathLst>
          </a:custGeom>
          <a:gradFill rotWithShape="1">
            <a:gsLst>
              <a:gs pos="0">
                <a:srgbClr val="7FDFFF"/>
              </a:gs>
              <a:gs pos="100000">
                <a:srgbClr val="1AC6FF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10A04345-1205-0EF3-45DA-80E7DEC855F1}"/>
              </a:ext>
            </a:extLst>
          </p:cNvPr>
          <p:cNvSpPr/>
          <p:nvPr/>
        </p:nvSpPr>
        <p:spPr>
          <a:xfrm>
            <a:off x="8642921" y="1190247"/>
            <a:ext cx="1260763" cy="1421396"/>
          </a:xfrm>
          <a:custGeom>
            <a:avLst/>
            <a:gdLst/>
            <a:ahLst/>
            <a:cxnLst/>
            <a:rect l="0" t="0" r="0" b="0"/>
            <a:pathLst>
              <a:path w="1260763" h="1421396">
                <a:moveTo>
                  <a:pt x="1260763" y="60036"/>
                </a:moveTo>
                <a:cubicBezTo>
                  <a:pt x="1260763" y="93193"/>
                  <a:pt x="1233884" y="120072"/>
                  <a:pt x="1200727" y="120072"/>
                </a:cubicBezTo>
                <a:cubicBezTo>
                  <a:pt x="1167570" y="120072"/>
                  <a:pt x="1140690" y="93193"/>
                  <a:pt x="1140690" y="60036"/>
                </a:cubicBezTo>
                <a:cubicBezTo>
                  <a:pt x="1140690" y="26879"/>
                  <a:pt x="1167570" y="0"/>
                  <a:pt x="1200727" y="0"/>
                </a:cubicBezTo>
                <a:cubicBezTo>
                  <a:pt x="1233884" y="0"/>
                  <a:pt x="1260763" y="26879"/>
                  <a:pt x="1260763" y="60036"/>
                </a:cubicBezTo>
                <a:close/>
                <a:moveTo>
                  <a:pt x="578080" y="1421396"/>
                </a:moveTo>
                <a:cubicBezTo>
                  <a:pt x="415892" y="1304568"/>
                  <a:pt x="216818" y="1235748"/>
                  <a:pt x="1670" y="1235748"/>
                </a:cubicBezTo>
                <a:lnTo>
                  <a:pt x="0" y="540327"/>
                </a:lnTo>
                <a:cubicBezTo>
                  <a:pt x="368393" y="540327"/>
                  <a:pt x="709109" y="658829"/>
                  <a:pt x="986107" y="859795"/>
                </a:cubicBezTo>
                <a:lnTo>
                  <a:pt x="578080" y="1421396"/>
                </a:lnTo>
                <a:close/>
                <a:moveTo>
                  <a:pt x="1140690" y="60036"/>
                </a:moveTo>
                <a:lnTo>
                  <a:pt x="635384" y="60036"/>
                </a:lnTo>
                <a:cubicBezTo>
                  <a:pt x="574596" y="60036"/>
                  <a:pt x="525318" y="109314"/>
                  <a:pt x="525318" y="170103"/>
                </a:cubicBezTo>
                <a:lnTo>
                  <a:pt x="525318" y="624080"/>
                </a:lnTo>
              </a:path>
            </a:pathLst>
          </a:custGeom>
          <a:noFill/>
          <a:ln w="7504">
            <a:solidFill>
              <a:srgbClr val="484848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/>
          </a:p>
        </p:txBody>
      </p:sp>
      <p:sp>
        <p:nvSpPr>
          <p:cNvPr id="17410" name="TextBox 12">
            <a:extLst>
              <a:ext uri="{FF2B5EF4-FFF2-40B4-BE49-F238E27FC236}">
                <a16:creationId xmlns:a16="http://schemas.microsoft.com/office/drawing/2014/main" id="{37D66F11-C240-BDD8-161B-9E743D42B228}"/>
              </a:ext>
            </a:extLst>
          </p:cNvPr>
          <p:cNvSpPr txBox="1"/>
          <p:nvPr/>
        </p:nvSpPr>
        <p:spPr>
          <a:xfrm>
            <a:off x="8996263" y="2061274"/>
            <a:ext cx="7373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17438" name="TextBox 13">
            <a:extLst>
              <a:ext uri="{FF2B5EF4-FFF2-40B4-BE49-F238E27FC236}">
                <a16:creationId xmlns:a16="http://schemas.microsoft.com/office/drawing/2014/main" id="{D8BFBBBA-809E-8F47-985E-3E05CE764C07}"/>
              </a:ext>
            </a:extLst>
          </p:cNvPr>
          <p:cNvSpPr txBox="1"/>
          <p:nvPr/>
        </p:nvSpPr>
        <p:spPr>
          <a:xfrm>
            <a:off x="9973727" y="5773523"/>
            <a:ext cx="99546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Robust monitoring and
logging with Grafana/Kibana,
Audit Logs.</a:t>
            </a:r>
          </a:p>
        </p:txBody>
      </p:sp>
      <p:sp>
        <p:nvSpPr>
          <p:cNvPr id="17440" name="TextBox 14">
            <a:extLst>
              <a:ext uri="{FF2B5EF4-FFF2-40B4-BE49-F238E27FC236}">
                <a16:creationId xmlns:a16="http://schemas.microsoft.com/office/drawing/2014/main" id="{1EDEF68A-EE2B-CD9F-2493-663FFE2BAC9E}"/>
              </a:ext>
            </a:extLst>
          </p:cNvPr>
          <p:cNvSpPr txBox="1"/>
          <p:nvPr/>
        </p:nvSpPr>
        <p:spPr>
          <a:xfrm>
            <a:off x="10814236" y="2220871"/>
            <a:ext cx="82715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800" b="1">
                <a:solidFill>
                  <a:srgbClr val="3CC583"/>
                </a:solidFill>
                <a:latin typeface="Roboto"/>
              </a:rPr>
              <a:t>Machine Learning</a:t>
            </a:r>
          </a:p>
        </p:txBody>
      </p:sp>
      <p:sp>
        <p:nvSpPr>
          <p:cNvPr id="17441" name="TextBox 15">
            <a:extLst>
              <a:ext uri="{FF2B5EF4-FFF2-40B4-BE49-F238E27FC236}">
                <a16:creationId xmlns:a16="http://schemas.microsoft.com/office/drawing/2014/main" id="{78D3669A-7D30-060E-8C5B-D6CD611A5057}"/>
              </a:ext>
            </a:extLst>
          </p:cNvPr>
          <p:cNvSpPr txBox="1"/>
          <p:nvPr/>
        </p:nvSpPr>
        <p:spPr>
          <a:xfrm>
            <a:off x="9973727" y="1330832"/>
            <a:ext cx="92974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Efficient data management
with Kafka, MQTT,
TimescaleDB.</a:t>
            </a:r>
          </a:p>
        </p:txBody>
      </p:sp>
      <p:sp>
        <p:nvSpPr>
          <p:cNvPr id="17442" name="TextBox 16">
            <a:extLst>
              <a:ext uri="{FF2B5EF4-FFF2-40B4-BE49-F238E27FC236}">
                <a16:creationId xmlns:a16="http://schemas.microsoft.com/office/drawing/2014/main" id="{3CF0F424-1CAB-1C47-491C-21C08C10E1FE}"/>
              </a:ext>
            </a:extLst>
          </p:cNvPr>
          <p:cNvSpPr txBox="1"/>
          <p:nvPr/>
        </p:nvSpPr>
        <p:spPr>
          <a:xfrm>
            <a:off x="10814236" y="2411486"/>
            <a:ext cx="94577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Advanced machine learning
using XGBoost, LSTM
models.</a:t>
            </a:r>
          </a:p>
        </p:txBody>
      </p:sp>
      <p:sp>
        <p:nvSpPr>
          <p:cNvPr id="17443" name="TextBox 17">
            <a:extLst>
              <a:ext uri="{FF2B5EF4-FFF2-40B4-BE49-F238E27FC236}">
                <a16:creationId xmlns:a16="http://schemas.microsoft.com/office/drawing/2014/main" id="{A80B8D06-963D-BB55-213A-1FFB1332F609}"/>
              </a:ext>
            </a:extLst>
          </p:cNvPr>
          <p:cNvSpPr txBox="1"/>
          <p:nvPr/>
        </p:nvSpPr>
        <p:spPr>
          <a:xfrm>
            <a:off x="9686681" y="2566580"/>
            <a:ext cx="7373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17444" name="TextBox 18">
            <a:extLst>
              <a:ext uri="{FF2B5EF4-FFF2-40B4-BE49-F238E27FC236}">
                <a16:creationId xmlns:a16="http://schemas.microsoft.com/office/drawing/2014/main" id="{B2E5BD07-1A4B-BE1F-AF16-B0F2F8946A04}"/>
              </a:ext>
            </a:extLst>
          </p:cNvPr>
          <p:cNvSpPr txBox="1"/>
          <p:nvPr/>
        </p:nvSpPr>
        <p:spPr>
          <a:xfrm>
            <a:off x="9973727" y="1140216"/>
            <a:ext cx="846386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800" b="1">
                <a:solidFill>
                  <a:srgbClr val="1EABDA"/>
                </a:solidFill>
                <a:latin typeface="Roboto"/>
              </a:rPr>
              <a:t>Data Management</a:t>
            </a:r>
          </a:p>
        </p:txBody>
      </p:sp>
      <p:sp>
        <p:nvSpPr>
          <p:cNvPr id="17445" name="TextBox 19">
            <a:extLst>
              <a:ext uri="{FF2B5EF4-FFF2-40B4-BE49-F238E27FC236}">
                <a16:creationId xmlns:a16="http://schemas.microsoft.com/office/drawing/2014/main" id="{A7BB7973-0B88-1B68-A8DE-30CE27251AA1}"/>
              </a:ext>
            </a:extLst>
          </p:cNvPr>
          <p:cNvSpPr txBox="1"/>
          <p:nvPr/>
        </p:nvSpPr>
        <p:spPr>
          <a:xfrm>
            <a:off x="8814518" y="3332303"/>
            <a:ext cx="77264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Tech Stack</a:t>
            </a:r>
          </a:p>
        </p:txBody>
      </p:sp>
      <p:sp>
        <p:nvSpPr>
          <p:cNvPr id="17447" name="TextBox 21">
            <a:extLst>
              <a:ext uri="{FF2B5EF4-FFF2-40B4-BE49-F238E27FC236}">
                <a16:creationId xmlns:a16="http://schemas.microsoft.com/office/drawing/2014/main" id="{780C81A6-6C11-8A1A-0B72-8CFB578413AA}"/>
              </a:ext>
            </a:extLst>
          </p:cNvPr>
          <p:cNvSpPr txBox="1"/>
          <p:nvPr/>
        </p:nvSpPr>
        <p:spPr>
          <a:xfrm>
            <a:off x="9926827" y="3347053"/>
            <a:ext cx="7373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17448" name="TextBox 22">
            <a:extLst>
              <a:ext uri="{FF2B5EF4-FFF2-40B4-BE49-F238E27FC236}">
                <a16:creationId xmlns:a16="http://schemas.microsoft.com/office/drawing/2014/main" id="{2B21BC15-BEB9-09EA-8B61-645B2227BE78}"/>
              </a:ext>
            </a:extLst>
          </p:cNvPr>
          <p:cNvSpPr txBox="1"/>
          <p:nvPr/>
        </p:nvSpPr>
        <p:spPr>
          <a:xfrm>
            <a:off x="11024363" y="3301525"/>
            <a:ext cx="591509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800" b="1">
                <a:solidFill>
                  <a:srgbClr val="92BD39"/>
                </a:solidFill>
                <a:latin typeface="Roboto"/>
              </a:rPr>
              <a:t>Optimization</a:t>
            </a:r>
          </a:p>
        </p:txBody>
      </p:sp>
      <p:sp>
        <p:nvSpPr>
          <p:cNvPr id="17449" name="TextBox 23">
            <a:extLst>
              <a:ext uri="{FF2B5EF4-FFF2-40B4-BE49-F238E27FC236}">
                <a16:creationId xmlns:a16="http://schemas.microsoft.com/office/drawing/2014/main" id="{D67B2F94-83BC-3856-CA92-A0A070B8A232}"/>
              </a:ext>
            </a:extLst>
          </p:cNvPr>
          <p:cNvSpPr txBox="1"/>
          <p:nvPr/>
        </p:nvSpPr>
        <p:spPr>
          <a:xfrm>
            <a:off x="11024363" y="3492141"/>
            <a:ext cx="91852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Optimization through
Constraint Engine, CP-SAT,
MILP solvers.</a:t>
            </a:r>
          </a:p>
        </p:txBody>
      </p:sp>
      <p:sp>
        <p:nvSpPr>
          <p:cNvPr id="17450" name="TextBox 24">
            <a:extLst>
              <a:ext uri="{FF2B5EF4-FFF2-40B4-BE49-F238E27FC236}">
                <a16:creationId xmlns:a16="http://schemas.microsoft.com/office/drawing/2014/main" id="{BDF2E2D2-36F5-F4E9-F1D7-EDB3C9277D0E}"/>
              </a:ext>
            </a:extLst>
          </p:cNvPr>
          <p:cNvSpPr txBox="1"/>
          <p:nvPr/>
        </p:nvSpPr>
        <p:spPr>
          <a:xfrm>
            <a:off x="9686681" y="4127526"/>
            <a:ext cx="7373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17452" name="TextBox 26">
            <a:extLst>
              <a:ext uri="{FF2B5EF4-FFF2-40B4-BE49-F238E27FC236}">
                <a16:creationId xmlns:a16="http://schemas.microsoft.com/office/drawing/2014/main" id="{FF5B86A7-4062-7018-A761-7F0060F7A134}"/>
              </a:ext>
            </a:extLst>
          </p:cNvPr>
          <p:cNvSpPr txBox="1"/>
          <p:nvPr/>
        </p:nvSpPr>
        <p:spPr>
          <a:xfrm>
            <a:off x="10814236" y="4382180"/>
            <a:ext cx="94096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800" b="1">
                <a:solidFill>
                  <a:srgbClr val="E0CB15"/>
                </a:solidFill>
                <a:latin typeface="Roboto"/>
              </a:rPr>
              <a:t>API and Deployment</a:t>
            </a:r>
          </a:p>
        </p:txBody>
      </p:sp>
      <p:sp>
        <p:nvSpPr>
          <p:cNvPr id="17453" name="TextBox 27">
            <a:extLst>
              <a:ext uri="{FF2B5EF4-FFF2-40B4-BE49-F238E27FC236}">
                <a16:creationId xmlns:a16="http://schemas.microsoft.com/office/drawing/2014/main" id="{1D37B401-30CF-79FE-008F-14541B967F73}"/>
              </a:ext>
            </a:extLst>
          </p:cNvPr>
          <p:cNvSpPr txBox="1"/>
          <p:nvPr/>
        </p:nvSpPr>
        <p:spPr>
          <a:xfrm>
            <a:off x="10814236" y="4557786"/>
            <a:ext cx="93294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Seamless API deployment
with CI/CD, Model Registry.</a:t>
            </a:r>
          </a:p>
        </p:txBody>
      </p:sp>
      <p:sp>
        <p:nvSpPr>
          <p:cNvPr id="17454" name="TextBox 28">
            <a:extLst>
              <a:ext uri="{FF2B5EF4-FFF2-40B4-BE49-F238E27FC236}">
                <a16:creationId xmlns:a16="http://schemas.microsoft.com/office/drawing/2014/main" id="{EE18089B-7760-922E-E751-6B4D000FFE63}"/>
              </a:ext>
            </a:extLst>
          </p:cNvPr>
          <p:cNvSpPr txBox="1"/>
          <p:nvPr/>
        </p:nvSpPr>
        <p:spPr>
          <a:xfrm>
            <a:off x="8996263" y="4642838"/>
            <a:ext cx="7373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17455" name="TextBox 29">
            <a:extLst>
              <a:ext uri="{FF2B5EF4-FFF2-40B4-BE49-F238E27FC236}">
                <a16:creationId xmlns:a16="http://schemas.microsoft.com/office/drawing/2014/main" id="{C26E9332-E9C8-B7EC-DF2B-E65388E7E327}"/>
              </a:ext>
            </a:extLst>
          </p:cNvPr>
          <p:cNvSpPr txBox="1"/>
          <p:nvPr/>
        </p:nvSpPr>
        <p:spPr>
          <a:xfrm>
            <a:off x="9973727" y="5462834"/>
            <a:ext cx="70211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800" b="1">
                <a:solidFill>
                  <a:srgbClr val="DE8431"/>
                </a:solidFill>
                <a:latin typeface="Roboto"/>
              </a:rPr>
              <a:t>Monitoring and
Logging</a:t>
            </a:r>
          </a:p>
        </p:txBody>
      </p:sp>
      <p:pic>
        <p:nvPicPr>
          <p:cNvPr id="17456" name="Picture 17455">
            <a:extLst>
              <a:ext uri="{FF2B5EF4-FFF2-40B4-BE49-F238E27FC236}">
                <a16:creationId xmlns:a16="http://schemas.microsoft.com/office/drawing/2014/main" id="{A6EBD3F5-BE4A-879C-25B9-803E03AE6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" y="832975"/>
            <a:ext cx="8812065" cy="5513928"/>
          </a:xfrm>
          <a:prstGeom prst="rect">
            <a:avLst/>
          </a:prstGeom>
        </p:spPr>
      </p:pic>
      <p:pic>
        <p:nvPicPr>
          <p:cNvPr id="17457" name="Picture 17456">
            <a:extLst>
              <a:ext uri="{FF2B5EF4-FFF2-40B4-BE49-F238E27FC236}">
                <a16:creationId xmlns:a16="http://schemas.microsoft.com/office/drawing/2014/main" id="{2C0DF1DC-9B59-1A92-7B42-B3193B1F0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431" y="-115399"/>
            <a:ext cx="1370061" cy="13700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00F490-1C4B-45FC-C812-4F9673E55826}"/>
              </a:ext>
            </a:extLst>
          </p:cNvPr>
          <p:cNvGrpSpPr/>
          <p:nvPr/>
        </p:nvGrpSpPr>
        <p:grpSpPr>
          <a:xfrm>
            <a:off x="0" y="1609017"/>
            <a:ext cx="4368800" cy="4495450"/>
            <a:chOff x="6677150" y="1543740"/>
            <a:chExt cx="4553102" cy="4406936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8CC1E9E8-3A84-5CA9-8CBB-74E2DED349E8}"/>
                </a:ext>
              </a:extLst>
            </p:cNvPr>
            <p:cNvSpPr/>
            <p:nvPr/>
          </p:nvSpPr>
          <p:spPr>
            <a:xfrm>
              <a:off x="6677150" y="1543740"/>
              <a:ext cx="4553102" cy="630315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8199EC-7B5E-DDA7-7329-9996A07C433D}"/>
                </a:ext>
              </a:extLst>
            </p:cNvPr>
            <p:cNvSpPr txBox="1"/>
            <p:nvPr/>
          </p:nvSpPr>
          <p:spPr>
            <a:xfrm>
              <a:off x="6968971" y="1609017"/>
              <a:ext cx="4208017" cy="512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latin typeface="Aptos Display" panose="020B0004020202020204" pitchFamily="34" charset="0"/>
                </a:rPr>
                <a:t>FEASIBILITY </a:t>
              </a: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73A91EFF-A629-658C-7835-00765EB8960A}"/>
                </a:ext>
              </a:extLst>
            </p:cNvPr>
            <p:cNvSpPr/>
            <p:nvPr/>
          </p:nvSpPr>
          <p:spPr>
            <a:xfrm>
              <a:off x="6968971" y="2459114"/>
              <a:ext cx="754601" cy="719091"/>
            </a:xfrm>
            <a:prstGeom prst="donut">
              <a:avLst>
                <a:gd name="adj" fmla="val 1366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B2D0431C-6059-5F18-92B9-5DE52DD1B130}"/>
                </a:ext>
              </a:extLst>
            </p:cNvPr>
            <p:cNvSpPr/>
            <p:nvPr/>
          </p:nvSpPr>
          <p:spPr>
            <a:xfrm>
              <a:off x="6968971" y="3358386"/>
              <a:ext cx="754601" cy="719091"/>
            </a:xfrm>
            <a:prstGeom prst="donut">
              <a:avLst>
                <a:gd name="adj" fmla="val 1366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63230A55-7200-49EB-60E6-2E49813744AB}"/>
                </a:ext>
              </a:extLst>
            </p:cNvPr>
            <p:cNvSpPr/>
            <p:nvPr/>
          </p:nvSpPr>
          <p:spPr>
            <a:xfrm>
              <a:off x="6968971" y="4219521"/>
              <a:ext cx="754601" cy="719091"/>
            </a:xfrm>
            <a:prstGeom prst="donut">
              <a:avLst>
                <a:gd name="adj" fmla="val 1366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0CBA8D91-8BCF-FE26-45B9-4809A3C69B75}"/>
                </a:ext>
              </a:extLst>
            </p:cNvPr>
            <p:cNvSpPr/>
            <p:nvPr/>
          </p:nvSpPr>
          <p:spPr>
            <a:xfrm>
              <a:off x="6968971" y="5118793"/>
              <a:ext cx="754601" cy="719091"/>
            </a:xfrm>
            <a:prstGeom prst="donut">
              <a:avLst>
                <a:gd name="adj" fmla="val 1366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" name="Flowchart: Stored Data 16">
              <a:extLst>
                <a:ext uri="{FF2B5EF4-FFF2-40B4-BE49-F238E27FC236}">
                  <a16:creationId xmlns:a16="http://schemas.microsoft.com/office/drawing/2014/main" id="{2CCC8AA6-B795-EF5A-CA76-D1936371B509}"/>
                </a:ext>
              </a:extLst>
            </p:cNvPr>
            <p:cNvSpPr/>
            <p:nvPr/>
          </p:nvSpPr>
          <p:spPr>
            <a:xfrm rot="10800000">
              <a:off x="7262985" y="2354236"/>
              <a:ext cx="3791821" cy="899272"/>
            </a:xfrm>
            <a:prstGeom prst="flowChartOnlineStorag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lowchart: Stored Data 17">
              <a:extLst>
                <a:ext uri="{FF2B5EF4-FFF2-40B4-BE49-F238E27FC236}">
                  <a16:creationId xmlns:a16="http://schemas.microsoft.com/office/drawing/2014/main" id="{0D54830D-D825-FE77-4054-6A9BB0055864}"/>
                </a:ext>
              </a:extLst>
            </p:cNvPr>
            <p:cNvSpPr/>
            <p:nvPr/>
          </p:nvSpPr>
          <p:spPr>
            <a:xfrm rot="10800000">
              <a:off x="7262986" y="3249157"/>
              <a:ext cx="3791820" cy="899272"/>
            </a:xfrm>
            <a:prstGeom prst="flowChartOnlineStorag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lowchart: Stored Data 18">
              <a:extLst>
                <a:ext uri="{FF2B5EF4-FFF2-40B4-BE49-F238E27FC236}">
                  <a16:creationId xmlns:a16="http://schemas.microsoft.com/office/drawing/2014/main" id="{F7959167-95E5-2D0B-F7C1-535E8DDEEF8B}"/>
                </a:ext>
              </a:extLst>
            </p:cNvPr>
            <p:cNvSpPr/>
            <p:nvPr/>
          </p:nvSpPr>
          <p:spPr>
            <a:xfrm rot="10800000">
              <a:off x="7262987" y="4148852"/>
              <a:ext cx="3791819" cy="899272"/>
            </a:xfrm>
            <a:prstGeom prst="flowChartOnlineStorag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Stored Data 19">
              <a:extLst>
                <a:ext uri="{FF2B5EF4-FFF2-40B4-BE49-F238E27FC236}">
                  <a16:creationId xmlns:a16="http://schemas.microsoft.com/office/drawing/2014/main" id="{608204CD-5040-AAE0-565F-348A1A97CB81}"/>
                </a:ext>
              </a:extLst>
            </p:cNvPr>
            <p:cNvSpPr/>
            <p:nvPr/>
          </p:nvSpPr>
          <p:spPr>
            <a:xfrm rot="10800000">
              <a:off x="7262988" y="5051404"/>
              <a:ext cx="3791817" cy="899272"/>
            </a:xfrm>
            <a:prstGeom prst="flowChartOnlineStorag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82C5B5-38C4-CDC5-32A9-6EB6E1311C0F}"/>
                </a:ext>
              </a:extLst>
            </p:cNvPr>
            <p:cNvSpPr txBox="1"/>
            <p:nvPr/>
          </p:nvSpPr>
          <p:spPr>
            <a:xfrm>
              <a:off x="7846777" y="2587835"/>
              <a:ext cx="2868537" cy="45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 </a:t>
              </a:r>
              <a:r>
                <a:rPr lang="en-IN" sz="2400" b="1" dirty="0"/>
                <a:t>Energy Efficiency</a:t>
              </a:r>
              <a:endParaRPr lang="en-IN" sz="2000" b="1" dirty="0">
                <a:latin typeface="Aptos Display" panose="020B00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FAF7B2-4551-2DF2-8740-5581442E901F}"/>
                </a:ext>
              </a:extLst>
            </p:cNvPr>
            <p:cNvSpPr txBox="1"/>
            <p:nvPr/>
          </p:nvSpPr>
          <p:spPr>
            <a:xfrm>
              <a:off x="7846777" y="3512652"/>
              <a:ext cx="3256856" cy="45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Conflict Reduction</a:t>
              </a:r>
              <a:endParaRPr lang="en-IN" sz="2400" b="1" dirty="0">
                <a:latin typeface="Aptos Display" panose="020B00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2F1B5C-F605-CD73-DFDD-5ADEBFAC4E1F}"/>
                </a:ext>
              </a:extLst>
            </p:cNvPr>
            <p:cNvSpPr txBox="1"/>
            <p:nvPr/>
          </p:nvSpPr>
          <p:spPr>
            <a:xfrm>
              <a:off x="7879668" y="4412202"/>
              <a:ext cx="3223965" cy="45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Safety Assurance</a:t>
              </a:r>
              <a:endParaRPr lang="en-IN" sz="2400" b="1" dirty="0">
                <a:latin typeface="Aptos Display" panose="020B00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CCD844-449B-30D3-B3ED-5830D1C64946}"/>
                </a:ext>
              </a:extLst>
            </p:cNvPr>
            <p:cNvSpPr txBox="1"/>
            <p:nvPr/>
          </p:nvSpPr>
          <p:spPr>
            <a:xfrm>
              <a:off x="7940944" y="5293491"/>
              <a:ext cx="3175138" cy="452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/>
                <a:t>Scalability</a:t>
              </a:r>
              <a:endParaRPr lang="en-IN" sz="2400" b="1" dirty="0">
                <a:latin typeface="Aptos Display" panose="020B00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45E21ED-1959-893D-C6FD-3526BEF45259}"/>
              </a:ext>
            </a:extLst>
          </p:cNvPr>
          <p:cNvSpPr txBox="1"/>
          <p:nvPr/>
        </p:nvSpPr>
        <p:spPr>
          <a:xfrm>
            <a:off x="388553" y="2732763"/>
            <a:ext cx="45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867AC-67AF-FF4E-C5FB-3ECC99781232}"/>
              </a:ext>
            </a:extLst>
          </p:cNvPr>
          <p:cNvSpPr txBox="1"/>
          <p:nvPr/>
        </p:nvSpPr>
        <p:spPr>
          <a:xfrm>
            <a:off x="391006" y="365064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📉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F6224D0-9A2C-3A88-378F-D3C1087C9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11" y="4558997"/>
            <a:ext cx="246250" cy="2935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F93865-B648-0890-0E3B-B5C5DFA51406}"/>
              </a:ext>
            </a:extLst>
          </p:cNvPr>
          <p:cNvSpPr txBox="1"/>
          <p:nvPr/>
        </p:nvSpPr>
        <p:spPr>
          <a:xfrm>
            <a:off x="388553" y="5457494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📊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6B2C8-7278-B7D8-96D4-9C09005FA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431" y="-115399"/>
            <a:ext cx="1370061" cy="13700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944735-75BE-D8EC-CF65-679683B14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120" y="1179965"/>
            <a:ext cx="6132025" cy="51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-276234"/>
            <a:ext cx="109728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53572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45D025-FAF4-A686-CB0D-C62C7FA00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514" y="844118"/>
            <a:ext cx="469830" cy="5510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570AF-F6B4-2E50-C36B-B1EE4FB65EBC}"/>
              </a:ext>
            </a:extLst>
          </p:cNvPr>
          <p:cNvSpPr txBox="1"/>
          <p:nvPr/>
        </p:nvSpPr>
        <p:spPr>
          <a:xfrm>
            <a:off x="2149664" y="861873"/>
            <a:ext cx="33380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Increased Section Throughput</a:t>
            </a:r>
            <a:endParaRPr lang="en-IN" sz="1600" dirty="0"/>
          </a:p>
          <a:p>
            <a:r>
              <a:rPr lang="en-US" sz="1400" dirty="0"/>
              <a:t>AI-driven rescheduling + optimal headways → up to 30–40% more trains per section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B184A9-2434-EA24-A665-49063F9A4500}"/>
              </a:ext>
            </a:extLst>
          </p:cNvPr>
          <p:cNvSpPr txBox="1"/>
          <p:nvPr/>
        </p:nvSpPr>
        <p:spPr>
          <a:xfrm>
            <a:off x="2121344" y="1805774"/>
            <a:ext cx="357770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Reduced Delays &amp; Improved Punctuality</a:t>
            </a:r>
            <a:endParaRPr lang="en-IN" sz="1600" dirty="0"/>
          </a:p>
          <a:p>
            <a:r>
              <a:rPr lang="en-US" sz="1400" dirty="0"/>
              <a:t>Real-time adaptive planning cuts average delays by 20–30%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9EEEC-9B63-981A-4307-571660A318C4}"/>
              </a:ext>
            </a:extLst>
          </p:cNvPr>
          <p:cNvSpPr txBox="1"/>
          <p:nvPr/>
        </p:nvSpPr>
        <p:spPr>
          <a:xfrm>
            <a:off x="2149664" y="2905780"/>
            <a:ext cx="2743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Energy &amp; Environmental Gains</a:t>
            </a:r>
            <a:endParaRPr lang="en-IN" sz="1600" dirty="0"/>
          </a:p>
          <a:p>
            <a:r>
              <a:rPr lang="en-US" sz="1400" dirty="0"/>
              <a:t>Eco-driving + DAS lowers energy consumption by 12–18%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43388-77F2-B240-49BC-D1F337F2FB20}"/>
              </a:ext>
            </a:extLst>
          </p:cNvPr>
          <p:cNvSpPr txBox="1"/>
          <p:nvPr/>
        </p:nvSpPr>
        <p:spPr>
          <a:xfrm>
            <a:off x="2149663" y="4005786"/>
            <a:ext cx="33380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Operational Efficiency</a:t>
            </a:r>
            <a:endParaRPr lang="en-IN" sz="1600" dirty="0"/>
          </a:p>
          <a:p>
            <a:r>
              <a:rPr lang="en-US" sz="1400" dirty="0"/>
              <a:t>Controller workload reduced by 40% with visualization &amp; decision-support tools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73290-16C9-23A3-3838-E114736FBF66}"/>
              </a:ext>
            </a:extLst>
          </p:cNvPr>
          <p:cNvSpPr txBox="1"/>
          <p:nvPr/>
        </p:nvSpPr>
        <p:spPr>
          <a:xfrm>
            <a:off x="2121344" y="5105792"/>
            <a:ext cx="29473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Scalability</a:t>
            </a:r>
            <a:endParaRPr lang="en-IN" sz="1600" dirty="0"/>
          </a:p>
          <a:p>
            <a:r>
              <a:rPr lang="en-US" sz="1400" dirty="0"/>
              <a:t>Uses open datasets (Indian Railways, GTFS, ONTIME) for nationwide rollout</a:t>
            </a:r>
          </a:p>
          <a:p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2F4E10-83E4-95B4-C507-4DB239111FC8}"/>
              </a:ext>
            </a:extLst>
          </p:cNvPr>
          <p:cNvCxnSpPr>
            <a:cxnSpLocks/>
          </p:cNvCxnSpPr>
          <p:nvPr/>
        </p:nvCxnSpPr>
        <p:spPr>
          <a:xfrm>
            <a:off x="2149664" y="1796897"/>
            <a:ext cx="35493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701E52-117F-11F8-68B6-20C4A247BBF0}"/>
              </a:ext>
            </a:extLst>
          </p:cNvPr>
          <p:cNvCxnSpPr>
            <a:cxnSpLocks/>
          </p:cNvCxnSpPr>
          <p:nvPr/>
        </p:nvCxnSpPr>
        <p:spPr>
          <a:xfrm>
            <a:off x="2149663" y="2905780"/>
            <a:ext cx="35493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32A7B8-491C-2A22-686F-36DCFA1BDDDC}"/>
              </a:ext>
            </a:extLst>
          </p:cNvPr>
          <p:cNvCxnSpPr>
            <a:cxnSpLocks/>
          </p:cNvCxnSpPr>
          <p:nvPr/>
        </p:nvCxnSpPr>
        <p:spPr>
          <a:xfrm>
            <a:off x="2149664" y="4005786"/>
            <a:ext cx="35493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F70BA0-1497-8478-F3CD-9DA4A924E9B8}"/>
              </a:ext>
            </a:extLst>
          </p:cNvPr>
          <p:cNvCxnSpPr>
            <a:cxnSpLocks/>
          </p:cNvCxnSpPr>
          <p:nvPr/>
        </p:nvCxnSpPr>
        <p:spPr>
          <a:xfrm>
            <a:off x="2149664" y="5105792"/>
            <a:ext cx="354938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632A5E11-28FD-C6A3-1C6C-66F80464138C}"/>
              </a:ext>
            </a:extLst>
          </p:cNvPr>
          <p:cNvSpPr/>
          <p:nvPr/>
        </p:nvSpPr>
        <p:spPr>
          <a:xfrm>
            <a:off x="7921429" y="2007067"/>
            <a:ext cx="771353" cy="1054874"/>
          </a:xfrm>
          <a:custGeom>
            <a:avLst/>
            <a:gdLst/>
            <a:ahLst/>
            <a:cxnLst/>
            <a:rect l="0" t="0" r="0" b="0"/>
            <a:pathLst>
              <a:path w="771353" h="1054874">
                <a:moveTo>
                  <a:pt x="727519" y="884986"/>
                </a:moveTo>
                <a:lnTo>
                  <a:pt x="664968" y="1054874"/>
                </a:lnTo>
                <a:lnTo>
                  <a:pt x="500614" y="978979"/>
                </a:lnTo>
                <a:lnTo>
                  <a:pt x="563765" y="952823"/>
                </a:lnTo>
                <a:lnTo>
                  <a:pt x="468544" y="722937"/>
                </a:lnTo>
                <a:cubicBezTo>
                  <a:pt x="307505" y="761399"/>
                  <a:pt x="137845" y="678341"/>
                  <a:pt x="72466" y="520493"/>
                </a:cubicBezTo>
                <a:cubicBezTo>
                  <a:pt x="0" y="345528"/>
                  <a:pt x="83077" y="144941"/>
                  <a:pt x="258041" y="72475"/>
                </a:cubicBezTo>
                <a:cubicBezTo>
                  <a:pt x="433006" y="0"/>
                  <a:pt x="633593" y="83086"/>
                  <a:pt x="706069" y="258051"/>
                </a:cubicBezTo>
                <a:cubicBezTo>
                  <a:pt x="771353" y="415671"/>
                  <a:pt x="710393" y="594093"/>
                  <a:pt x="569728" y="680904"/>
                </a:cubicBezTo>
                <a:lnTo>
                  <a:pt x="664997" y="910885"/>
                </a:lnTo>
                <a:lnTo>
                  <a:pt x="727519" y="884986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8936FD85-BA61-4CEB-61AB-3455AE74CF79}"/>
              </a:ext>
            </a:extLst>
          </p:cNvPr>
          <p:cNvSpPr/>
          <p:nvPr/>
        </p:nvSpPr>
        <p:spPr>
          <a:xfrm>
            <a:off x="7921425" y="2007067"/>
            <a:ext cx="771353" cy="1054874"/>
          </a:xfrm>
          <a:custGeom>
            <a:avLst/>
            <a:gdLst/>
            <a:ahLst/>
            <a:cxnLst/>
            <a:rect l="0" t="0" r="0" b="0"/>
            <a:pathLst>
              <a:path w="771353" h="1054874">
                <a:moveTo>
                  <a:pt x="727519" y="884986"/>
                </a:moveTo>
                <a:lnTo>
                  <a:pt x="664968" y="1054874"/>
                </a:lnTo>
                <a:lnTo>
                  <a:pt x="500614" y="978979"/>
                </a:lnTo>
                <a:lnTo>
                  <a:pt x="563765" y="952823"/>
                </a:lnTo>
                <a:lnTo>
                  <a:pt x="468544" y="722937"/>
                </a:lnTo>
                <a:cubicBezTo>
                  <a:pt x="307505" y="761399"/>
                  <a:pt x="137845" y="678341"/>
                  <a:pt x="72466" y="520493"/>
                </a:cubicBezTo>
                <a:cubicBezTo>
                  <a:pt x="0" y="345528"/>
                  <a:pt x="83077" y="144941"/>
                  <a:pt x="258041" y="72475"/>
                </a:cubicBezTo>
                <a:cubicBezTo>
                  <a:pt x="433006" y="0"/>
                  <a:pt x="633593" y="83086"/>
                  <a:pt x="706069" y="258051"/>
                </a:cubicBezTo>
                <a:cubicBezTo>
                  <a:pt x="771353" y="415671"/>
                  <a:pt x="710393" y="594093"/>
                  <a:pt x="569728" y="680904"/>
                </a:cubicBezTo>
                <a:lnTo>
                  <a:pt x="664997" y="910885"/>
                </a:lnTo>
                <a:lnTo>
                  <a:pt x="727519" y="884986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46D2CC7C-8199-CF43-FFBB-80E03E281D79}"/>
              </a:ext>
            </a:extLst>
          </p:cNvPr>
          <p:cNvSpPr/>
          <p:nvPr/>
        </p:nvSpPr>
        <p:spPr>
          <a:xfrm>
            <a:off x="7057270" y="2871219"/>
            <a:ext cx="1054874" cy="771448"/>
          </a:xfrm>
          <a:custGeom>
            <a:avLst/>
            <a:gdLst/>
            <a:ahLst/>
            <a:cxnLst/>
            <a:rect l="0" t="0" r="0" b="0"/>
            <a:pathLst>
              <a:path w="1054874" h="771448">
                <a:moveTo>
                  <a:pt x="978979" y="500614"/>
                </a:moveTo>
                <a:lnTo>
                  <a:pt x="1054874" y="664968"/>
                </a:lnTo>
                <a:lnTo>
                  <a:pt x="884986" y="727519"/>
                </a:lnTo>
                <a:lnTo>
                  <a:pt x="911151" y="664368"/>
                </a:lnTo>
                <a:lnTo>
                  <a:pt x="681266" y="569147"/>
                </a:lnTo>
                <a:cubicBezTo>
                  <a:pt x="594588" y="710222"/>
                  <a:pt x="415890" y="771448"/>
                  <a:pt x="258051" y="706069"/>
                </a:cubicBezTo>
                <a:cubicBezTo>
                  <a:pt x="83086" y="633593"/>
                  <a:pt x="0" y="433006"/>
                  <a:pt x="72475" y="258041"/>
                </a:cubicBezTo>
                <a:cubicBezTo>
                  <a:pt x="144941" y="83086"/>
                  <a:pt x="345528" y="0"/>
                  <a:pt x="520493" y="72466"/>
                </a:cubicBezTo>
                <a:cubicBezTo>
                  <a:pt x="678113" y="137760"/>
                  <a:pt x="761171" y="307028"/>
                  <a:pt x="723090" y="467877"/>
                </a:cubicBezTo>
                <a:lnTo>
                  <a:pt x="953081" y="563137"/>
                </a:lnTo>
                <a:lnTo>
                  <a:pt x="978979" y="500614"/>
                </a:lnTo>
              </a:path>
            </a:pathLst>
          </a:custGeom>
          <a:solidFill>
            <a:srgbClr val="FFD7EF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D568C11A-B1F2-5838-E96F-C9A1FFE1D4F6}"/>
              </a:ext>
            </a:extLst>
          </p:cNvPr>
          <p:cNvSpPr/>
          <p:nvPr/>
        </p:nvSpPr>
        <p:spPr>
          <a:xfrm>
            <a:off x="7057269" y="2871223"/>
            <a:ext cx="1054874" cy="771448"/>
          </a:xfrm>
          <a:custGeom>
            <a:avLst/>
            <a:gdLst/>
            <a:ahLst/>
            <a:cxnLst/>
            <a:rect l="0" t="0" r="0" b="0"/>
            <a:pathLst>
              <a:path w="1054874" h="771448">
                <a:moveTo>
                  <a:pt x="978979" y="500614"/>
                </a:moveTo>
                <a:lnTo>
                  <a:pt x="1054874" y="664968"/>
                </a:lnTo>
                <a:lnTo>
                  <a:pt x="884986" y="727519"/>
                </a:lnTo>
                <a:lnTo>
                  <a:pt x="911151" y="664368"/>
                </a:lnTo>
                <a:lnTo>
                  <a:pt x="681266" y="569147"/>
                </a:lnTo>
                <a:cubicBezTo>
                  <a:pt x="594588" y="710222"/>
                  <a:pt x="415890" y="771448"/>
                  <a:pt x="258051" y="706069"/>
                </a:cubicBezTo>
                <a:cubicBezTo>
                  <a:pt x="83086" y="633593"/>
                  <a:pt x="0" y="433006"/>
                  <a:pt x="72475" y="258041"/>
                </a:cubicBezTo>
                <a:cubicBezTo>
                  <a:pt x="144941" y="83086"/>
                  <a:pt x="345528" y="0"/>
                  <a:pt x="520493" y="72466"/>
                </a:cubicBezTo>
                <a:cubicBezTo>
                  <a:pt x="678113" y="137760"/>
                  <a:pt x="761171" y="307028"/>
                  <a:pt x="723090" y="467877"/>
                </a:cubicBezTo>
                <a:lnTo>
                  <a:pt x="953081" y="563137"/>
                </a:lnTo>
                <a:lnTo>
                  <a:pt x="978979" y="500614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8A08EFD9-15AA-4042-313E-2C5A01D3460A}"/>
              </a:ext>
            </a:extLst>
          </p:cNvPr>
          <p:cNvSpPr/>
          <p:nvPr/>
        </p:nvSpPr>
        <p:spPr>
          <a:xfrm>
            <a:off x="7055393" y="4101733"/>
            <a:ext cx="1055436" cy="771448"/>
          </a:xfrm>
          <a:custGeom>
            <a:avLst/>
            <a:gdLst/>
            <a:ahLst/>
            <a:cxnLst/>
            <a:rect l="0" t="0" r="0" b="0"/>
            <a:pathLst>
              <a:path w="1055436" h="771448">
                <a:moveTo>
                  <a:pt x="979531" y="270605"/>
                </a:moveTo>
                <a:lnTo>
                  <a:pt x="1055436" y="106251"/>
                </a:lnTo>
                <a:lnTo>
                  <a:pt x="885548" y="43700"/>
                </a:lnTo>
                <a:lnTo>
                  <a:pt x="911704" y="106851"/>
                </a:lnTo>
                <a:lnTo>
                  <a:pt x="681266" y="202301"/>
                </a:lnTo>
                <a:cubicBezTo>
                  <a:pt x="594598" y="61226"/>
                  <a:pt x="415899" y="0"/>
                  <a:pt x="258051" y="65379"/>
                </a:cubicBezTo>
                <a:cubicBezTo>
                  <a:pt x="83086" y="137855"/>
                  <a:pt x="0" y="338442"/>
                  <a:pt x="72475" y="513407"/>
                </a:cubicBezTo>
                <a:cubicBezTo>
                  <a:pt x="144951" y="688362"/>
                  <a:pt x="345528" y="771448"/>
                  <a:pt x="520493" y="698982"/>
                </a:cubicBezTo>
                <a:cubicBezTo>
                  <a:pt x="678122" y="633688"/>
                  <a:pt x="761171" y="464419"/>
                  <a:pt x="723099" y="303580"/>
                </a:cubicBezTo>
                <a:lnTo>
                  <a:pt x="953633" y="208083"/>
                </a:lnTo>
                <a:lnTo>
                  <a:pt x="979531" y="270605"/>
                </a:lnTo>
              </a:path>
            </a:pathLst>
          </a:custGeom>
          <a:solidFill>
            <a:srgbClr val="E7E1FF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21F0D846-7CFC-41ED-4BA4-461E54B3B92A}"/>
              </a:ext>
            </a:extLst>
          </p:cNvPr>
          <p:cNvSpPr/>
          <p:nvPr/>
        </p:nvSpPr>
        <p:spPr>
          <a:xfrm>
            <a:off x="7055393" y="4101730"/>
            <a:ext cx="1055436" cy="771448"/>
          </a:xfrm>
          <a:custGeom>
            <a:avLst/>
            <a:gdLst/>
            <a:ahLst/>
            <a:cxnLst/>
            <a:rect l="0" t="0" r="0" b="0"/>
            <a:pathLst>
              <a:path w="1055436" h="771448">
                <a:moveTo>
                  <a:pt x="979531" y="270605"/>
                </a:moveTo>
                <a:lnTo>
                  <a:pt x="1055436" y="106251"/>
                </a:lnTo>
                <a:lnTo>
                  <a:pt x="885548" y="43700"/>
                </a:lnTo>
                <a:lnTo>
                  <a:pt x="911704" y="106851"/>
                </a:lnTo>
                <a:lnTo>
                  <a:pt x="681266" y="202301"/>
                </a:lnTo>
                <a:cubicBezTo>
                  <a:pt x="594598" y="61226"/>
                  <a:pt x="415899" y="0"/>
                  <a:pt x="258051" y="65379"/>
                </a:cubicBezTo>
                <a:cubicBezTo>
                  <a:pt x="83086" y="137855"/>
                  <a:pt x="0" y="338442"/>
                  <a:pt x="72475" y="513407"/>
                </a:cubicBezTo>
                <a:cubicBezTo>
                  <a:pt x="144951" y="688362"/>
                  <a:pt x="345528" y="771448"/>
                  <a:pt x="520493" y="698982"/>
                </a:cubicBezTo>
                <a:cubicBezTo>
                  <a:pt x="678122" y="633688"/>
                  <a:pt x="761171" y="464419"/>
                  <a:pt x="723099" y="303580"/>
                </a:cubicBezTo>
                <a:lnTo>
                  <a:pt x="953633" y="208083"/>
                </a:lnTo>
                <a:lnTo>
                  <a:pt x="979531" y="270605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8D70B724-5E32-A0C8-385F-29AE2C08C174}"/>
              </a:ext>
            </a:extLst>
          </p:cNvPr>
          <p:cNvSpPr/>
          <p:nvPr/>
        </p:nvSpPr>
        <p:spPr>
          <a:xfrm>
            <a:off x="7921429" y="4683774"/>
            <a:ext cx="771353" cy="1055427"/>
          </a:xfrm>
          <a:custGeom>
            <a:avLst/>
            <a:gdLst/>
            <a:ahLst/>
            <a:cxnLst/>
            <a:rect l="0" t="0" r="0" b="0"/>
            <a:pathLst>
              <a:path w="771353" h="1055427">
                <a:moveTo>
                  <a:pt x="727748" y="169887"/>
                </a:moveTo>
                <a:lnTo>
                  <a:pt x="665197" y="0"/>
                </a:lnTo>
                <a:lnTo>
                  <a:pt x="500843" y="75904"/>
                </a:lnTo>
                <a:lnTo>
                  <a:pt x="563994" y="102060"/>
                </a:lnTo>
                <a:lnTo>
                  <a:pt x="468544" y="332498"/>
                </a:lnTo>
                <a:cubicBezTo>
                  <a:pt x="307505" y="294027"/>
                  <a:pt x="137845" y="377094"/>
                  <a:pt x="72466" y="534943"/>
                </a:cubicBezTo>
                <a:cubicBezTo>
                  <a:pt x="0" y="709898"/>
                  <a:pt x="83077" y="910485"/>
                  <a:pt x="258041" y="982960"/>
                </a:cubicBezTo>
                <a:cubicBezTo>
                  <a:pt x="433006" y="1055427"/>
                  <a:pt x="633593" y="972350"/>
                  <a:pt x="706059" y="797385"/>
                </a:cubicBezTo>
                <a:cubicBezTo>
                  <a:pt x="771353" y="639756"/>
                  <a:pt x="710393" y="461333"/>
                  <a:pt x="569728" y="374532"/>
                </a:cubicBezTo>
                <a:lnTo>
                  <a:pt x="665225" y="143989"/>
                </a:lnTo>
                <a:lnTo>
                  <a:pt x="727748" y="169887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3" name="Rounded Rectangle 8">
            <a:extLst>
              <a:ext uri="{FF2B5EF4-FFF2-40B4-BE49-F238E27FC236}">
                <a16:creationId xmlns:a16="http://schemas.microsoft.com/office/drawing/2014/main" id="{E9D6BDCC-9B76-0F32-EF45-15827A65B9CE}"/>
              </a:ext>
            </a:extLst>
          </p:cNvPr>
          <p:cNvSpPr/>
          <p:nvPr/>
        </p:nvSpPr>
        <p:spPr>
          <a:xfrm>
            <a:off x="7921425" y="4683775"/>
            <a:ext cx="771353" cy="1055427"/>
          </a:xfrm>
          <a:custGeom>
            <a:avLst/>
            <a:gdLst/>
            <a:ahLst/>
            <a:cxnLst/>
            <a:rect l="0" t="0" r="0" b="0"/>
            <a:pathLst>
              <a:path w="771353" h="1055427">
                <a:moveTo>
                  <a:pt x="727748" y="169887"/>
                </a:moveTo>
                <a:lnTo>
                  <a:pt x="665197" y="0"/>
                </a:lnTo>
                <a:lnTo>
                  <a:pt x="500843" y="75904"/>
                </a:lnTo>
                <a:lnTo>
                  <a:pt x="563994" y="102060"/>
                </a:lnTo>
                <a:lnTo>
                  <a:pt x="468544" y="332498"/>
                </a:lnTo>
                <a:cubicBezTo>
                  <a:pt x="307505" y="294027"/>
                  <a:pt x="137845" y="377094"/>
                  <a:pt x="72466" y="534943"/>
                </a:cubicBezTo>
                <a:cubicBezTo>
                  <a:pt x="0" y="709898"/>
                  <a:pt x="83077" y="910485"/>
                  <a:pt x="258041" y="982960"/>
                </a:cubicBezTo>
                <a:cubicBezTo>
                  <a:pt x="433006" y="1055427"/>
                  <a:pt x="633593" y="972350"/>
                  <a:pt x="706059" y="797385"/>
                </a:cubicBezTo>
                <a:cubicBezTo>
                  <a:pt x="771353" y="639756"/>
                  <a:pt x="710393" y="461333"/>
                  <a:pt x="569728" y="374532"/>
                </a:cubicBezTo>
                <a:lnTo>
                  <a:pt x="665225" y="143989"/>
                </a:lnTo>
                <a:lnTo>
                  <a:pt x="727748" y="169887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5B580FE3-70C8-6766-3415-8DFA7756776E}"/>
              </a:ext>
            </a:extLst>
          </p:cNvPr>
          <p:cNvSpPr/>
          <p:nvPr/>
        </p:nvSpPr>
        <p:spPr>
          <a:xfrm>
            <a:off x="9151934" y="4683774"/>
            <a:ext cx="771448" cy="1055427"/>
          </a:xfrm>
          <a:custGeom>
            <a:avLst/>
            <a:gdLst/>
            <a:ahLst/>
            <a:cxnLst/>
            <a:rect l="0" t="0" r="0" b="0"/>
            <a:pathLst>
              <a:path w="771448" h="1055427">
                <a:moveTo>
                  <a:pt x="270605" y="75904"/>
                </a:moveTo>
                <a:lnTo>
                  <a:pt x="106241" y="0"/>
                </a:lnTo>
                <a:lnTo>
                  <a:pt x="43700" y="169887"/>
                </a:lnTo>
                <a:lnTo>
                  <a:pt x="106851" y="143732"/>
                </a:lnTo>
                <a:lnTo>
                  <a:pt x="202301" y="374170"/>
                </a:lnTo>
                <a:cubicBezTo>
                  <a:pt x="61226" y="460838"/>
                  <a:pt x="0" y="639537"/>
                  <a:pt x="65379" y="797385"/>
                </a:cubicBezTo>
                <a:cubicBezTo>
                  <a:pt x="137855" y="972350"/>
                  <a:pt x="338442" y="1055427"/>
                  <a:pt x="513397" y="982960"/>
                </a:cubicBezTo>
                <a:cubicBezTo>
                  <a:pt x="688362" y="910485"/>
                  <a:pt x="771448" y="709898"/>
                  <a:pt x="698973" y="534933"/>
                </a:cubicBezTo>
                <a:cubicBezTo>
                  <a:pt x="633688" y="377313"/>
                  <a:pt x="464410" y="294255"/>
                  <a:pt x="303571" y="332336"/>
                </a:cubicBezTo>
                <a:lnTo>
                  <a:pt x="208083" y="101803"/>
                </a:lnTo>
                <a:lnTo>
                  <a:pt x="270605" y="75904"/>
                </a:lnTo>
              </a:path>
            </a:pathLst>
          </a:custGeom>
          <a:solidFill>
            <a:srgbClr val="FFF8B6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40B8AD5F-2864-2293-F366-BD9F2DBFBB4B}"/>
              </a:ext>
            </a:extLst>
          </p:cNvPr>
          <p:cNvSpPr/>
          <p:nvPr/>
        </p:nvSpPr>
        <p:spPr>
          <a:xfrm>
            <a:off x="9151931" y="4683775"/>
            <a:ext cx="771448" cy="1055427"/>
          </a:xfrm>
          <a:custGeom>
            <a:avLst/>
            <a:gdLst/>
            <a:ahLst/>
            <a:cxnLst/>
            <a:rect l="0" t="0" r="0" b="0"/>
            <a:pathLst>
              <a:path w="771448" h="1055427">
                <a:moveTo>
                  <a:pt x="270605" y="75904"/>
                </a:moveTo>
                <a:lnTo>
                  <a:pt x="106241" y="0"/>
                </a:lnTo>
                <a:lnTo>
                  <a:pt x="43700" y="169887"/>
                </a:lnTo>
                <a:lnTo>
                  <a:pt x="106851" y="143732"/>
                </a:lnTo>
                <a:lnTo>
                  <a:pt x="202301" y="374170"/>
                </a:lnTo>
                <a:cubicBezTo>
                  <a:pt x="61226" y="460838"/>
                  <a:pt x="0" y="639537"/>
                  <a:pt x="65379" y="797385"/>
                </a:cubicBezTo>
                <a:cubicBezTo>
                  <a:pt x="137855" y="972350"/>
                  <a:pt x="338442" y="1055427"/>
                  <a:pt x="513397" y="982960"/>
                </a:cubicBezTo>
                <a:cubicBezTo>
                  <a:pt x="688362" y="910485"/>
                  <a:pt x="771448" y="709898"/>
                  <a:pt x="698973" y="534933"/>
                </a:cubicBezTo>
                <a:cubicBezTo>
                  <a:pt x="633688" y="377313"/>
                  <a:pt x="464410" y="294255"/>
                  <a:pt x="303571" y="332336"/>
                </a:cubicBezTo>
                <a:lnTo>
                  <a:pt x="208083" y="101803"/>
                </a:lnTo>
                <a:lnTo>
                  <a:pt x="270605" y="75904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6" name="Rounded Rectangle 11">
            <a:extLst>
              <a:ext uri="{FF2B5EF4-FFF2-40B4-BE49-F238E27FC236}">
                <a16:creationId xmlns:a16="http://schemas.microsoft.com/office/drawing/2014/main" id="{A9C6237D-66F2-57D5-0692-65CB534F9FD2}"/>
              </a:ext>
            </a:extLst>
          </p:cNvPr>
          <p:cNvSpPr/>
          <p:nvPr/>
        </p:nvSpPr>
        <p:spPr>
          <a:xfrm>
            <a:off x="9733975" y="4101819"/>
            <a:ext cx="1055427" cy="771353"/>
          </a:xfrm>
          <a:custGeom>
            <a:avLst/>
            <a:gdLst/>
            <a:ahLst/>
            <a:cxnLst/>
            <a:rect l="0" t="0" r="0" b="0"/>
            <a:pathLst>
              <a:path w="1055427" h="771353">
                <a:moveTo>
                  <a:pt x="169887" y="43605"/>
                </a:moveTo>
                <a:lnTo>
                  <a:pt x="0" y="106156"/>
                </a:lnTo>
                <a:lnTo>
                  <a:pt x="75904" y="270510"/>
                </a:lnTo>
                <a:lnTo>
                  <a:pt x="102060" y="207359"/>
                </a:lnTo>
                <a:lnTo>
                  <a:pt x="332498" y="302809"/>
                </a:lnTo>
                <a:cubicBezTo>
                  <a:pt x="294027" y="463848"/>
                  <a:pt x="377094" y="633498"/>
                  <a:pt x="534933" y="698887"/>
                </a:cubicBezTo>
                <a:cubicBezTo>
                  <a:pt x="709898" y="771353"/>
                  <a:pt x="910485" y="688266"/>
                  <a:pt x="982960" y="513311"/>
                </a:cubicBezTo>
                <a:cubicBezTo>
                  <a:pt x="1055427" y="338347"/>
                  <a:pt x="972340" y="137760"/>
                  <a:pt x="797385" y="65284"/>
                </a:cubicBezTo>
                <a:cubicBezTo>
                  <a:pt x="639756" y="0"/>
                  <a:pt x="461333" y="60960"/>
                  <a:pt x="374532" y="201615"/>
                </a:cubicBezTo>
                <a:lnTo>
                  <a:pt x="143989" y="106127"/>
                </a:lnTo>
                <a:lnTo>
                  <a:pt x="169887" y="43605"/>
                </a:ln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7" name="Rounded Rectangle 12">
            <a:extLst>
              <a:ext uri="{FF2B5EF4-FFF2-40B4-BE49-F238E27FC236}">
                <a16:creationId xmlns:a16="http://schemas.microsoft.com/office/drawing/2014/main" id="{53ACE38E-5CB5-9AE6-A00A-6CC2A7B490DC}"/>
              </a:ext>
            </a:extLst>
          </p:cNvPr>
          <p:cNvSpPr/>
          <p:nvPr/>
        </p:nvSpPr>
        <p:spPr>
          <a:xfrm>
            <a:off x="9733975" y="4101823"/>
            <a:ext cx="1055427" cy="771353"/>
          </a:xfrm>
          <a:custGeom>
            <a:avLst/>
            <a:gdLst/>
            <a:ahLst/>
            <a:cxnLst/>
            <a:rect l="0" t="0" r="0" b="0"/>
            <a:pathLst>
              <a:path w="1055427" h="771353">
                <a:moveTo>
                  <a:pt x="169887" y="43605"/>
                </a:moveTo>
                <a:lnTo>
                  <a:pt x="0" y="106156"/>
                </a:lnTo>
                <a:lnTo>
                  <a:pt x="75904" y="270509"/>
                </a:lnTo>
                <a:lnTo>
                  <a:pt x="102060" y="207359"/>
                </a:lnTo>
                <a:lnTo>
                  <a:pt x="332498" y="302809"/>
                </a:lnTo>
                <a:cubicBezTo>
                  <a:pt x="294027" y="463848"/>
                  <a:pt x="377094" y="633498"/>
                  <a:pt x="534933" y="698887"/>
                </a:cubicBezTo>
                <a:cubicBezTo>
                  <a:pt x="709898" y="771353"/>
                  <a:pt x="910485" y="688266"/>
                  <a:pt x="982960" y="513311"/>
                </a:cubicBezTo>
                <a:cubicBezTo>
                  <a:pt x="1055427" y="338347"/>
                  <a:pt x="972340" y="137760"/>
                  <a:pt x="797385" y="65284"/>
                </a:cubicBezTo>
                <a:cubicBezTo>
                  <a:pt x="639756" y="0"/>
                  <a:pt x="461333" y="60959"/>
                  <a:pt x="374532" y="201615"/>
                </a:cubicBezTo>
                <a:lnTo>
                  <a:pt x="143989" y="106127"/>
                </a:lnTo>
                <a:lnTo>
                  <a:pt x="169887" y="43605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82B4B72D-AB0E-C4CF-9F4B-1497AA691217}"/>
              </a:ext>
            </a:extLst>
          </p:cNvPr>
          <p:cNvSpPr/>
          <p:nvPr/>
        </p:nvSpPr>
        <p:spPr>
          <a:xfrm>
            <a:off x="9732651" y="2871219"/>
            <a:ext cx="1054884" cy="771353"/>
          </a:xfrm>
          <a:custGeom>
            <a:avLst/>
            <a:gdLst/>
            <a:ahLst/>
            <a:cxnLst/>
            <a:rect l="0" t="0" r="0" b="0"/>
            <a:pathLst>
              <a:path w="1054884" h="771353">
                <a:moveTo>
                  <a:pt x="169887" y="727519"/>
                </a:moveTo>
                <a:lnTo>
                  <a:pt x="0" y="664968"/>
                </a:lnTo>
                <a:lnTo>
                  <a:pt x="75904" y="500614"/>
                </a:lnTo>
                <a:lnTo>
                  <a:pt x="102060" y="563765"/>
                </a:lnTo>
                <a:lnTo>
                  <a:pt x="331946" y="468544"/>
                </a:lnTo>
                <a:cubicBezTo>
                  <a:pt x="293474" y="307505"/>
                  <a:pt x="376542" y="137855"/>
                  <a:pt x="534390" y="72466"/>
                </a:cubicBezTo>
                <a:cubicBezTo>
                  <a:pt x="709355" y="0"/>
                  <a:pt x="909932" y="83086"/>
                  <a:pt x="982408" y="258041"/>
                </a:cubicBezTo>
                <a:cubicBezTo>
                  <a:pt x="1054884" y="433006"/>
                  <a:pt x="971797" y="633593"/>
                  <a:pt x="796832" y="706069"/>
                </a:cubicBezTo>
                <a:cubicBezTo>
                  <a:pt x="639203" y="771353"/>
                  <a:pt x="460781" y="710393"/>
                  <a:pt x="373980" y="569737"/>
                </a:cubicBezTo>
                <a:lnTo>
                  <a:pt x="143989" y="664997"/>
                </a:lnTo>
                <a:lnTo>
                  <a:pt x="169887" y="727519"/>
                </a:lnTo>
              </a:path>
            </a:pathLst>
          </a:custGeom>
          <a:solidFill>
            <a:srgbClr val="E9FFB9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9" name="Rounded Rectangle 14">
            <a:extLst>
              <a:ext uri="{FF2B5EF4-FFF2-40B4-BE49-F238E27FC236}">
                <a16:creationId xmlns:a16="http://schemas.microsoft.com/office/drawing/2014/main" id="{3DC36250-305E-9A21-8AE3-500839A664EE}"/>
              </a:ext>
            </a:extLst>
          </p:cNvPr>
          <p:cNvSpPr/>
          <p:nvPr/>
        </p:nvSpPr>
        <p:spPr>
          <a:xfrm>
            <a:off x="9732651" y="2871223"/>
            <a:ext cx="1054884" cy="771353"/>
          </a:xfrm>
          <a:custGeom>
            <a:avLst/>
            <a:gdLst/>
            <a:ahLst/>
            <a:cxnLst/>
            <a:rect l="0" t="0" r="0" b="0"/>
            <a:pathLst>
              <a:path w="1054884" h="771353">
                <a:moveTo>
                  <a:pt x="169887" y="727519"/>
                </a:moveTo>
                <a:lnTo>
                  <a:pt x="0" y="664968"/>
                </a:lnTo>
                <a:lnTo>
                  <a:pt x="75904" y="500614"/>
                </a:lnTo>
                <a:lnTo>
                  <a:pt x="102060" y="563765"/>
                </a:lnTo>
                <a:lnTo>
                  <a:pt x="331946" y="468544"/>
                </a:lnTo>
                <a:cubicBezTo>
                  <a:pt x="293474" y="307505"/>
                  <a:pt x="376542" y="137855"/>
                  <a:pt x="534390" y="72466"/>
                </a:cubicBezTo>
                <a:cubicBezTo>
                  <a:pt x="709355" y="0"/>
                  <a:pt x="909932" y="83086"/>
                  <a:pt x="982408" y="258041"/>
                </a:cubicBezTo>
                <a:cubicBezTo>
                  <a:pt x="1054884" y="433006"/>
                  <a:pt x="971797" y="633593"/>
                  <a:pt x="796832" y="706069"/>
                </a:cubicBezTo>
                <a:cubicBezTo>
                  <a:pt x="639203" y="771353"/>
                  <a:pt x="460781" y="710393"/>
                  <a:pt x="373980" y="569737"/>
                </a:cubicBezTo>
                <a:lnTo>
                  <a:pt x="143989" y="664997"/>
                </a:lnTo>
                <a:lnTo>
                  <a:pt x="169887" y="727519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0" name="Rounded Rectangle 15">
            <a:extLst>
              <a:ext uri="{FF2B5EF4-FFF2-40B4-BE49-F238E27FC236}">
                <a16:creationId xmlns:a16="http://schemas.microsoft.com/office/drawing/2014/main" id="{E6DDFB81-E376-0947-94B1-F63497B1E009}"/>
              </a:ext>
            </a:extLst>
          </p:cNvPr>
          <p:cNvSpPr/>
          <p:nvPr/>
        </p:nvSpPr>
        <p:spPr>
          <a:xfrm>
            <a:off x="9151934" y="2007067"/>
            <a:ext cx="771448" cy="1054884"/>
          </a:xfrm>
          <a:custGeom>
            <a:avLst/>
            <a:gdLst/>
            <a:ahLst/>
            <a:cxnLst/>
            <a:rect l="0" t="0" r="0" b="0"/>
            <a:pathLst>
              <a:path w="771448" h="1054884">
                <a:moveTo>
                  <a:pt x="270833" y="978979"/>
                </a:moveTo>
                <a:lnTo>
                  <a:pt x="106470" y="1054884"/>
                </a:lnTo>
                <a:lnTo>
                  <a:pt x="43929" y="884986"/>
                </a:lnTo>
                <a:lnTo>
                  <a:pt x="107080" y="911151"/>
                </a:lnTo>
                <a:lnTo>
                  <a:pt x="202301" y="681266"/>
                </a:lnTo>
                <a:cubicBezTo>
                  <a:pt x="61226" y="594588"/>
                  <a:pt x="0" y="415890"/>
                  <a:pt x="65379" y="258051"/>
                </a:cubicBezTo>
                <a:cubicBezTo>
                  <a:pt x="137855" y="83086"/>
                  <a:pt x="338432" y="0"/>
                  <a:pt x="513397" y="72475"/>
                </a:cubicBezTo>
                <a:cubicBezTo>
                  <a:pt x="688362" y="144941"/>
                  <a:pt x="771448" y="345528"/>
                  <a:pt x="698973" y="520493"/>
                </a:cubicBezTo>
                <a:cubicBezTo>
                  <a:pt x="633688" y="678122"/>
                  <a:pt x="464410" y="761171"/>
                  <a:pt x="303571" y="723090"/>
                </a:cubicBezTo>
                <a:lnTo>
                  <a:pt x="208311" y="953081"/>
                </a:lnTo>
                <a:lnTo>
                  <a:pt x="270833" y="978979"/>
                </a:lnTo>
              </a:path>
            </a:pathLst>
          </a:custGeom>
          <a:solidFill>
            <a:srgbClr val="C8FFE5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1A0CE454-A50C-7889-EDF4-C27CDAF80F7F}"/>
              </a:ext>
            </a:extLst>
          </p:cNvPr>
          <p:cNvSpPr/>
          <p:nvPr/>
        </p:nvSpPr>
        <p:spPr>
          <a:xfrm>
            <a:off x="9151931" y="2007067"/>
            <a:ext cx="771448" cy="1054884"/>
          </a:xfrm>
          <a:custGeom>
            <a:avLst/>
            <a:gdLst/>
            <a:ahLst/>
            <a:cxnLst/>
            <a:rect l="0" t="0" r="0" b="0"/>
            <a:pathLst>
              <a:path w="771448" h="1054884">
                <a:moveTo>
                  <a:pt x="270833" y="978979"/>
                </a:moveTo>
                <a:lnTo>
                  <a:pt x="106470" y="1054884"/>
                </a:lnTo>
                <a:lnTo>
                  <a:pt x="43929" y="884986"/>
                </a:lnTo>
                <a:lnTo>
                  <a:pt x="107080" y="911151"/>
                </a:lnTo>
                <a:lnTo>
                  <a:pt x="202301" y="681266"/>
                </a:lnTo>
                <a:cubicBezTo>
                  <a:pt x="61226" y="594588"/>
                  <a:pt x="0" y="415890"/>
                  <a:pt x="65379" y="258051"/>
                </a:cubicBezTo>
                <a:cubicBezTo>
                  <a:pt x="137855" y="83086"/>
                  <a:pt x="338432" y="0"/>
                  <a:pt x="513397" y="72475"/>
                </a:cubicBezTo>
                <a:cubicBezTo>
                  <a:pt x="688362" y="144941"/>
                  <a:pt x="771448" y="345528"/>
                  <a:pt x="698973" y="520493"/>
                </a:cubicBezTo>
                <a:cubicBezTo>
                  <a:pt x="633688" y="678122"/>
                  <a:pt x="464410" y="761171"/>
                  <a:pt x="303571" y="723090"/>
                </a:cubicBezTo>
                <a:lnTo>
                  <a:pt x="208311" y="953081"/>
                </a:lnTo>
                <a:lnTo>
                  <a:pt x="270833" y="978979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485B8AF4-58EB-5D1A-0E73-D3FE0AA231A7}"/>
              </a:ext>
            </a:extLst>
          </p:cNvPr>
          <p:cNvSpPr/>
          <p:nvPr/>
        </p:nvSpPr>
        <p:spPr>
          <a:xfrm>
            <a:off x="8237065" y="3185740"/>
            <a:ext cx="1371600" cy="1371600"/>
          </a:xfrm>
          <a:custGeom>
            <a:avLst/>
            <a:gdLst/>
            <a:ahLst/>
            <a:cxnLst/>
            <a:rect l="0" t="0" r="0" b="0"/>
            <a:pathLst>
              <a:path w="1371600" h="1371600">
                <a:moveTo>
                  <a:pt x="0" y="685800"/>
                </a:moveTo>
                <a:cubicBezTo>
                  <a:pt x="0" y="1064561"/>
                  <a:pt x="307047" y="1371600"/>
                  <a:pt x="685800" y="1371600"/>
                </a:cubicBezTo>
                <a:cubicBezTo>
                  <a:pt x="1064561" y="1371600"/>
                  <a:pt x="1371600" y="1064561"/>
                  <a:pt x="1371600" y="685800"/>
                </a:cubicBezTo>
                <a:cubicBezTo>
                  <a:pt x="1371600" y="307047"/>
                  <a:pt x="1064561" y="0"/>
                  <a:pt x="685800" y="0"/>
                </a:cubicBezTo>
                <a:cubicBezTo>
                  <a:pt x="307047" y="0"/>
                  <a:pt x="0" y="307047"/>
                  <a:pt x="0" y="685800"/>
                </a:cubicBezTo>
              </a:path>
            </a:pathLst>
          </a:custGeom>
          <a:solidFill>
            <a:srgbClr val="EBEBEB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3" name="Rounded Rectangle 18">
            <a:extLst>
              <a:ext uri="{FF2B5EF4-FFF2-40B4-BE49-F238E27FC236}">
                <a16:creationId xmlns:a16="http://schemas.microsoft.com/office/drawing/2014/main" id="{4345F86A-D6ED-0C80-2DB2-F8B45E7DD959}"/>
              </a:ext>
            </a:extLst>
          </p:cNvPr>
          <p:cNvSpPr/>
          <p:nvPr/>
        </p:nvSpPr>
        <p:spPr>
          <a:xfrm>
            <a:off x="8237065" y="3185740"/>
            <a:ext cx="1371600" cy="1371600"/>
          </a:xfrm>
          <a:custGeom>
            <a:avLst/>
            <a:gdLst/>
            <a:ahLst/>
            <a:cxnLst/>
            <a:rect l="0" t="0" r="0" b="0"/>
            <a:pathLst>
              <a:path w="1371600" h="1371600">
                <a:moveTo>
                  <a:pt x="0" y="685799"/>
                </a:moveTo>
                <a:cubicBezTo>
                  <a:pt x="0" y="1064556"/>
                  <a:pt x="307043" y="1371600"/>
                  <a:pt x="685800" y="1371600"/>
                </a:cubicBezTo>
                <a:cubicBezTo>
                  <a:pt x="1064556" y="1371600"/>
                  <a:pt x="1371600" y="1064556"/>
                  <a:pt x="1371600" y="685800"/>
                </a:cubicBezTo>
                <a:cubicBezTo>
                  <a:pt x="1371600" y="307043"/>
                  <a:pt x="1064556" y="0"/>
                  <a:pt x="685800" y="0"/>
                </a:cubicBezTo>
                <a:cubicBezTo>
                  <a:pt x="307043" y="0"/>
                  <a:pt x="0" y="307043"/>
                  <a:pt x="0" y="6858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51B0E49B-3EEE-07F1-C485-7DC15254AC15}"/>
              </a:ext>
            </a:extLst>
          </p:cNvPr>
          <p:cNvSpPr txBox="1"/>
          <p:nvPr/>
        </p:nvSpPr>
        <p:spPr>
          <a:xfrm>
            <a:off x="5548538" y="3099034"/>
            <a:ext cx="1412195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b="0">
                <a:solidFill>
                  <a:srgbClr val="484848"/>
                </a:solidFill>
                <a:latin typeface="Shantell Sans"/>
              </a:rPr>
              <a:t>Long-Term Cost
Savings</a:t>
            </a: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18FDD7CA-E86C-E7F4-F174-B451DBF0E2EA}"/>
              </a:ext>
            </a:extLst>
          </p:cNvPr>
          <p:cNvSpPr txBox="1"/>
          <p:nvPr/>
        </p:nvSpPr>
        <p:spPr>
          <a:xfrm>
            <a:off x="10885015" y="3099034"/>
            <a:ext cx="1507569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Innovation and
Development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93A2BF0D-D6E1-3CC5-6232-F75B9493D369}"/>
              </a:ext>
            </a:extLst>
          </p:cNvPr>
          <p:cNvSpPr txBox="1"/>
          <p:nvPr/>
        </p:nvSpPr>
        <p:spPr>
          <a:xfrm>
            <a:off x="5903916" y="4470634"/>
            <a:ext cx="1056798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b="0">
                <a:solidFill>
                  <a:srgbClr val="484848"/>
                </a:solidFill>
                <a:latin typeface="Shantell Sans"/>
              </a:rPr>
              <a:t>Exceptional
Reliability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FF417864-88BC-450B-701D-5F685F7F69DB}"/>
              </a:ext>
            </a:extLst>
          </p:cNvPr>
          <p:cNvSpPr txBox="1"/>
          <p:nvPr/>
        </p:nvSpPr>
        <p:spPr>
          <a:xfrm>
            <a:off x="10885015" y="4363068"/>
            <a:ext cx="1153477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Data-Driven
Decisions</a:t>
            </a: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C7874DC6-725F-B0BC-46C2-E23EDECDC630}"/>
              </a:ext>
            </a:extLst>
          </p:cNvPr>
          <p:cNvSpPr txBox="1"/>
          <p:nvPr/>
        </p:nvSpPr>
        <p:spPr>
          <a:xfrm>
            <a:off x="9970615" y="1962768"/>
            <a:ext cx="1173603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Continuous
Optimization</a:t>
            </a: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6161D8C3-4E3A-25EF-006D-2310161876B8}"/>
              </a:ext>
            </a:extLst>
          </p:cNvPr>
          <p:cNvSpPr txBox="1"/>
          <p:nvPr/>
        </p:nvSpPr>
        <p:spPr>
          <a:xfrm>
            <a:off x="6397406" y="1962768"/>
            <a:ext cx="1477679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b="0">
                <a:solidFill>
                  <a:srgbClr val="484848"/>
                </a:solidFill>
                <a:latin typeface="Shantell Sans"/>
              </a:rPr>
              <a:t>Enhanced
Competitiveness</a:t>
            </a: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5539DEDB-46BE-8B19-7C8F-22AA9E41CAB7}"/>
              </a:ext>
            </a:extLst>
          </p:cNvPr>
          <p:cNvSpPr txBox="1"/>
          <p:nvPr/>
        </p:nvSpPr>
        <p:spPr>
          <a:xfrm>
            <a:off x="9970615" y="5391768"/>
            <a:ext cx="1122045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Sustainable
Operations</a:t>
            </a:r>
          </a:p>
        </p:txBody>
      </p:sp>
      <p:sp>
        <p:nvSpPr>
          <p:cNvPr id="51" name="TextBox 26">
            <a:extLst>
              <a:ext uri="{FF2B5EF4-FFF2-40B4-BE49-F238E27FC236}">
                <a16:creationId xmlns:a16="http://schemas.microsoft.com/office/drawing/2014/main" id="{F30FA807-993C-E1A3-9013-432C59637972}"/>
              </a:ext>
            </a:extLst>
          </p:cNvPr>
          <p:cNvSpPr txBox="1"/>
          <p:nvPr/>
        </p:nvSpPr>
        <p:spPr>
          <a:xfrm>
            <a:off x="6664642" y="1398556"/>
            <a:ext cx="4917757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00" b="1" dirty="0">
                <a:solidFill>
                  <a:srgbClr val="484848"/>
                </a:solidFill>
                <a:latin typeface="Shantell Sans"/>
              </a:rPr>
              <a:t>AI-Powered Rail Network Optimization</a:t>
            </a:r>
          </a:p>
        </p:txBody>
      </p:sp>
      <p:sp>
        <p:nvSpPr>
          <p:cNvPr id="52" name="TextBox 27">
            <a:extLst>
              <a:ext uri="{FF2B5EF4-FFF2-40B4-BE49-F238E27FC236}">
                <a16:creationId xmlns:a16="http://schemas.microsoft.com/office/drawing/2014/main" id="{CD903550-1498-6B18-4CC7-6C1E6BA1763D}"/>
              </a:ext>
            </a:extLst>
          </p:cNvPr>
          <p:cNvSpPr txBox="1"/>
          <p:nvPr/>
        </p:nvSpPr>
        <p:spPr>
          <a:xfrm>
            <a:off x="6495895" y="5391768"/>
            <a:ext cx="1379220" cy="5600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sz="1500" b="0">
                <a:solidFill>
                  <a:srgbClr val="484848"/>
                </a:solidFill>
                <a:latin typeface="Shantell Sans"/>
              </a:rPr>
              <a:t>Sustained High
Throughput</a:t>
            </a:r>
          </a:p>
        </p:txBody>
      </p:sp>
      <p:sp>
        <p:nvSpPr>
          <p:cNvPr id="53" name="Rounded Rectangle 28">
            <a:extLst>
              <a:ext uri="{FF2B5EF4-FFF2-40B4-BE49-F238E27FC236}">
                <a16:creationId xmlns:a16="http://schemas.microsoft.com/office/drawing/2014/main" id="{08CBE581-E454-D06B-2C24-03AE2E04F6DA}"/>
              </a:ext>
            </a:extLst>
          </p:cNvPr>
          <p:cNvSpPr/>
          <p:nvPr/>
        </p:nvSpPr>
        <p:spPr>
          <a:xfrm>
            <a:off x="7210660" y="3034504"/>
            <a:ext cx="438149" cy="436254"/>
          </a:xfrm>
          <a:custGeom>
            <a:avLst/>
            <a:gdLst/>
            <a:ahLst/>
            <a:cxnLst/>
            <a:rect l="0" t="0" r="0" b="0"/>
            <a:pathLst>
              <a:path w="438149" h="436254">
                <a:moveTo>
                  <a:pt x="38099" y="360054"/>
                </a:moveTo>
                <a:lnTo>
                  <a:pt x="38099" y="207654"/>
                </a:lnTo>
                <a:moveTo>
                  <a:pt x="19049" y="360054"/>
                </a:moveTo>
                <a:lnTo>
                  <a:pt x="114299" y="360054"/>
                </a:lnTo>
                <a:moveTo>
                  <a:pt x="0" y="436254"/>
                </a:moveTo>
                <a:lnTo>
                  <a:pt x="438149" y="436254"/>
                </a:lnTo>
                <a:moveTo>
                  <a:pt x="0" y="398154"/>
                </a:moveTo>
                <a:lnTo>
                  <a:pt x="438149" y="398154"/>
                </a:lnTo>
                <a:moveTo>
                  <a:pt x="19049" y="207654"/>
                </a:moveTo>
                <a:lnTo>
                  <a:pt x="114299" y="207654"/>
                </a:lnTo>
                <a:moveTo>
                  <a:pt x="171449" y="360054"/>
                </a:moveTo>
                <a:lnTo>
                  <a:pt x="266699" y="360054"/>
                </a:lnTo>
                <a:moveTo>
                  <a:pt x="171449" y="207654"/>
                </a:moveTo>
                <a:lnTo>
                  <a:pt x="266699" y="207654"/>
                </a:lnTo>
                <a:moveTo>
                  <a:pt x="95249" y="360054"/>
                </a:moveTo>
                <a:lnTo>
                  <a:pt x="95249" y="207654"/>
                </a:lnTo>
                <a:moveTo>
                  <a:pt x="190499" y="360054"/>
                </a:moveTo>
                <a:lnTo>
                  <a:pt x="190499" y="207654"/>
                </a:lnTo>
                <a:moveTo>
                  <a:pt x="247649" y="360054"/>
                </a:moveTo>
                <a:lnTo>
                  <a:pt x="247649" y="207654"/>
                </a:lnTo>
                <a:moveTo>
                  <a:pt x="323849" y="360054"/>
                </a:moveTo>
                <a:lnTo>
                  <a:pt x="419099" y="360054"/>
                </a:lnTo>
                <a:moveTo>
                  <a:pt x="323849" y="207654"/>
                </a:moveTo>
                <a:lnTo>
                  <a:pt x="419099" y="207654"/>
                </a:lnTo>
                <a:moveTo>
                  <a:pt x="342899" y="360054"/>
                </a:moveTo>
                <a:lnTo>
                  <a:pt x="342899" y="207654"/>
                </a:lnTo>
                <a:moveTo>
                  <a:pt x="400049" y="360054"/>
                </a:moveTo>
                <a:lnTo>
                  <a:pt x="400049" y="207654"/>
                </a:lnTo>
                <a:moveTo>
                  <a:pt x="21831" y="152504"/>
                </a:moveTo>
                <a:cubicBezTo>
                  <a:pt x="18613" y="155001"/>
                  <a:pt x="17340" y="159267"/>
                  <a:pt x="18661" y="163120"/>
                </a:cubicBezTo>
                <a:cubicBezTo>
                  <a:pt x="19982" y="166972"/>
                  <a:pt x="23607" y="169558"/>
                  <a:pt x="27679" y="169554"/>
                </a:cubicBezTo>
                <a:lnTo>
                  <a:pt x="410584" y="169554"/>
                </a:lnTo>
                <a:cubicBezTo>
                  <a:pt x="414654" y="169564"/>
                  <a:pt x="418279" y="166987"/>
                  <a:pt x="419609" y="163141"/>
                </a:cubicBezTo>
                <a:cubicBezTo>
                  <a:pt x="420938" y="159295"/>
                  <a:pt x="419677" y="155029"/>
                  <a:pt x="416471" y="152523"/>
                </a:cubicBezTo>
                <a:lnTo>
                  <a:pt x="225532" y="2695"/>
                </a:lnTo>
                <a:cubicBezTo>
                  <a:pt x="222085" y="0"/>
                  <a:pt x="217245" y="0"/>
                  <a:pt x="213798" y="2695"/>
                </a:cubicBezTo>
                <a:close/>
              </a:path>
            </a:pathLst>
          </a:custGeom>
          <a:noFill/>
          <a:ln w="14287">
            <a:solidFill>
              <a:srgbClr val="DE58A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4" name="Rounded Rectangle 29">
            <a:extLst>
              <a:ext uri="{FF2B5EF4-FFF2-40B4-BE49-F238E27FC236}">
                <a16:creationId xmlns:a16="http://schemas.microsoft.com/office/drawing/2014/main" id="{86E973D8-0162-AA0E-91CE-DE15BB4A2D5B}"/>
              </a:ext>
            </a:extLst>
          </p:cNvPr>
          <p:cNvSpPr/>
          <p:nvPr/>
        </p:nvSpPr>
        <p:spPr>
          <a:xfrm>
            <a:off x="10182374" y="3040093"/>
            <a:ext cx="438149" cy="438149"/>
          </a:xfrm>
          <a:custGeom>
            <a:avLst/>
            <a:gdLst/>
            <a:ahLst/>
            <a:cxnLst/>
            <a:rect l="0" t="0" r="0" b="0"/>
            <a:pathLst>
              <a:path w="438149" h="438149">
                <a:moveTo>
                  <a:pt x="303275" y="357187"/>
                </a:moveTo>
                <a:lnTo>
                  <a:pt x="333374" y="387476"/>
                </a:lnTo>
                <a:cubicBezTo>
                  <a:pt x="340805" y="394863"/>
                  <a:pt x="352805" y="394863"/>
                  <a:pt x="360235" y="387476"/>
                </a:cubicBezTo>
                <a:lnTo>
                  <a:pt x="387286" y="360425"/>
                </a:lnTo>
                <a:cubicBezTo>
                  <a:pt x="394672" y="352995"/>
                  <a:pt x="394672" y="340995"/>
                  <a:pt x="387286" y="333565"/>
                </a:cubicBezTo>
                <a:lnTo>
                  <a:pt x="356996" y="303275"/>
                </a:lnTo>
                <a:cubicBezTo>
                  <a:pt x="365744" y="285643"/>
                  <a:pt x="372149" y="266943"/>
                  <a:pt x="376046" y="247649"/>
                </a:cubicBezTo>
                <a:lnTo>
                  <a:pt x="419099" y="247649"/>
                </a:lnTo>
                <a:cubicBezTo>
                  <a:pt x="429620" y="247649"/>
                  <a:pt x="438149" y="239120"/>
                  <a:pt x="438149" y="228599"/>
                </a:cubicBezTo>
                <a:lnTo>
                  <a:pt x="438149" y="209549"/>
                </a:lnTo>
                <a:cubicBezTo>
                  <a:pt x="438149" y="199028"/>
                  <a:pt x="429620" y="190499"/>
                  <a:pt x="419099" y="190499"/>
                </a:cubicBezTo>
                <a:lnTo>
                  <a:pt x="376237" y="190499"/>
                </a:lnTo>
                <a:cubicBezTo>
                  <a:pt x="372339" y="171206"/>
                  <a:pt x="365935" y="152506"/>
                  <a:pt x="357187" y="134873"/>
                </a:cubicBezTo>
                <a:lnTo>
                  <a:pt x="387476" y="104774"/>
                </a:lnTo>
                <a:cubicBezTo>
                  <a:pt x="394863" y="97344"/>
                  <a:pt x="394863" y="85344"/>
                  <a:pt x="387476" y="77914"/>
                </a:cubicBezTo>
                <a:lnTo>
                  <a:pt x="360425" y="50672"/>
                </a:lnTo>
                <a:cubicBezTo>
                  <a:pt x="352995" y="43286"/>
                  <a:pt x="340995" y="43286"/>
                  <a:pt x="333565" y="50672"/>
                </a:cubicBezTo>
                <a:lnTo>
                  <a:pt x="303275" y="80962"/>
                </a:lnTo>
                <a:cubicBezTo>
                  <a:pt x="285643" y="72214"/>
                  <a:pt x="266943" y="65810"/>
                  <a:pt x="247649" y="61912"/>
                </a:cubicBezTo>
                <a:lnTo>
                  <a:pt x="247649" y="19049"/>
                </a:lnTo>
                <a:cubicBezTo>
                  <a:pt x="247649" y="8528"/>
                  <a:pt x="239120" y="0"/>
                  <a:pt x="228599" y="0"/>
                </a:cubicBezTo>
                <a:lnTo>
                  <a:pt x="209549" y="0"/>
                </a:lnTo>
                <a:cubicBezTo>
                  <a:pt x="199028" y="0"/>
                  <a:pt x="190499" y="8528"/>
                  <a:pt x="190499" y="19049"/>
                </a:cubicBezTo>
                <a:lnTo>
                  <a:pt x="190499" y="61912"/>
                </a:lnTo>
                <a:cubicBezTo>
                  <a:pt x="171206" y="65810"/>
                  <a:pt x="152506" y="72214"/>
                  <a:pt x="134873" y="80962"/>
                </a:cubicBezTo>
                <a:lnTo>
                  <a:pt x="104774" y="50672"/>
                </a:lnTo>
                <a:cubicBezTo>
                  <a:pt x="97344" y="43286"/>
                  <a:pt x="85344" y="43286"/>
                  <a:pt x="77914" y="50672"/>
                </a:cubicBezTo>
                <a:lnTo>
                  <a:pt x="50672" y="77723"/>
                </a:lnTo>
                <a:cubicBezTo>
                  <a:pt x="47066" y="81300"/>
                  <a:pt x="45038" y="86170"/>
                  <a:pt x="45038" y="91249"/>
                </a:cubicBezTo>
                <a:cubicBezTo>
                  <a:pt x="45038" y="96328"/>
                  <a:pt x="47066" y="101198"/>
                  <a:pt x="50672" y="104774"/>
                </a:cubicBezTo>
                <a:lnTo>
                  <a:pt x="80962" y="134873"/>
                </a:lnTo>
                <a:cubicBezTo>
                  <a:pt x="72214" y="152506"/>
                  <a:pt x="65810" y="171206"/>
                  <a:pt x="61912" y="190499"/>
                </a:cubicBezTo>
                <a:lnTo>
                  <a:pt x="19049" y="190499"/>
                </a:lnTo>
                <a:cubicBezTo>
                  <a:pt x="8528" y="190499"/>
                  <a:pt x="0" y="199028"/>
                  <a:pt x="0" y="209549"/>
                </a:cubicBezTo>
                <a:lnTo>
                  <a:pt x="0" y="228599"/>
                </a:lnTo>
                <a:cubicBezTo>
                  <a:pt x="0" y="239120"/>
                  <a:pt x="8528" y="247649"/>
                  <a:pt x="19049" y="247649"/>
                </a:cubicBezTo>
                <a:lnTo>
                  <a:pt x="61912" y="247649"/>
                </a:lnTo>
                <a:cubicBezTo>
                  <a:pt x="65810" y="266943"/>
                  <a:pt x="72214" y="285643"/>
                  <a:pt x="80962" y="303275"/>
                </a:cubicBezTo>
                <a:lnTo>
                  <a:pt x="50672" y="333374"/>
                </a:lnTo>
                <a:cubicBezTo>
                  <a:pt x="43286" y="340805"/>
                  <a:pt x="43286" y="352805"/>
                  <a:pt x="50672" y="360235"/>
                </a:cubicBezTo>
                <a:lnTo>
                  <a:pt x="77533" y="387286"/>
                </a:lnTo>
                <a:cubicBezTo>
                  <a:pt x="81110" y="390892"/>
                  <a:pt x="85979" y="392921"/>
                  <a:pt x="91058" y="392921"/>
                </a:cubicBezTo>
                <a:cubicBezTo>
                  <a:pt x="96138" y="392921"/>
                  <a:pt x="101007" y="390892"/>
                  <a:pt x="104584" y="387286"/>
                </a:cubicBezTo>
                <a:lnTo>
                  <a:pt x="134873" y="356996"/>
                </a:lnTo>
                <a:moveTo>
                  <a:pt x="247649" y="380999"/>
                </a:moveTo>
                <a:lnTo>
                  <a:pt x="190499" y="380999"/>
                </a:lnTo>
                <a:moveTo>
                  <a:pt x="190499" y="419099"/>
                </a:moveTo>
                <a:lnTo>
                  <a:pt x="247649" y="419099"/>
                </a:lnTo>
                <a:moveTo>
                  <a:pt x="219074" y="419099"/>
                </a:moveTo>
                <a:lnTo>
                  <a:pt x="219074" y="438149"/>
                </a:lnTo>
                <a:moveTo>
                  <a:pt x="330898" y="219074"/>
                </a:moveTo>
                <a:cubicBezTo>
                  <a:pt x="329215" y="267979"/>
                  <a:pt x="295192" y="309788"/>
                  <a:pt x="247649" y="321373"/>
                </a:cubicBezTo>
                <a:lnTo>
                  <a:pt x="247649" y="342899"/>
                </a:lnTo>
                <a:lnTo>
                  <a:pt x="190499" y="342899"/>
                </a:lnTo>
                <a:lnTo>
                  <a:pt x="190499" y="320611"/>
                </a:lnTo>
                <a:cubicBezTo>
                  <a:pt x="143221" y="309104"/>
                  <a:pt x="109268" y="267692"/>
                  <a:pt x="107251" y="219074"/>
                </a:cubicBezTo>
                <a:cubicBezTo>
                  <a:pt x="109424" y="159365"/>
                  <a:pt x="159350" y="112586"/>
                  <a:pt x="219074" y="114299"/>
                </a:cubicBezTo>
                <a:cubicBezTo>
                  <a:pt x="278799" y="112586"/>
                  <a:pt x="328725" y="159365"/>
                  <a:pt x="330898" y="219074"/>
                </a:cubicBezTo>
                <a:close/>
              </a:path>
            </a:pathLst>
          </a:custGeom>
          <a:noFill/>
          <a:ln w="14287">
            <a:solidFill>
              <a:srgbClr val="92BD39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5" name="Rounded Rectangle 30">
            <a:extLst>
              <a:ext uri="{FF2B5EF4-FFF2-40B4-BE49-F238E27FC236}">
                <a16:creationId xmlns:a16="http://schemas.microsoft.com/office/drawing/2014/main" id="{15042732-BEBE-1C19-A564-DB94FB18DEEC}"/>
              </a:ext>
            </a:extLst>
          </p:cNvPr>
          <p:cNvSpPr/>
          <p:nvPr/>
        </p:nvSpPr>
        <p:spPr>
          <a:xfrm>
            <a:off x="9316362" y="2174044"/>
            <a:ext cx="438186" cy="438281"/>
          </a:xfrm>
          <a:custGeom>
            <a:avLst/>
            <a:gdLst/>
            <a:ahLst/>
            <a:cxnLst/>
            <a:rect l="0" t="0" r="0" b="0"/>
            <a:pathLst>
              <a:path w="438186" h="438281">
                <a:moveTo>
                  <a:pt x="84371" y="218597"/>
                </a:moveTo>
                <a:lnTo>
                  <a:pt x="84371" y="218597"/>
                </a:lnTo>
                <a:cubicBezTo>
                  <a:pt x="84371" y="144950"/>
                  <a:pt x="144074" y="85247"/>
                  <a:pt x="217721" y="85247"/>
                </a:cubicBezTo>
                <a:cubicBezTo>
                  <a:pt x="291368" y="85247"/>
                  <a:pt x="351071" y="144950"/>
                  <a:pt x="351071" y="218597"/>
                </a:cubicBezTo>
                <a:cubicBezTo>
                  <a:pt x="351071" y="292245"/>
                  <a:pt x="291368" y="351947"/>
                  <a:pt x="217721" y="351947"/>
                </a:cubicBezTo>
                <a:cubicBezTo>
                  <a:pt x="144074" y="351947"/>
                  <a:pt x="84371" y="292245"/>
                  <a:pt x="84371" y="218597"/>
                </a:cubicBezTo>
                <a:close/>
                <a:moveTo>
                  <a:pt x="303446" y="170877"/>
                </a:moveTo>
                <a:lnTo>
                  <a:pt x="262489" y="220007"/>
                </a:lnTo>
                <a:cubicBezTo>
                  <a:pt x="260777" y="222060"/>
                  <a:pt x="258282" y="223300"/>
                  <a:pt x="255611" y="223423"/>
                </a:cubicBezTo>
                <a:cubicBezTo>
                  <a:pt x="252941" y="223546"/>
                  <a:pt x="250342" y="222542"/>
                  <a:pt x="248449" y="220655"/>
                </a:cubicBezTo>
                <a:lnTo>
                  <a:pt x="225093" y="197300"/>
                </a:lnTo>
                <a:cubicBezTo>
                  <a:pt x="223202" y="195404"/>
                  <a:pt x="220600" y="194392"/>
                  <a:pt x="217925" y="194512"/>
                </a:cubicBezTo>
                <a:cubicBezTo>
                  <a:pt x="215250" y="194631"/>
                  <a:pt x="212749" y="195871"/>
                  <a:pt x="211035" y="197928"/>
                </a:cubicBezTo>
                <a:lnTo>
                  <a:pt x="175583" y="240505"/>
                </a:lnTo>
                <a:cubicBezTo>
                  <a:pt x="172487" y="244276"/>
                  <a:pt x="167043" y="245098"/>
                  <a:pt x="162971" y="242410"/>
                </a:cubicBezTo>
                <a:lnTo>
                  <a:pt x="149446" y="233399"/>
                </a:lnTo>
                <a:cubicBezTo>
                  <a:pt x="145069" y="230487"/>
                  <a:pt x="139160" y="231672"/>
                  <a:pt x="136244" y="236047"/>
                </a:cubicBezTo>
                <a:lnTo>
                  <a:pt x="122471" y="256697"/>
                </a:lnTo>
                <a:moveTo>
                  <a:pt x="429805" y="248735"/>
                </a:moveTo>
                <a:cubicBezTo>
                  <a:pt x="434599" y="248136"/>
                  <a:pt x="438186" y="244041"/>
                  <a:pt x="438149" y="239210"/>
                </a:cubicBezTo>
                <a:lnTo>
                  <a:pt x="438149" y="198938"/>
                </a:lnTo>
                <a:cubicBezTo>
                  <a:pt x="438186" y="194106"/>
                  <a:pt x="434599" y="190012"/>
                  <a:pt x="429805" y="189413"/>
                </a:cubicBezTo>
                <a:lnTo>
                  <a:pt x="386923" y="184060"/>
                </a:lnTo>
                <a:cubicBezTo>
                  <a:pt x="382552" y="163057"/>
                  <a:pt x="374246" y="143071"/>
                  <a:pt x="362444" y="125157"/>
                </a:cubicBezTo>
                <a:lnTo>
                  <a:pt x="389019" y="90962"/>
                </a:lnTo>
                <a:cubicBezTo>
                  <a:pt x="391963" y="87173"/>
                  <a:pt x="391628" y="81785"/>
                  <a:pt x="388238" y="78389"/>
                </a:cubicBezTo>
                <a:lnTo>
                  <a:pt x="359663" y="49814"/>
                </a:lnTo>
                <a:cubicBezTo>
                  <a:pt x="356267" y="46424"/>
                  <a:pt x="350879" y="46090"/>
                  <a:pt x="347090" y="49033"/>
                </a:cubicBezTo>
                <a:lnTo>
                  <a:pt x="312895" y="75703"/>
                </a:lnTo>
                <a:cubicBezTo>
                  <a:pt x="294978" y="63903"/>
                  <a:pt x="274993" y="55591"/>
                  <a:pt x="253992" y="51205"/>
                </a:cubicBezTo>
                <a:lnTo>
                  <a:pt x="248696" y="8381"/>
                </a:lnTo>
                <a:cubicBezTo>
                  <a:pt x="248097" y="3586"/>
                  <a:pt x="244003" y="0"/>
                  <a:pt x="239171" y="37"/>
                </a:cubicBezTo>
                <a:lnTo>
                  <a:pt x="198900" y="37"/>
                </a:lnTo>
                <a:cubicBezTo>
                  <a:pt x="194068" y="0"/>
                  <a:pt x="189974" y="3586"/>
                  <a:pt x="189375" y="8381"/>
                </a:cubicBezTo>
                <a:lnTo>
                  <a:pt x="184022" y="51243"/>
                </a:lnTo>
                <a:cubicBezTo>
                  <a:pt x="163047" y="55638"/>
                  <a:pt x="143090" y="63950"/>
                  <a:pt x="125195" y="75741"/>
                </a:cubicBezTo>
                <a:lnTo>
                  <a:pt x="91001" y="49167"/>
                </a:lnTo>
                <a:cubicBezTo>
                  <a:pt x="87211" y="46223"/>
                  <a:pt x="81823" y="46558"/>
                  <a:pt x="78428" y="49948"/>
                </a:cubicBezTo>
                <a:lnTo>
                  <a:pt x="49853" y="78523"/>
                </a:lnTo>
                <a:cubicBezTo>
                  <a:pt x="46462" y="81919"/>
                  <a:pt x="46128" y="87306"/>
                  <a:pt x="49071" y="91096"/>
                </a:cubicBezTo>
                <a:lnTo>
                  <a:pt x="75741" y="125386"/>
                </a:lnTo>
                <a:cubicBezTo>
                  <a:pt x="63939" y="143300"/>
                  <a:pt x="55633" y="163286"/>
                  <a:pt x="51262" y="184288"/>
                </a:cubicBezTo>
                <a:lnTo>
                  <a:pt x="8381" y="189641"/>
                </a:lnTo>
                <a:cubicBezTo>
                  <a:pt x="3586" y="190240"/>
                  <a:pt x="0" y="194335"/>
                  <a:pt x="37" y="199166"/>
                </a:cubicBezTo>
                <a:lnTo>
                  <a:pt x="37" y="239514"/>
                </a:lnTo>
                <a:cubicBezTo>
                  <a:pt x="0" y="244346"/>
                  <a:pt x="3586" y="248440"/>
                  <a:pt x="8381" y="249039"/>
                </a:cubicBezTo>
                <a:lnTo>
                  <a:pt x="51262" y="254392"/>
                </a:lnTo>
                <a:cubicBezTo>
                  <a:pt x="55633" y="275395"/>
                  <a:pt x="63939" y="295381"/>
                  <a:pt x="75741" y="313295"/>
                </a:cubicBezTo>
                <a:lnTo>
                  <a:pt x="49129" y="347185"/>
                </a:lnTo>
                <a:cubicBezTo>
                  <a:pt x="46185" y="350974"/>
                  <a:pt x="46519" y="356362"/>
                  <a:pt x="49910" y="359758"/>
                </a:cubicBezTo>
                <a:lnTo>
                  <a:pt x="78485" y="388333"/>
                </a:lnTo>
                <a:cubicBezTo>
                  <a:pt x="81881" y="391723"/>
                  <a:pt x="87268" y="392058"/>
                  <a:pt x="91058" y="389114"/>
                </a:cubicBezTo>
                <a:lnTo>
                  <a:pt x="125348" y="362539"/>
                </a:lnTo>
                <a:cubicBezTo>
                  <a:pt x="143265" y="374340"/>
                  <a:pt x="163249" y="382651"/>
                  <a:pt x="184250" y="387037"/>
                </a:cubicBezTo>
                <a:lnTo>
                  <a:pt x="189603" y="429900"/>
                </a:lnTo>
                <a:cubicBezTo>
                  <a:pt x="190202" y="434695"/>
                  <a:pt x="194297" y="438281"/>
                  <a:pt x="199128" y="438244"/>
                </a:cubicBezTo>
                <a:lnTo>
                  <a:pt x="239476" y="438244"/>
                </a:lnTo>
                <a:cubicBezTo>
                  <a:pt x="244308" y="438281"/>
                  <a:pt x="248402" y="434695"/>
                  <a:pt x="249001" y="429900"/>
                </a:cubicBezTo>
                <a:lnTo>
                  <a:pt x="254354" y="387038"/>
                </a:lnTo>
                <a:cubicBezTo>
                  <a:pt x="275355" y="382651"/>
                  <a:pt x="295340" y="374340"/>
                  <a:pt x="313257" y="362539"/>
                </a:cubicBezTo>
                <a:lnTo>
                  <a:pt x="347452" y="389114"/>
                </a:lnTo>
                <a:cubicBezTo>
                  <a:pt x="351241" y="392058"/>
                  <a:pt x="356629" y="391723"/>
                  <a:pt x="360025" y="388333"/>
                </a:cubicBezTo>
                <a:lnTo>
                  <a:pt x="388600" y="359758"/>
                </a:lnTo>
                <a:cubicBezTo>
                  <a:pt x="391990" y="356362"/>
                  <a:pt x="392325" y="350974"/>
                  <a:pt x="389381" y="347185"/>
                </a:cubicBezTo>
                <a:lnTo>
                  <a:pt x="362806" y="312990"/>
                </a:lnTo>
                <a:cubicBezTo>
                  <a:pt x="374608" y="295076"/>
                  <a:pt x="382914" y="275090"/>
                  <a:pt x="387285" y="254088"/>
                </a:cubicBezTo>
                <a:close/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6" name="Rounded Rectangle 31">
            <a:extLst>
              <a:ext uri="{FF2B5EF4-FFF2-40B4-BE49-F238E27FC236}">
                <a16:creationId xmlns:a16="http://schemas.microsoft.com/office/drawing/2014/main" id="{38A96DCD-A404-00AF-32E5-D80B4036F1C4}"/>
              </a:ext>
            </a:extLst>
          </p:cNvPr>
          <p:cNvSpPr/>
          <p:nvPr/>
        </p:nvSpPr>
        <p:spPr>
          <a:xfrm>
            <a:off x="8608540" y="3554335"/>
            <a:ext cx="628650" cy="634445"/>
          </a:xfrm>
          <a:custGeom>
            <a:avLst/>
            <a:gdLst/>
            <a:ahLst/>
            <a:cxnLst/>
            <a:rect l="0" t="0" r="0" b="0"/>
            <a:pathLst>
              <a:path w="628650" h="634445">
                <a:moveTo>
                  <a:pt x="628650" y="23"/>
                </a:moveTo>
                <a:lnTo>
                  <a:pt x="375818" y="23"/>
                </a:lnTo>
                <a:cubicBezTo>
                  <a:pt x="338832" y="0"/>
                  <a:pt x="302846" y="12038"/>
                  <a:pt x="273319" y="34313"/>
                </a:cubicBezTo>
                <a:cubicBezTo>
                  <a:pt x="54835" y="260598"/>
                  <a:pt x="54663" y="251968"/>
                  <a:pt x="54663" y="287144"/>
                </a:cubicBezTo>
                <a:cubicBezTo>
                  <a:pt x="54758" y="324766"/>
                  <a:pt x="85250" y="355233"/>
                  <a:pt x="122872" y="355296"/>
                </a:cubicBezTo>
                <a:lnTo>
                  <a:pt x="628650" y="355296"/>
                </a:lnTo>
                <a:moveTo>
                  <a:pt x="227028" y="81976"/>
                </a:moveTo>
                <a:lnTo>
                  <a:pt x="478316" y="81976"/>
                </a:lnTo>
                <a:lnTo>
                  <a:pt x="396335" y="163986"/>
                </a:lnTo>
                <a:cubicBezTo>
                  <a:pt x="383422" y="181180"/>
                  <a:pt x="363174" y="191299"/>
                  <a:pt x="341671" y="191304"/>
                </a:cubicBezTo>
                <a:lnTo>
                  <a:pt x="120500" y="191304"/>
                </a:lnTo>
                <a:moveTo>
                  <a:pt x="160334" y="355296"/>
                </a:moveTo>
                <a:cubicBezTo>
                  <a:pt x="171318" y="339155"/>
                  <a:pt x="177337" y="320152"/>
                  <a:pt x="177650" y="300632"/>
                </a:cubicBezTo>
                <a:cubicBezTo>
                  <a:pt x="175995" y="257218"/>
                  <a:pt x="146878" y="219679"/>
                  <a:pt x="105241" y="207277"/>
                </a:cubicBezTo>
                <a:moveTo>
                  <a:pt x="628650" y="448907"/>
                </a:moveTo>
                <a:lnTo>
                  <a:pt x="0" y="448907"/>
                </a:lnTo>
                <a:moveTo>
                  <a:pt x="628650" y="527860"/>
                </a:moveTo>
                <a:lnTo>
                  <a:pt x="0" y="527860"/>
                </a:lnTo>
                <a:moveTo>
                  <a:pt x="68322" y="634445"/>
                </a:moveTo>
                <a:lnTo>
                  <a:pt x="68322" y="527860"/>
                </a:lnTo>
                <a:lnTo>
                  <a:pt x="150333" y="527860"/>
                </a:lnTo>
                <a:lnTo>
                  <a:pt x="150333" y="634445"/>
                </a:lnTo>
                <a:moveTo>
                  <a:pt x="273319" y="634445"/>
                </a:moveTo>
                <a:lnTo>
                  <a:pt x="273319" y="527860"/>
                </a:lnTo>
                <a:lnTo>
                  <a:pt x="355330" y="527860"/>
                </a:lnTo>
                <a:lnTo>
                  <a:pt x="355330" y="634445"/>
                </a:lnTo>
                <a:moveTo>
                  <a:pt x="478316" y="634445"/>
                </a:moveTo>
                <a:lnTo>
                  <a:pt x="478316" y="527860"/>
                </a:lnTo>
                <a:lnTo>
                  <a:pt x="560327" y="527860"/>
                </a:lnTo>
                <a:lnTo>
                  <a:pt x="560327" y="634445"/>
                </a:lnTo>
              </a:path>
            </a:pathLst>
          </a:custGeom>
          <a:noFill/>
          <a:ln w="14287">
            <a:solidFill>
              <a:srgbClr val="969696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7" name="Rounded Rectangle 32">
            <a:extLst>
              <a:ext uri="{FF2B5EF4-FFF2-40B4-BE49-F238E27FC236}">
                <a16:creationId xmlns:a16="http://schemas.microsoft.com/office/drawing/2014/main" id="{AD086499-5BF1-4E05-76D6-A21975B5B38A}"/>
              </a:ext>
            </a:extLst>
          </p:cNvPr>
          <p:cNvSpPr/>
          <p:nvPr/>
        </p:nvSpPr>
        <p:spPr>
          <a:xfrm>
            <a:off x="8090294" y="2250229"/>
            <a:ext cx="438150" cy="285840"/>
          </a:xfrm>
          <a:custGeom>
            <a:avLst/>
            <a:gdLst/>
            <a:ahLst/>
            <a:cxnLst/>
            <a:rect l="0" t="0" r="0" b="0"/>
            <a:pathLst>
              <a:path w="438150" h="285840">
                <a:moveTo>
                  <a:pt x="0" y="247702"/>
                </a:moveTo>
                <a:lnTo>
                  <a:pt x="352425" y="247702"/>
                </a:lnTo>
                <a:cubicBezTo>
                  <a:pt x="378727" y="247702"/>
                  <a:pt x="400050" y="226380"/>
                  <a:pt x="400050" y="200077"/>
                </a:cubicBezTo>
                <a:cubicBezTo>
                  <a:pt x="400050" y="175560"/>
                  <a:pt x="399935" y="181580"/>
                  <a:pt x="247650" y="23865"/>
                </a:cubicBezTo>
                <a:cubicBezTo>
                  <a:pt x="227065" y="8360"/>
                  <a:pt x="201982" y="0"/>
                  <a:pt x="176212" y="52"/>
                </a:cubicBezTo>
                <a:lnTo>
                  <a:pt x="0" y="52"/>
                </a:lnTo>
                <a:moveTo>
                  <a:pt x="354158" y="133402"/>
                </a:moveTo>
                <a:lnTo>
                  <a:pt x="200025" y="133402"/>
                </a:lnTo>
                <a:cubicBezTo>
                  <a:pt x="185034" y="133402"/>
                  <a:pt x="170919" y="126344"/>
                  <a:pt x="161925" y="114352"/>
                </a:cubicBezTo>
                <a:lnTo>
                  <a:pt x="104775" y="57202"/>
                </a:lnTo>
                <a:lnTo>
                  <a:pt x="279920" y="57202"/>
                </a:lnTo>
                <a:moveTo>
                  <a:pt x="364807" y="144527"/>
                </a:moveTo>
                <a:cubicBezTo>
                  <a:pt x="335780" y="153170"/>
                  <a:pt x="315480" y="179338"/>
                  <a:pt x="314324" y="209602"/>
                </a:cubicBezTo>
                <a:cubicBezTo>
                  <a:pt x="314559" y="223206"/>
                  <a:pt x="318757" y="236447"/>
                  <a:pt x="326402" y="247702"/>
                </a:cubicBezTo>
                <a:moveTo>
                  <a:pt x="180975" y="247702"/>
                </a:moveTo>
                <a:lnTo>
                  <a:pt x="133350" y="200077"/>
                </a:lnTo>
                <a:cubicBezTo>
                  <a:pt x="125114" y="193879"/>
                  <a:pt x="115082" y="190536"/>
                  <a:pt x="104775" y="190552"/>
                </a:cubicBezTo>
                <a:lnTo>
                  <a:pt x="0" y="190552"/>
                </a:lnTo>
                <a:moveTo>
                  <a:pt x="438150" y="285840"/>
                </a:moveTo>
                <a:lnTo>
                  <a:pt x="0" y="285840"/>
                </a:lnTo>
                <a:moveTo>
                  <a:pt x="171450" y="247702"/>
                </a:moveTo>
                <a:cubicBezTo>
                  <a:pt x="171450" y="263484"/>
                  <a:pt x="184243" y="276277"/>
                  <a:pt x="200025" y="276277"/>
                </a:cubicBezTo>
                <a:cubicBezTo>
                  <a:pt x="215806" y="276277"/>
                  <a:pt x="228600" y="263484"/>
                  <a:pt x="228600" y="247702"/>
                </a:cubicBezTo>
                <a:moveTo>
                  <a:pt x="76200" y="247702"/>
                </a:moveTo>
                <a:cubicBezTo>
                  <a:pt x="76200" y="263484"/>
                  <a:pt x="88993" y="276277"/>
                  <a:pt x="104775" y="276277"/>
                </a:cubicBezTo>
                <a:cubicBezTo>
                  <a:pt x="120556" y="276277"/>
                  <a:pt x="133350" y="263484"/>
                  <a:pt x="133350" y="247702"/>
                </a:cubicBezTo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8" name="Rounded Rectangle 33">
            <a:extLst>
              <a:ext uri="{FF2B5EF4-FFF2-40B4-BE49-F238E27FC236}">
                <a16:creationId xmlns:a16="http://schemas.microsoft.com/office/drawing/2014/main" id="{354B7621-1654-F5F2-491C-4305E8EE8B0C}"/>
              </a:ext>
            </a:extLst>
          </p:cNvPr>
          <p:cNvSpPr/>
          <p:nvPr/>
        </p:nvSpPr>
        <p:spPr>
          <a:xfrm>
            <a:off x="7225595" y="4269600"/>
            <a:ext cx="438150" cy="428625"/>
          </a:xfrm>
          <a:custGeom>
            <a:avLst/>
            <a:gdLst/>
            <a:ahLst/>
            <a:cxnLst/>
            <a:rect l="0" t="0" r="0" b="0"/>
            <a:pathLst>
              <a:path w="438150" h="428625">
                <a:moveTo>
                  <a:pt x="47625" y="76200"/>
                </a:moveTo>
                <a:lnTo>
                  <a:pt x="219075" y="76200"/>
                </a:lnTo>
                <a:cubicBezTo>
                  <a:pt x="240117" y="76200"/>
                  <a:pt x="257175" y="93257"/>
                  <a:pt x="257175" y="114300"/>
                </a:cubicBezTo>
                <a:lnTo>
                  <a:pt x="257175" y="314325"/>
                </a:lnTo>
                <a:cubicBezTo>
                  <a:pt x="257175" y="324846"/>
                  <a:pt x="248646" y="333375"/>
                  <a:pt x="238125" y="333375"/>
                </a:cubicBezTo>
                <a:lnTo>
                  <a:pt x="28575" y="333375"/>
                </a:lnTo>
                <a:cubicBezTo>
                  <a:pt x="18053" y="333375"/>
                  <a:pt x="9525" y="324846"/>
                  <a:pt x="9525" y="314325"/>
                </a:cubicBezTo>
                <a:lnTo>
                  <a:pt x="9525" y="114300"/>
                </a:lnTo>
                <a:cubicBezTo>
                  <a:pt x="9525" y="93257"/>
                  <a:pt x="26582" y="76200"/>
                  <a:pt x="47625" y="76200"/>
                </a:cubicBezTo>
                <a:close/>
                <a:moveTo>
                  <a:pt x="51644" y="334289"/>
                </a:moveTo>
                <a:lnTo>
                  <a:pt x="9525" y="428625"/>
                </a:lnTo>
                <a:moveTo>
                  <a:pt x="257175" y="428625"/>
                </a:moveTo>
                <a:lnTo>
                  <a:pt x="215055" y="334289"/>
                </a:lnTo>
                <a:moveTo>
                  <a:pt x="9525" y="133350"/>
                </a:moveTo>
                <a:lnTo>
                  <a:pt x="257175" y="133350"/>
                </a:lnTo>
                <a:moveTo>
                  <a:pt x="9525" y="219075"/>
                </a:moveTo>
                <a:lnTo>
                  <a:pt x="257175" y="219075"/>
                </a:lnTo>
                <a:moveTo>
                  <a:pt x="0" y="428625"/>
                </a:moveTo>
                <a:lnTo>
                  <a:pt x="438150" y="428625"/>
                </a:lnTo>
                <a:lnTo>
                  <a:pt x="438150" y="76200"/>
                </a:lnTo>
                <a:moveTo>
                  <a:pt x="323850" y="0"/>
                </a:moveTo>
                <a:lnTo>
                  <a:pt x="379780" y="0"/>
                </a:lnTo>
                <a:cubicBezTo>
                  <a:pt x="412017" y="0"/>
                  <a:pt x="438149" y="26132"/>
                  <a:pt x="438149" y="58369"/>
                </a:cubicBezTo>
                <a:lnTo>
                  <a:pt x="438150" y="76200"/>
                </a:lnTo>
                <a:lnTo>
                  <a:pt x="438150" y="76200"/>
                </a:lnTo>
                <a:lnTo>
                  <a:pt x="323850" y="76200"/>
                </a:lnTo>
                <a:cubicBezTo>
                  <a:pt x="313328" y="76200"/>
                  <a:pt x="304800" y="67671"/>
                  <a:pt x="304800" y="57150"/>
                </a:cubicBezTo>
                <a:lnTo>
                  <a:pt x="304800" y="19050"/>
                </a:lnTo>
                <a:cubicBezTo>
                  <a:pt x="304800" y="8528"/>
                  <a:pt x="313328" y="0"/>
                  <a:pt x="323850" y="0"/>
                </a:cubicBezTo>
                <a:close/>
                <a:moveTo>
                  <a:pt x="333375" y="342900"/>
                </a:moveTo>
                <a:lnTo>
                  <a:pt x="438150" y="342900"/>
                </a:lnTo>
                <a:lnTo>
                  <a:pt x="438150" y="342900"/>
                </a:lnTo>
                <a:lnTo>
                  <a:pt x="438150" y="428625"/>
                </a:lnTo>
                <a:lnTo>
                  <a:pt x="438150" y="428625"/>
                </a:lnTo>
                <a:lnTo>
                  <a:pt x="314325" y="428625"/>
                </a:lnTo>
                <a:lnTo>
                  <a:pt x="314325" y="428625"/>
                </a:lnTo>
                <a:lnTo>
                  <a:pt x="314325" y="361950"/>
                </a:lnTo>
                <a:cubicBezTo>
                  <a:pt x="314325" y="351428"/>
                  <a:pt x="322853" y="342900"/>
                  <a:pt x="333375" y="342900"/>
                </a:cubicBezTo>
                <a:close/>
                <a:moveTo>
                  <a:pt x="381000" y="342900"/>
                </a:moveTo>
                <a:lnTo>
                  <a:pt x="323850" y="342900"/>
                </a:lnTo>
                <a:lnTo>
                  <a:pt x="323850" y="247650"/>
                </a:lnTo>
                <a:cubicBezTo>
                  <a:pt x="323850" y="231868"/>
                  <a:pt x="336643" y="219075"/>
                  <a:pt x="352425" y="219075"/>
                </a:cubicBezTo>
                <a:lnTo>
                  <a:pt x="352425" y="219075"/>
                </a:lnTo>
                <a:cubicBezTo>
                  <a:pt x="368206" y="219075"/>
                  <a:pt x="381000" y="231868"/>
                  <a:pt x="381000" y="247650"/>
                </a:cubicBezTo>
                <a:close/>
                <a:moveTo>
                  <a:pt x="323850" y="152400"/>
                </a:moveTo>
                <a:cubicBezTo>
                  <a:pt x="323850" y="136618"/>
                  <a:pt x="336643" y="123825"/>
                  <a:pt x="352425" y="123825"/>
                </a:cubicBezTo>
                <a:cubicBezTo>
                  <a:pt x="368206" y="123825"/>
                  <a:pt x="381000" y="136618"/>
                  <a:pt x="381000" y="152400"/>
                </a:cubicBezTo>
                <a:cubicBezTo>
                  <a:pt x="381000" y="168181"/>
                  <a:pt x="368206" y="180975"/>
                  <a:pt x="352425" y="180975"/>
                </a:cubicBezTo>
                <a:cubicBezTo>
                  <a:pt x="336643" y="180975"/>
                  <a:pt x="323850" y="168181"/>
                  <a:pt x="323850" y="152400"/>
                </a:cubicBezTo>
                <a:moveTo>
                  <a:pt x="114300" y="276225"/>
                </a:moveTo>
                <a:lnTo>
                  <a:pt x="152400" y="276225"/>
                </a:lnTo>
                <a:moveTo>
                  <a:pt x="236105" y="381457"/>
                </a:moveTo>
                <a:lnTo>
                  <a:pt x="30594" y="381457"/>
                </a:lnTo>
              </a:path>
            </a:pathLst>
          </a:custGeom>
          <a:noFill/>
          <a:ln w="14287">
            <a:solidFill>
              <a:srgbClr val="7F64E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9" name="Rounded Rectangle 34">
            <a:extLst>
              <a:ext uri="{FF2B5EF4-FFF2-40B4-BE49-F238E27FC236}">
                <a16:creationId xmlns:a16="http://schemas.microsoft.com/office/drawing/2014/main" id="{2F9FD934-C1F5-E61E-F292-7BDCCB8B8FD2}"/>
              </a:ext>
            </a:extLst>
          </p:cNvPr>
          <p:cNvSpPr/>
          <p:nvPr/>
        </p:nvSpPr>
        <p:spPr>
          <a:xfrm>
            <a:off x="10197462" y="4328205"/>
            <a:ext cx="438149" cy="323849"/>
          </a:xfrm>
          <a:custGeom>
            <a:avLst/>
            <a:gdLst/>
            <a:ahLst/>
            <a:cxnLst/>
            <a:rect l="0" t="0" r="0" b="0"/>
            <a:pathLst>
              <a:path w="438149" h="323849">
                <a:moveTo>
                  <a:pt x="19049" y="0"/>
                </a:moveTo>
                <a:lnTo>
                  <a:pt x="419099" y="0"/>
                </a:lnTo>
                <a:cubicBezTo>
                  <a:pt x="419099" y="0"/>
                  <a:pt x="438149" y="0"/>
                  <a:pt x="438149" y="19049"/>
                </a:cubicBezTo>
                <a:lnTo>
                  <a:pt x="438149" y="304799"/>
                </a:lnTo>
                <a:cubicBezTo>
                  <a:pt x="438149" y="304799"/>
                  <a:pt x="438149" y="323849"/>
                  <a:pt x="419099" y="323849"/>
                </a:cubicBezTo>
                <a:lnTo>
                  <a:pt x="19049" y="323849"/>
                </a:lnTo>
                <a:cubicBezTo>
                  <a:pt x="19049" y="323849"/>
                  <a:pt x="0" y="323849"/>
                  <a:pt x="0" y="304799"/>
                </a:cubicBezTo>
                <a:lnTo>
                  <a:pt x="0" y="19049"/>
                </a:lnTo>
                <a:cubicBezTo>
                  <a:pt x="0" y="19049"/>
                  <a:pt x="0" y="0"/>
                  <a:pt x="19049" y="0"/>
                </a:cubicBezTo>
                <a:moveTo>
                  <a:pt x="76123" y="228599"/>
                </a:moveTo>
                <a:lnTo>
                  <a:pt x="125101" y="146970"/>
                </a:lnTo>
                <a:cubicBezTo>
                  <a:pt x="126821" y="144097"/>
                  <a:pt x="129924" y="142338"/>
                  <a:pt x="133273" y="142338"/>
                </a:cubicBezTo>
                <a:cubicBezTo>
                  <a:pt x="136622" y="142338"/>
                  <a:pt x="139725" y="144097"/>
                  <a:pt x="141446" y="146970"/>
                </a:cubicBezTo>
                <a:lnTo>
                  <a:pt x="183603" y="217169"/>
                </a:lnTo>
                <a:cubicBezTo>
                  <a:pt x="185190" y="219816"/>
                  <a:pt x="187960" y="221530"/>
                  <a:pt x="191037" y="221769"/>
                </a:cubicBezTo>
                <a:cubicBezTo>
                  <a:pt x="194114" y="222007"/>
                  <a:pt x="197116" y="220740"/>
                  <a:pt x="199091" y="218369"/>
                </a:cubicBezTo>
                <a:lnTo>
                  <a:pt x="230809" y="180270"/>
                </a:lnTo>
                <a:cubicBezTo>
                  <a:pt x="232619" y="178099"/>
                  <a:pt x="235299" y="176845"/>
                  <a:pt x="238124" y="176845"/>
                </a:cubicBezTo>
                <a:cubicBezTo>
                  <a:pt x="240950" y="176845"/>
                  <a:pt x="243630" y="178099"/>
                  <a:pt x="245440" y="180270"/>
                </a:cubicBezTo>
                <a:lnTo>
                  <a:pt x="276967" y="218103"/>
                </a:lnTo>
                <a:cubicBezTo>
                  <a:pt x="278965" y="220498"/>
                  <a:pt x="282010" y="221764"/>
                  <a:pt x="285117" y="221490"/>
                </a:cubicBezTo>
                <a:cubicBezTo>
                  <a:pt x="288225" y="221217"/>
                  <a:pt x="291001" y="219439"/>
                  <a:pt x="292550" y="216731"/>
                </a:cubicBezTo>
                <a:lnTo>
                  <a:pt x="361873" y="95249"/>
                </a:lnTo>
              </a:path>
            </a:pathLst>
          </a:custGeom>
          <a:noFill/>
          <a:ln w="14287">
            <a:solidFill>
              <a:srgbClr val="1EABDA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0" name="Rounded Rectangle 35">
            <a:extLst>
              <a:ext uri="{FF2B5EF4-FFF2-40B4-BE49-F238E27FC236}">
                <a16:creationId xmlns:a16="http://schemas.microsoft.com/office/drawing/2014/main" id="{1C7ED1E5-4F50-6974-C7CD-7BFC03BEFC4E}"/>
              </a:ext>
            </a:extLst>
          </p:cNvPr>
          <p:cNvSpPr/>
          <p:nvPr/>
        </p:nvSpPr>
        <p:spPr>
          <a:xfrm>
            <a:off x="8100933" y="5135621"/>
            <a:ext cx="419519" cy="428625"/>
          </a:xfrm>
          <a:custGeom>
            <a:avLst/>
            <a:gdLst/>
            <a:ahLst/>
            <a:cxnLst/>
            <a:rect l="0" t="0" r="0" b="0"/>
            <a:pathLst>
              <a:path w="419519" h="428625">
                <a:moveTo>
                  <a:pt x="410394" y="136798"/>
                </a:moveTo>
                <a:lnTo>
                  <a:pt x="217379" y="136798"/>
                </a:lnTo>
                <a:cubicBezTo>
                  <a:pt x="193785" y="136746"/>
                  <a:pt x="170820" y="144406"/>
                  <a:pt x="151980" y="158610"/>
                </a:cubicBezTo>
                <a:cubicBezTo>
                  <a:pt x="12515" y="303047"/>
                  <a:pt x="12401" y="297522"/>
                  <a:pt x="12401" y="319982"/>
                </a:cubicBezTo>
                <a:cubicBezTo>
                  <a:pt x="12412" y="344071"/>
                  <a:pt x="31937" y="363596"/>
                  <a:pt x="56026" y="363607"/>
                </a:cubicBezTo>
                <a:lnTo>
                  <a:pt x="410356" y="363607"/>
                </a:lnTo>
                <a:moveTo>
                  <a:pt x="122434" y="189128"/>
                </a:moveTo>
                <a:lnTo>
                  <a:pt x="282835" y="189128"/>
                </a:lnTo>
                <a:lnTo>
                  <a:pt x="230485" y="241477"/>
                </a:lnTo>
                <a:cubicBezTo>
                  <a:pt x="222251" y="252457"/>
                  <a:pt x="209329" y="258921"/>
                  <a:pt x="195605" y="258927"/>
                </a:cubicBezTo>
                <a:lnTo>
                  <a:pt x="54444" y="258927"/>
                </a:lnTo>
                <a:moveTo>
                  <a:pt x="79857" y="363607"/>
                </a:moveTo>
                <a:cubicBezTo>
                  <a:pt x="86857" y="353295"/>
                  <a:pt x="90703" y="341168"/>
                  <a:pt x="90925" y="328707"/>
                </a:cubicBezTo>
                <a:cubicBezTo>
                  <a:pt x="89868" y="300987"/>
                  <a:pt x="71277" y="277018"/>
                  <a:pt x="44691" y="269100"/>
                </a:cubicBezTo>
                <a:moveTo>
                  <a:pt x="227990" y="127673"/>
                </a:moveTo>
                <a:lnTo>
                  <a:pt x="227990" y="95764"/>
                </a:lnTo>
                <a:cubicBezTo>
                  <a:pt x="227990" y="42875"/>
                  <a:pt x="270865" y="0"/>
                  <a:pt x="323754" y="0"/>
                </a:cubicBezTo>
                <a:lnTo>
                  <a:pt x="323754" y="0"/>
                </a:lnTo>
                <a:cubicBezTo>
                  <a:pt x="376643" y="0"/>
                  <a:pt x="419519" y="42875"/>
                  <a:pt x="419519" y="95764"/>
                </a:cubicBezTo>
                <a:lnTo>
                  <a:pt x="419519" y="410394"/>
                </a:lnTo>
                <a:cubicBezTo>
                  <a:pt x="419508" y="420465"/>
                  <a:pt x="411340" y="428625"/>
                  <a:pt x="401269" y="428625"/>
                </a:cubicBezTo>
                <a:lnTo>
                  <a:pt x="0" y="428625"/>
                </a:lnTo>
              </a:path>
            </a:pathLst>
          </a:custGeom>
          <a:noFill/>
          <a:ln w="14287">
            <a:solidFill>
              <a:srgbClr val="DE843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61" name="Rounded Rectangle 36">
            <a:extLst>
              <a:ext uri="{FF2B5EF4-FFF2-40B4-BE49-F238E27FC236}">
                <a16:creationId xmlns:a16="http://schemas.microsoft.com/office/drawing/2014/main" id="{60A20EBA-7A5F-13F5-5B69-24F9955AD9AC}"/>
              </a:ext>
            </a:extLst>
          </p:cNvPr>
          <p:cNvSpPr/>
          <p:nvPr/>
        </p:nvSpPr>
        <p:spPr>
          <a:xfrm>
            <a:off x="9391237" y="5130859"/>
            <a:ext cx="285750" cy="438150"/>
          </a:xfrm>
          <a:custGeom>
            <a:avLst/>
            <a:gdLst/>
            <a:ahLst/>
            <a:cxnLst/>
            <a:rect l="0" t="0" r="0" b="0"/>
            <a:pathLst>
              <a:path w="285750" h="438150">
                <a:moveTo>
                  <a:pt x="213360" y="215607"/>
                </a:moveTo>
                <a:cubicBezTo>
                  <a:pt x="188450" y="229658"/>
                  <a:pt x="160801" y="238164"/>
                  <a:pt x="132302" y="240544"/>
                </a:cubicBezTo>
                <a:cubicBezTo>
                  <a:pt x="101715" y="241107"/>
                  <a:pt x="77214" y="266064"/>
                  <a:pt x="77214" y="296656"/>
                </a:cubicBezTo>
                <a:cubicBezTo>
                  <a:pt x="77214" y="327248"/>
                  <a:pt x="101715" y="352204"/>
                  <a:pt x="132302" y="352767"/>
                </a:cubicBezTo>
                <a:cubicBezTo>
                  <a:pt x="213360" y="352767"/>
                  <a:pt x="213360" y="215607"/>
                  <a:pt x="213360" y="215607"/>
                </a:cubicBezTo>
                <a:close/>
                <a:moveTo>
                  <a:pt x="76200" y="371475"/>
                </a:moveTo>
                <a:cubicBezTo>
                  <a:pt x="85938" y="332190"/>
                  <a:pt x="113678" y="299824"/>
                  <a:pt x="151009" y="284187"/>
                </a:cubicBezTo>
                <a:moveTo>
                  <a:pt x="0" y="57150"/>
                </a:moveTo>
                <a:lnTo>
                  <a:pt x="285750" y="57150"/>
                </a:lnTo>
                <a:lnTo>
                  <a:pt x="285750" y="438150"/>
                </a:lnTo>
                <a:lnTo>
                  <a:pt x="0" y="438150"/>
                </a:lnTo>
                <a:close/>
                <a:moveTo>
                  <a:pt x="0" y="171450"/>
                </a:moveTo>
                <a:lnTo>
                  <a:pt x="285750" y="171450"/>
                </a:lnTo>
                <a:moveTo>
                  <a:pt x="85725" y="57150"/>
                </a:moveTo>
                <a:lnTo>
                  <a:pt x="85725" y="19050"/>
                </a:lnTo>
                <a:cubicBezTo>
                  <a:pt x="85725" y="8528"/>
                  <a:pt x="94253" y="0"/>
                  <a:pt x="104775" y="0"/>
                </a:cubicBezTo>
                <a:lnTo>
                  <a:pt x="180975" y="0"/>
                </a:lnTo>
                <a:cubicBezTo>
                  <a:pt x="191496" y="0"/>
                  <a:pt x="200025" y="8528"/>
                  <a:pt x="200025" y="19050"/>
                </a:cubicBezTo>
                <a:lnTo>
                  <a:pt x="200025" y="57150"/>
                </a:lnTo>
              </a:path>
            </a:pathLst>
          </a:custGeom>
          <a:noFill/>
          <a:ln w="14287">
            <a:solidFill>
              <a:srgbClr val="E0CB15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1F7474E-9820-39E2-1D8E-AD3022C78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5431" y="-115399"/>
            <a:ext cx="1370061" cy="13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98E456-CE94-DB9B-B6C0-1B6DD7A82F48}"/>
              </a:ext>
            </a:extLst>
          </p:cNvPr>
          <p:cNvSpPr/>
          <p:nvPr/>
        </p:nvSpPr>
        <p:spPr>
          <a:xfrm>
            <a:off x="157143" y="1632027"/>
            <a:ext cx="2867488" cy="41014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E625A-10A4-E913-C789-EFBA9D1FA9C4}"/>
              </a:ext>
            </a:extLst>
          </p:cNvPr>
          <p:cNvSpPr txBox="1"/>
          <p:nvPr/>
        </p:nvSpPr>
        <p:spPr>
          <a:xfrm>
            <a:off x="282729" y="1974608"/>
            <a:ext cx="2741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Remote Sensing and Machine Learning for Safer Railways: A Review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Authors:</a:t>
            </a:r>
            <a:r>
              <a:rPr lang="en-US" dirty="0"/>
              <a:t> Helmi, W.; Bridgall, R.; Askarzadeh, T.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Published in:</a:t>
            </a:r>
            <a:r>
              <a:rPr lang="en-US" dirty="0"/>
              <a:t> Applied Sciences, 2024, 14(9):3573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DOI:</a:t>
            </a:r>
            <a:r>
              <a:rPr lang="en-US" dirty="0"/>
              <a:t> 10.3390/app14093573 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4275DE-8431-4014-09CA-B274DB62F70A}"/>
              </a:ext>
            </a:extLst>
          </p:cNvPr>
          <p:cNvSpPr/>
          <p:nvPr/>
        </p:nvSpPr>
        <p:spPr>
          <a:xfrm>
            <a:off x="3165761" y="1632028"/>
            <a:ext cx="2867488" cy="41014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A782BE-E34D-63A3-72B4-E662B27BA31E}"/>
              </a:ext>
            </a:extLst>
          </p:cNvPr>
          <p:cNvSpPr/>
          <p:nvPr/>
        </p:nvSpPr>
        <p:spPr>
          <a:xfrm>
            <a:off x="6174379" y="1632029"/>
            <a:ext cx="2867488" cy="41014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3A2860-3E78-A199-D1A0-FC930039EF13}"/>
              </a:ext>
            </a:extLst>
          </p:cNvPr>
          <p:cNvSpPr/>
          <p:nvPr/>
        </p:nvSpPr>
        <p:spPr>
          <a:xfrm>
            <a:off x="9182998" y="1632030"/>
            <a:ext cx="2867488" cy="41014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256FF-8534-6FBD-F78D-D7A65FC56587}"/>
              </a:ext>
            </a:extLst>
          </p:cNvPr>
          <p:cNvSpPr txBox="1"/>
          <p:nvPr/>
        </p:nvSpPr>
        <p:spPr>
          <a:xfrm>
            <a:off x="3165761" y="1906714"/>
            <a:ext cx="29686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Towards a Safe MLOps Process for the Continuous Development and Safety Assurance of ML-based Systems in the Railway Domain</a:t>
            </a:r>
          </a:p>
          <a:p>
            <a:br>
              <a:rPr lang="en-US" dirty="0"/>
            </a:br>
            <a:r>
              <a:rPr lang="en-US" b="1" dirty="0"/>
              <a:t>Authors:</a:t>
            </a:r>
            <a:r>
              <a:rPr lang="en-US" dirty="0"/>
              <a:t> Marc Zeller, Thomas Waschulzik, Reiner Schmid, Claus Bahlmann</a:t>
            </a:r>
          </a:p>
          <a:p>
            <a:br>
              <a:rPr lang="en-US" dirty="0"/>
            </a:br>
            <a:r>
              <a:rPr lang="en-US" b="1" dirty="0"/>
              <a:t>Published:</a:t>
            </a:r>
            <a:r>
              <a:rPr lang="en-US" dirty="0"/>
              <a:t> arXiv preprint, 2023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257495-1FB6-BD3A-4FCE-0EDF5A7268A5}"/>
              </a:ext>
            </a:extLst>
          </p:cNvPr>
          <p:cNvSpPr txBox="1"/>
          <p:nvPr/>
        </p:nvSpPr>
        <p:spPr>
          <a:xfrm>
            <a:off x="6275517" y="1874752"/>
            <a:ext cx="28674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Title:</a:t>
            </a:r>
            <a:r>
              <a:rPr lang="en-IN" dirty="0"/>
              <a:t> </a:t>
            </a:r>
            <a:r>
              <a:rPr lang="en-IN" i="1" dirty="0"/>
              <a:t>Improving Theoretic Train Driving Time with AI and TensorFlow</a:t>
            </a:r>
          </a:p>
          <a:p>
            <a:br>
              <a:rPr lang="en-IN" dirty="0"/>
            </a:br>
            <a:r>
              <a:rPr lang="en-IN" b="1" dirty="0"/>
              <a:t>Authors:</a:t>
            </a:r>
            <a:r>
              <a:rPr lang="en-IN" dirty="0"/>
              <a:t> Emil Krsak, Tomas Kello</a:t>
            </a:r>
          </a:p>
          <a:p>
            <a:br>
              <a:rPr lang="en-IN" dirty="0"/>
            </a:br>
            <a:r>
              <a:rPr lang="en-IN" b="1" dirty="0"/>
              <a:t>Conference:</a:t>
            </a:r>
            <a:r>
              <a:rPr lang="en-IN" dirty="0"/>
              <a:t> 2020 4th International Symposium on Informatics and its Applications (ISIA), IEEE</a:t>
            </a:r>
          </a:p>
          <a:p>
            <a:br>
              <a:rPr lang="en-IN" dirty="0"/>
            </a:b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840A6-0285-002E-02DC-18DABDC903C1}"/>
              </a:ext>
            </a:extLst>
          </p:cNvPr>
          <p:cNvSpPr txBox="1"/>
          <p:nvPr/>
        </p:nvSpPr>
        <p:spPr>
          <a:xfrm>
            <a:off x="9305128" y="1730080"/>
            <a:ext cx="26232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Title:</a:t>
            </a:r>
            <a:r>
              <a:rPr lang="en-IN" dirty="0"/>
              <a:t> </a:t>
            </a:r>
            <a:r>
              <a:rPr lang="en-IN" i="1" dirty="0"/>
              <a:t>Artificial Intelligence in Railway Transport: Taxonomy, Regulations, and Applications</a:t>
            </a:r>
          </a:p>
          <a:p>
            <a:br>
              <a:rPr lang="en-IN" dirty="0"/>
            </a:br>
            <a:r>
              <a:rPr lang="en-IN" b="1" dirty="0"/>
              <a:t>Authors:</a:t>
            </a:r>
            <a:r>
              <a:rPr lang="en-IN" dirty="0"/>
              <a:t> Nikola Bešinović, Lorenzo De Donato, Francesco Flammini, Rob M. P. Goverde, Zhiyuan Lin, Ronghui Liu</a:t>
            </a:r>
          </a:p>
          <a:p>
            <a:br>
              <a:rPr lang="en-IN" dirty="0"/>
            </a:br>
            <a:r>
              <a:rPr lang="en-IN" b="1" dirty="0"/>
              <a:t>Published in:</a:t>
            </a:r>
            <a:r>
              <a:rPr lang="en-IN" dirty="0"/>
              <a:t> </a:t>
            </a:r>
            <a:r>
              <a:rPr lang="en-IN" i="1" dirty="0"/>
              <a:t>IEEE Transactions on Intelligent Transportation Systems.</a:t>
            </a:r>
            <a:br>
              <a:rPr lang="en-IN" dirty="0"/>
            </a:b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6D9360-AB15-A012-1CE6-475374248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431" y="-115399"/>
            <a:ext cx="1370061" cy="13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8001</TotalTime>
  <Words>541</Words>
  <Application>Microsoft Office PowerPoint</Application>
  <PresentationFormat>Widescreen</PresentationFormat>
  <Paragraphs>94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ＭＳ Ｐゴシック</vt:lpstr>
      <vt:lpstr>Aptos Display</vt:lpstr>
      <vt:lpstr>Aptos Narrow</vt:lpstr>
      <vt:lpstr>Arial</vt:lpstr>
      <vt:lpstr>Arial Black</vt:lpstr>
      <vt:lpstr>Calibri</vt:lpstr>
      <vt:lpstr>Garamond</vt:lpstr>
      <vt:lpstr>Roboto</vt:lpstr>
      <vt:lpstr>Shantell Sans</vt:lpstr>
      <vt:lpstr>Times New Roman</vt:lpstr>
      <vt:lpstr>TradeGothic</vt:lpstr>
      <vt:lpstr>Office Theme</vt:lpstr>
      <vt:lpstr>SMART INDIA HACKATHON 2025</vt:lpstr>
      <vt:lpstr> Maximizing Section Throughput Using Al-Powered Precise Train Traffic Control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Toshit Rewatkar</cp:lastModifiedBy>
  <cp:revision>150</cp:revision>
  <dcterms:created xsi:type="dcterms:W3CDTF">2013-12-12T18:46:50Z</dcterms:created>
  <dcterms:modified xsi:type="dcterms:W3CDTF">2025-09-18T17:40:19Z</dcterms:modified>
  <cp:category/>
</cp:coreProperties>
</file>