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CB8B36-886D-41AA-AA61-65150FEC5BCC}"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96357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B8B36-886D-41AA-AA61-65150FEC5BCC}"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6961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B8B36-886D-41AA-AA61-65150FEC5BCC}"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295383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B8B36-886D-41AA-AA61-65150FEC5BCC}"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78F8036-A40D-49FD-9150-C68F25F0E1F9}"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43100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B8B36-886D-41AA-AA61-65150FEC5BCC}"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833434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CB8B36-886D-41AA-AA61-65150FEC5BCC}"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3494954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CB8B36-886D-41AA-AA61-65150FEC5BCC}"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542935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CB8B36-886D-41AA-AA61-65150FEC5BCC}"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903379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CB8B36-886D-41AA-AA61-65150FEC5BCC}" type="datetimeFigureOut">
              <a:rPr lang="en-IN" smtClean="0"/>
              <a:t>28-01-2023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78F8036-A40D-49FD-9150-C68F25F0E1F9}" type="slidenum">
              <a:rPr lang="en-IN" smtClean="0"/>
              <a:t>‹#›</a:t>
            </a:fld>
            <a:endParaRPr lang="en-IN"/>
          </a:p>
        </p:txBody>
      </p:sp>
    </p:spTree>
    <p:extLst>
      <p:ext uri="{BB962C8B-B14F-4D97-AF65-F5344CB8AC3E}">
        <p14:creationId xmlns:p14="http://schemas.microsoft.com/office/powerpoint/2010/main" val="139783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CB8B36-886D-41AA-AA61-65150FEC5BCC}"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197234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CB8B36-886D-41AA-AA61-65150FEC5BCC}"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352371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CB8B36-886D-41AA-AA61-65150FEC5BCC}"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132077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CB8B36-886D-41AA-AA61-65150FEC5BCC}"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269602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CB8B36-886D-41AA-AA61-65150FEC5BCC}"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218840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0CB8B36-886D-41AA-AA61-65150FEC5BCC}" type="datetimeFigureOut">
              <a:rPr lang="en-IN" smtClean="0"/>
              <a:t>28-01-2023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360566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B8B36-886D-41AA-AA61-65150FEC5BCC}"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142024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B8B36-886D-41AA-AA61-65150FEC5BCC}"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8F8036-A40D-49FD-9150-C68F25F0E1F9}" type="slidenum">
              <a:rPr lang="en-IN" smtClean="0"/>
              <a:t>‹#›</a:t>
            </a:fld>
            <a:endParaRPr lang="en-IN"/>
          </a:p>
        </p:txBody>
      </p:sp>
    </p:spTree>
    <p:extLst>
      <p:ext uri="{BB962C8B-B14F-4D97-AF65-F5344CB8AC3E}">
        <p14:creationId xmlns:p14="http://schemas.microsoft.com/office/powerpoint/2010/main" val="346306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CB8B36-886D-41AA-AA61-65150FEC5BCC}" type="datetimeFigureOut">
              <a:rPr lang="en-IN" smtClean="0"/>
              <a:t>28-01-2023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78F8036-A40D-49FD-9150-C68F25F0E1F9}" type="slidenum">
              <a:rPr lang="en-IN" smtClean="0"/>
              <a:t>‹#›</a:t>
            </a:fld>
            <a:endParaRPr lang="en-IN"/>
          </a:p>
        </p:txBody>
      </p:sp>
    </p:spTree>
    <p:extLst>
      <p:ext uri="{BB962C8B-B14F-4D97-AF65-F5344CB8AC3E}">
        <p14:creationId xmlns:p14="http://schemas.microsoft.com/office/powerpoint/2010/main" val="386020687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9B0D-A07A-1244-DE40-D1EF564AD3D0}"/>
              </a:ext>
            </a:extLst>
          </p:cNvPr>
          <p:cNvSpPr>
            <a:spLocks noGrp="1"/>
          </p:cNvSpPr>
          <p:nvPr>
            <p:ph type="ctrTitle"/>
          </p:nvPr>
        </p:nvSpPr>
        <p:spPr/>
        <p:txBody>
          <a:bodyPr/>
          <a:lstStyle/>
          <a:p>
            <a:r>
              <a:rPr lang="en-US" b="1" dirty="0">
                <a:latin typeface="Bell MT" panose="02020503060305020303" pitchFamily="18" charset="0"/>
                <a:cs typeface="Times New Roman" panose="02020603050405020304" pitchFamily="18" charset="0"/>
              </a:rPr>
              <a:t>INVESTMENT ANALYTICS</a:t>
            </a:r>
            <a:endParaRPr lang="en-IN" b="1" dirty="0">
              <a:latin typeface="Bell MT" panose="02020503060305020303"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04E26EF-E4E3-CE2B-51B0-928607CCE819}"/>
              </a:ext>
            </a:extLst>
          </p:cNvPr>
          <p:cNvSpPr>
            <a:spLocks noGrp="1"/>
          </p:cNvSpPr>
          <p:nvPr>
            <p:ph type="subTitle" idx="1"/>
          </p:nvPr>
        </p:nvSpPr>
        <p:spPr>
          <a:xfrm>
            <a:off x="680322" y="4394039"/>
            <a:ext cx="11354796" cy="1117687"/>
          </a:xfrm>
        </p:spPr>
        <p:txBody>
          <a:bodyPr>
            <a:normAutofit fontScale="70000" lnSpcReduction="20000"/>
          </a:bodyPr>
          <a:lstStyle/>
          <a:p>
            <a:r>
              <a:rPr lang="en-US" dirty="0"/>
              <a:t>                                                                                                    </a:t>
            </a:r>
          </a:p>
          <a:p>
            <a:r>
              <a:rPr lang="en-US" dirty="0"/>
              <a:t>                </a:t>
            </a:r>
          </a:p>
          <a:p>
            <a:r>
              <a:rPr lang="en-US" dirty="0"/>
              <a:t>                                                                                     </a:t>
            </a:r>
          </a:p>
          <a:p>
            <a:r>
              <a:rPr lang="en-US" dirty="0"/>
              <a:t>                                                                                                          </a:t>
            </a:r>
            <a:r>
              <a:rPr lang="en-US" sz="2300" b="1" dirty="0">
                <a:latin typeface="Times New Roman" panose="02020603050405020304" pitchFamily="18" charset="0"/>
                <a:cs typeface="Times New Roman" panose="02020603050405020304" pitchFamily="18" charset="0"/>
              </a:rPr>
              <a:t>BY : DAKSHATA RABBI</a:t>
            </a:r>
          </a:p>
          <a:p>
            <a:endParaRPr lang="en-IN" dirty="0"/>
          </a:p>
        </p:txBody>
      </p:sp>
      <p:pic>
        <p:nvPicPr>
          <p:cNvPr id="5" name="Picture 4">
            <a:extLst>
              <a:ext uri="{FF2B5EF4-FFF2-40B4-BE49-F238E27FC236}">
                <a16:creationId xmlns:a16="http://schemas.microsoft.com/office/drawing/2014/main" id="{327DAD91-2F20-A17F-4A00-0D08941B8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8129" y="2733710"/>
            <a:ext cx="2796989" cy="1373070"/>
          </a:xfrm>
          <a:prstGeom prst="rect">
            <a:avLst/>
          </a:prstGeom>
        </p:spPr>
      </p:pic>
    </p:spTree>
    <p:extLst>
      <p:ext uri="{BB962C8B-B14F-4D97-AF65-F5344CB8AC3E}">
        <p14:creationId xmlns:p14="http://schemas.microsoft.com/office/powerpoint/2010/main" val="311315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51B8-FFEE-11CC-6E6B-597858F7A0E4}"/>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OBJECTIVE</a:t>
            </a:r>
            <a:r>
              <a:rPr lang="en-US" dirty="0"/>
              <a:t>:</a:t>
            </a:r>
            <a:endParaRPr lang="en-IN" dirty="0"/>
          </a:p>
        </p:txBody>
      </p:sp>
      <p:sp>
        <p:nvSpPr>
          <p:cNvPr id="3" name="Content Placeholder 2">
            <a:extLst>
              <a:ext uri="{FF2B5EF4-FFF2-40B4-BE49-F238E27FC236}">
                <a16:creationId xmlns:a16="http://schemas.microsoft.com/office/drawing/2014/main" id="{B1C7B931-EBD9-E5B2-4858-1B23EAAB1C59}"/>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An investment involves putting capital to use today in order to increase its value over time. One of the examples of investments are Foreign Direct Investments(FDI).So to minimize the risk before investing into things we always look for historic data of investment to reduce the risk of loss that may happen in future. This project focuses on analysis of FDI made in India from the year 2000 - 2017 in various sectors. The objective of the project is to perform data visualization techniques to understand the insight of the data. Users will able to make decision before making their next investment.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09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6162-F656-2D16-8370-1CA04DD5913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BENEFITS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482E0E-4DC2-2702-F9D0-D65A1827A607}"/>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Analysis will help to understand FDI in India from 2000 – 2017.</a:t>
            </a:r>
          </a:p>
          <a:p>
            <a:r>
              <a:rPr lang="en-US" sz="2000" dirty="0">
                <a:latin typeface="Times New Roman" panose="02020603050405020304" pitchFamily="18" charset="0"/>
                <a:cs typeface="Times New Roman" panose="02020603050405020304" pitchFamily="18" charset="0"/>
              </a:rPr>
              <a:t>Which sector is investable before making any next move.</a:t>
            </a:r>
          </a:p>
          <a:p>
            <a:r>
              <a:rPr lang="en-US" sz="2000" dirty="0">
                <a:latin typeface="Times New Roman" panose="02020603050405020304" pitchFamily="18" charset="0"/>
                <a:cs typeface="Times New Roman" panose="02020603050405020304" pitchFamily="18" charset="0"/>
              </a:rPr>
              <a:t>Year wise analysis of each sector , which year it was at top and bottom.</a:t>
            </a:r>
          </a:p>
          <a:p>
            <a:r>
              <a:rPr lang="en-US" sz="2000" dirty="0">
                <a:latin typeface="Times New Roman" panose="02020603050405020304" pitchFamily="18" charset="0"/>
                <a:cs typeface="Times New Roman" panose="02020603050405020304" pitchFamily="18" charset="0"/>
              </a:rPr>
              <a:t>Average investments made throughout.</a:t>
            </a:r>
          </a:p>
          <a:p>
            <a:pPr marL="0" indent="0">
              <a:buNone/>
            </a:pPr>
            <a:endParaRPr lang="en-IN" dirty="0"/>
          </a:p>
        </p:txBody>
      </p:sp>
    </p:spTree>
    <p:extLst>
      <p:ext uri="{BB962C8B-B14F-4D97-AF65-F5344CB8AC3E}">
        <p14:creationId xmlns:p14="http://schemas.microsoft.com/office/powerpoint/2010/main" val="108769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6DD6-5CDA-0A98-9415-DBB769031CB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5BEDBA-C95C-8FB9-0E01-6A52BD8C53CC}"/>
              </a:ext>
            </a:extLst>
          </p:cNvPr>
          <p:cNvSpPr>
            <a:spLocks noGrp="1"/>
          </p:cNvSpPr>
          <p:nvPr>
            <p:ph idx="1"/>
          </p:nvPr>
        </p:nvSpPr>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Dataset consist of Sectors and Years in which investments were made from year 2000 – 2017. </a:t>
            </a:r>
          </a:p>
          <a:p>
            <a:r>
              <a:rPr lang="en-US" sz="2000" dirty="0">
                <a:latin typeface="Times New Roman" panose="02020603050405020304" pitchFamily="18" charset="0"/>
                <a:cs typeface="Times New Roman" panose="02020603050405020304" pitchFamily="18" charset="0"/>
              </a:rPr>
              <a:t>For getting the insights and to visualize it in tableau. First we analyzed the data using different features. </a:t>
            </a:r>
          </a:p>
          <a:p>
            <a:r>
              <a:rPr lang="en-US" sz="2000" dirty="0">
                <a:latin typeface="Times New Roman" panose="02020603050405020304" pitchFamily="18" charset="0"/>
                <a:cs typeface="Times New Roman" panose="02020603050405020304" pitchFamily="18" charset="0"/>
              </a:rPr>
              <a:t>Data was distributed into different sheets so make charts out of it for creating a dashboard. </a:t>
            </a:r>
          </a:p>
          <a:p>
            <a:r>
              <a:rPr lang="en-US" sz="2000" dirty="0">
                <a:latin typeface="Times New Roman" panose="02020603050405020304" pitchFamily="18" charset="0"/>
                <a:cs typeface="Times New Roman" panose="02020603050405020304" pitchFamily="18" charset="0"/>
              </a:rPr>
              <a:t>In the Transformation Process, we will convert our original datasets with other necessary attributes format. </a:t>
            </a:r>
          </a:p>
          <a:p>
            <a:r>
              <a:rPr lang="en-US" sz="2000" dirty="0">
                <a:latin typeface="Times New Roman" panose="02020603050405020304" pitchFamily="18" charset="0"/>
                <a:cs typeface="Times New Roman" panose="02020603050405020304" pitchFamily="18" charset="0"/>
              </a:rPr>
              <a:t>Following are the features/attributes descriptions that we found out from excel so to include them in Tableau.</a:t>
            </a:r>
          </a:p>
          <a:p>
            <a:r>
              <a:rPr lang="en-US" sz="2000" dirty="0">
                <a:latin typeface="Times New Roman" panose="02020603050405020304" pitchFamily="18" charset="0"/>
                <a:cs typeface="Times New Roman" panose="02020603050405020304" pitchFamily="18" charset="0"/>
              </a:rPr>
              <a:t>Sector- Wise Analysis – Consist of all sectors as row and years as columns which included the investment amount in billion (US dollars) sector wise. </a:t>
            </a:r>
          </a:p>
          <a:p>
            <a:r>
              <a:rPr lang="en-US" sz="2000" dirty="0">
                <a:latin typeface="Times New Roman" panose="02020603050405020304" pitchFamily="18" charset="0"/>
                <a:cs typeface="Times New Roman" panose="02020603050405020304" pitchFamily="18" charset="0"/>
              </a:rPr>
              <a:t>Year wise Analysis – Consist of all the year and their sum of investments, year wise.</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57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B7A9-44D4-41AA-4107-A7630867DDC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03C233-2CE1-F355-A65C-D95A674F232C}"/>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Sector- Wise Analysis – Consist of all sectors as row and years as columns which included the investment amount in billion (US dollars) sector wise. </a:t>
            </a:r>
          </a:p>
          <a:p>
            <a:r>
              <a:rPr lang="en-US" sz="1800" dirty="0">
                <a:latin typeface="Times New Roman" panose="02020603050405020304" pitchFamily="18" charset="0"/>
                <a:cs typeface="Times New Roman" panose="02020603050405020304" pitchFamily="18" charset="0"/>
              </a:rPr>
              <a:t>Year wise Analysis – Consist of all the year and their sum of investments, year wise.</a:t>
            </a:r>
          </a:p>
          <a:p>
            <a:r>
              <a:rPr lang="en-US" sz="1800" dirty="0">
                <a:latin typeface="Times New Roman" panose="02020603050405020304" pitchFamily="18" charset="0"/>
                <a:cs typeface="Times New Roman" panose="02020603050405020304" pitchFamily="18" charset="0"/>
              </a:rPr>
              <a:t>Top 5 sectors – It consisted of the top 5 sectors in which the investments were made from the year 2000 – 2017. </a:t>
            </a:r>
          </a:p>
          <a:p>
            <a:r>
              <a:rPr lang="en-US" sz="1800" dirty="0">
                <a:latin typeface="Times New Roman" panose="02020603050405020304" pitchFamily="18" charset="0"/>
                <a:cs typeface="Times New Roman" panose="02020603050405020304" pitchFamily="18" charset="0"/>
              </a:rPr>
              <a:t>Bottom 5 sectors - It consisted of the bottom 5 sectors in which the investments were made from the year 2000 – 2017. </a:t>
            </a:r>
          </a:p>
          <a:p>
            <a:r>
              <a:rPr lang="en-US" sz="1800" dirty="0">
                <a:latin typeface="Times New Roman" panose="02020603050405020304" pitchFamily="18" charset="0"/>
                <a:cs typeface="Times New Roman" panose="02020603050405020304" pitchFamily="18" charset="0"/>
              </a:rPr>
              <a:t>Rising Sectors - It consisted of the sectors in which the investments found to be increased in from the year 2014 – 2017. </a:t>
            </a:r>
          </a:p>
          <a:p>
            <a:r>
              <a:rPr lang="en-US" sz="1800" dirty="0">
                <a:latin typeface="Times New Roman" panose="02020603050405020304" pitchFamily="18" charset="0"/>
                <a:cs typeface="Times New Roman" panose="02020603050405020304" pitchFamily="18" charset="0"/>
              </a:rPr>
              <a:t>Highest Investments – This is text box which actually shows the sector in which highest investments were made throughout the years and its total sum. </a:t>
            </a:r>
          </a:p>
          <a:p>
            <a:r>
              <a:rPr lang="en-US" sz="1800" dirty="0">
                <a:latin typeface="Times New Roman" panose="02020603050405020304" pitchFamily="18" charset="0"/>
                <a:cs typeface="Times New Roman" panose="02020603050405020304" pitchFamily="18" charset="0"/>
              </a:rPr>
              <a:t>Lowest Investments – This is text box which actually shows the sector in which lowest investments were made throughout the years and its total sum. </a:t>
            </a:r>
          </a:p>
        </p:txBody>
      </p:sp>
    </p:spTree>
    <p:extLst>
      <p:ext uri="{BB962C8B-B14F-4D97-AF65-F5344CB8AC3E}">
        <p14:creationId xmlns:p14="http://schemas.microsoft.com/office/powerpoint/2010/main" val="306560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BF01-DE8D-CB08-A1EA-B93BAC1F1CA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 INSERTION: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B0CAFE-485B-ABCA-F5D5-796194C89C5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After creating different sheets for the attributes , we need to create chart so to include them in dashboard.</a:t>
            </a:r>
          </a:p>
          <a:p>
            <a:r>
              <a:rPr lang="en-US" sz="2000" dirty="0">
                <a:latin typeface="Times New Roman" panose="02020603050405020304" pitchFamily="18" charset="0"/>
                <a:cs typeface="Times New Roman" panose="02020603050405020304" pitchFamily="18" charset="0"/>
              </a:rPr>
              <a:t>Data from excel needs to be inserted in Tableau.</a:t>
            </a:r>
          </a:p>
          <a:p>
            <a:r>
              <a:rPr lang="en-US" sz="2000" dirty="0">
                <a:latin typeface="Times New Roman" panose="02020603050405020304" pitchFamily="18" charset="0"/>
                <a:cs typeface="Times New Roman" panose="02020603050405020304" pitchFamily="18" charset="0"/>
              </a:rPr>
              <a:t>After opening Tableau Public , we’ll get an option to select our data source.</a:t>
            </a:r>
          </a:p>
          <a:p>
            <a:r>
              <a:rPr lang="en-US" sz="2000" dirty="0">
                <a:latin typeface="Times New Roman" panose="02020603050405020304" pitchFamily="18" charset="0"/>
                <a:cs typeface="Times New Roman" panose="02020603050405020304" pitchFamily="18" charset="0"/>
              </a:rPr>
              <a:t>After selecting the excel file , next step would be to select the sheet in which table is present to so make a creative chart out of 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73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0A32-6786-1C07-C10E-A61CB8AB720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DASHBOARD USING TABLEAU:</a:t>
            </a:r>
            <a:endParaRPr lang="en-IN" sz="36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827010C-B54B-057E-D9E4-38CDC1D204BF}"/>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6F8957A9-FBEC-8E37-6412-47AEDCD5DCF8}"/>
              </a:ext>
            </a:extLst>
          </p:cNvPr>
          <p:cNvPicPr>
            <a:picLocks noChangeAspect="1"/>
          </p:cNvPicPr>
          <p:nvPr/>
        </p:nvPicPr>
        <p:blipFill rotWithShape="1">
          <a:blip r:embed="rId2"/>
          <a:srcRect l="8527" t="1659" r="8330" b="4490"/>
          <a:stretch/>
        </p:blipFill>
        <p:spPr>
          <a:xfrm>
            <a:off x="1116107" y="2050649"/>
            <a:ext cx="9178076" cy="4171764"/>
          </a:xfrm>
          <a:prstGeom prst="rect">
            <a:avLst/>
          </a:prstGeom>
        </p:spPr>
      </p:pic>
    </p:spTree>
    <p:extLst>
      <p:ext uri="{BB962C8B-B14F-4D97-AF65-F5344CB8AC3E}">
        <p14:creationId xmlns:p14="http://schemas.microsoft.com/office/powerpoint/2010/main" val="34960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C365-1138-4BE4-70BE-F4B78275504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DASHBOARD USING EXCEL:</a:t>
            </a:r>
            <a:endParaRPr lang="en-IN" b="1" dirty="0"/>
          </a:p>
        </p:txBody>
      </p:sp>
      <p:sp>
        <p:nvSpPr>
          <p:cNvPr id="7" name="Content Placeholder 6">
            <a:extLst>
              <a:ext uri="{FF2B5EF4-FFF2-40B4-BE49-F238E27FC236}">
                <a16:creationId xmlns:a16="http://schemas.microsoft.com/office/drawing/2014/main" id="{B122F4B6-F84C-0B32-3C6E-183ABBD4A6FA}"/>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4B96D356-6DAD-4864-42F1-69FFC246CAF7}"/>
              </a:ext>
            </a:extLst>
          </p:cNvPr>
          <p:cNvPicPr>
            <a:picLocks noChangeAspect="1"/>
          </p:cNvPicPr>
          <p:nvPr/>
        </p:nvPicPr>
        <p:blipFill>
          <a:blip r:embed="rId2"/>
          <a:stretch>
            <a:fillRect/>
          </a:stretch>
        </p:blipFill>
        <p:spPr>
          <a:xfrm>
            <a:off x="834714" y="2234210"/>
            <a:ext cx="10676965" cy="3943163"/>
          </a:xfrm>
          <a:prstGeom prst="rect">
            <a:avLst/>
          </a:prstGeom>
        </p:spPr>
      </p:pic>
    </p:spTree>
    <p:extLst>
      <p:ext uri="{BB962C8B-B14F-4D97-AF65-F5344CB8AC3E}">
        <p14:creationId xmlns:p14="http://schemas.microsoft.com/office/powerpoint/2010/main" val="260705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15B2-3DBD-8D0F-882A-74AC50A3F2E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ANALYSIS: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8A9830-D816-2F08-46E1-A570C001176B}"/>
              </a:ext>
            </a:extLst>
          </p:cNvPr>
          <p:cNvSpPr>
            <a:spLocks noGrp="1"/>
          </p:cNvSpPr>
          <p:nvPr>
            <p:ph idx="1"/>
          </p:nvPr>
        </p:nvSpPr>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Services Sector was top most sector where the highest investments were made through out year 2000 – 2017.</a:t>
            </a:r>
          </a:p>
          <a:p>
            <a:r>
              <a:rPr lang="en-US" sz="2200" dirty="0">
                <a:latin typeface="Times New Roman" panose="02020603050405020304" pitchFamily="18" charset="0"/>
                <a:cs typeface="Times New Roman" panose="02020603050405020304" pitchFamily="18" charset="0"/>
              </a:rPr>
              <a:t>Coir was least invested sector from 2000 – 2017.</a:t>
            </a:r>
          </a:p>
          <a:p>
            <a:r>
              <a:rPr lang="en-US" sz="2200" dirty="0">
                <a:latin typeface="Times New Roman" panose="02020603050405020304" pitchFamily="18" charset="0"/>
                <a:cs typeface="Times New Roman" panose="02020603050405020304" pitchFamily="18" charset="0"/>
              </a:rPr>
              <a:t>Top 5 sectors where FDI in India was high were : Services Sector, Automobile Industry , Telecommunication ,Computer Software and Hardware, Construction Development.</a:t>
            </a:r>
          </a:p>
          <a:p>
            <a:r>
              <a:rPr lang="en-US" sz="2200" dirty="0">
                <a:latin typeface="Times New Roman" panose="02020603050405020304" pitchFamily="18" charset="0"/>
                <a:cs typeface="Times New Roman" panose="02020603050405020304" pitchFamily="18" charset="0"/>
              </a:rPr>
              <a:t>Bottom 5 sectors were : Coal Production , Coir , Mathematical Surveying and drawing instruments , Photographic film and raw paper.</a:t>
            </a:r>
          </a:p>
          <a:p>
            <a:r>
              <a:rPr lang="en-US" sz="2200" dirty="0">
                <a:latin typeface="Times New Roman" panose="02020603050405020304" pitchFamily="18" charset="0"/>
                <a:cs typeface="Times New Roman" panose="02020603050405020304" pitchFamily="18" charset="0"/>
              </a:rPr>
              <a:t>Rising sectors : Sectors in which FDI’s were started are :Drugs and Pharmaceuticals , Trading &amp; Hotel and Tourism.</a:t>
            </a:r>
          </a:p>
          <a:p>
            <a:r>
              <a:rPr lang="en-US" sz="2200" dirty="0">
                <a:latin typeface="Times New Roman" panose="02020603050405020304" pitchFamily="18" charset="0"/>
                <a:cs typeface="Times New Roman" panose="02020603050405020304" pitchFamily="18" charset="0"/>
              </a:rPr>
              <a:t>Year Wise Analysis : 2008-09 , 2011 -12 , 2014 – 2015 , 2015-2016 , 2016- 2017 are the years where highest investments were made.</a:t>
            </a:r>
          </a:p>
          <a:p>
            <a:endParaRPr lang="en-IN" dirty="0"/>
          </a:p>
        </p:txBody>
      </p:sp>
    </p:spTree>
    <p:extLst>
      <p:ext uri="{BB962C8B-B14F-4D97-AF65-F5344CB8AC3E}">
        <p14:creationId xmlns:p14="http://schemas.microsoft.com/office/powerpoint/2010/main" val="2594395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68</TotalTime>
  <Words>694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Bell MT</vt:lpstr>
      <vt:lpstr>Times New Roman</vt:lpstr>
      <vt:lpstr>Trebuchet MS</vt:lpstr>
      <vt:lpstr>Berlin</vt:lpstr>
      <vt:lpstr>INVESTMENT ANALYTICS</vt:lpstr>
      <vt:lpstr>OBJECTIVE:</vt:lpstr>
      <vt:lpstr>BENEFITS :</vt:lpstr>
      <vt:lpstr>DATA DESCRIPTION:</vt:lpstr>
      <vt:lpstr>DATA DESCRIPTION:</vt:lpstr>
      <vt:lpstr>DATA INSERTION:</vt:lpstr>
      <vt:lpstr>DASHBOARD USING TABLEAU:</vt:lpstr>
      <vt:lpstr>DASHBOARD USING EXCEL:</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ANALYTICS</dc:title>
  <dc:creator>Dakshata Rabbi</dc:creator>
  <cp:lastModifiedBy>Dakshata Rabbi</cp:lastModifiedBy>
  <cp:revision>7</cp:revision>
  <dcterms:created xsi:type="dcterms:W3CDTF">2023-01-27T05:07:52Z</dcterms:created>
  <dcterms:modified xsi:type="dcterms:W3CDTF">2023-01-28T13:07:49Z</dcterms:modified>
</cp:coreProperties>
</file>