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B53FAD-DEDB-48BC-9FA7-BA5B456BE361}" v="555" dt="2024-06-18T06:00:16.060"/>
    <p1510:client id="{91FABFAE-B509-4302-9EF7-D386DBE4B10C}" v="18" dt="2024-06-18T06:04:49.39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kshayani Konduri" userId="1418b0340db19d4e" providerId="Windows Live" clId="Web-{91FABFAE-B509-4302-9EF7-D386DBE4B10C}"/>
    <pc:docChg chg="modSld">
      <pc:chgData name="Dakshayani Konduri" userId="1418b0340db19d4e" providerId="Windows Live" clId="Web-{91FABFAE-B509-4302-9EF7-D386DBE4B10C}" dt="2024-06-18T06:04:49.398" v="13" actId="1076"/>
      <pc:docMkLst>
        <pc:docMk/>
      </pc:docMkLst>
      <pc:sldChg chg="delSp modSp">
        <pc:chgData name="Dakshayani Konduri" userId="1418b0340db19d4e" providerId="Windows Live" clId="Web-{91FABFAE-B509-4302-9EF7-D386DBE4B10C}" dt="2024-06-18T06:02:40.273" v="4"/>
        <pc:sldMkLst>
          <pc:docMk/>
          <pc:sldMk cId="0" sldId="257"/>
        </pc:sldMkLst>
        <pc:spChg chg="del mod">
          <ac:chgData name="Dakshayani Konduri" userId="1418b0340db19d4e" providerId="Windows Live" clId="Web-{91FABFAE-B509-4302-9EF7-D386DBE4B10C}" dt="2024-06-18T06:02:40.273" v="4"/>
          <ac:spMkLst>
            <pc:docMk/>
            <pc:sldMk cId="0" sldId="257"/>
            <ac:spMk id="21" creationId="{00000000-0000-0000-0000-000000000000}"/>
          </ac:spMkLst>
        </pc:spChg>
        <pc:spChg chg="del">
          <ac:chgData name="Dakshayani Konduri" userId="1418b0340db19d4e" providerId="Windows Live" clId="Web-{91FABFAE-B509-4302-9EF7-D386DBE4B10C}" dt="2024-06-18T06:02:16.851" v="0"/>
          <ac:spMkLst>
            <pc:docMk/>
            <pc:sldMk cId="0" sldId="257"/>
            <ac:spMk id="24" creationId="{429DCDF4-8C86-4424-D17A-002D56C4E087}"/>
          </ac:spMkLst>
        </pc:spChg>
        <pc:grpChg chg="del">
          <ac:chgData name="Dakshayani Konduri" userId="1418b0340db19d4e" providerId="Windows Live" clId="Web-{91FABFAE-B509-4302-9EF7-D386DBE4B10C}" dt="2024-06-18T06:02:32.273" v="3"/>
          <ac:grpSpMkLst>
            <pc:docMk/>
            <pc:sldMk cId="0" sldId="257"/>
            <ac:grpSpMk id="18" creationId="{00000000-0000-0000-0000-000000000000}"/>
          </ac:grpSpMkLst>
        </pc:grpChg>
      </pc:sldChg>
      <pc:sldChg chg="addSp modSp">
        <pc:chgData name="Dakshayani Konduri" userId="1418b0340db19d4e" providerId="Windows Live" clId="Web-{91FABFAE-B509-4302-9EF7-D386DBE4B10C}" dt="2024-06-18T06:04:49.398" v="13" actId="1076"/>
        <pc:sldMkLst>
          <pc:docMk/>
          <pc:sldMk cId="0" sldId="259"/>
        </pc:sldMkLst>
        <pc:picChg chg="add mod">
          <ac:chgData name="Dakshayani Konduri" userId="1418b0340db19d4e" providerId="Windows Live" clId="Web-{91FABFAE-B509-4302-9EF7-D386DBE4B10C}" dt="2024-06-18T06:04:49.398" v="13" actId="1076"/>
          <ac:picMkLst>
            <pc:docMk/>
            <pc:sldMk cId="0" sldId="259"/>
            <ac:picMk id="2" creationId="{86252D64-B561-91A4-9CE8-FD41E85B944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ackhaholic.blogspot.com/2011/01/what-are-keyloggers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krokite.blogspot.com/2013/09/how-to-make-your-own-remote-ftp.htm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encontredicas.blogspot.com/2011/08/ultimate-keylogger-free-edition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hyperlink" Target="https://www.peoplematters.in/article/technology/cybersecurity-managing-the-risks-19113" TargetMode="Externa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23162" y="1190625"/>
            <a:ext cx="1696563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25739" y="3771648"/>
            <a:ext cx="7480264" cy="93615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000" b="1" spc="10">
                <a:solidFill>
                  <a:srgbClr val="002060"/>
                </a:solidFill>
                <a:latin typeface="Trebuchet MS"/>
                <a:cs typeface="Trebuchet MS"/>
              </a:rPr>
              <a:t>KEYLOGGER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4003513-26EE-2F3C-8ECB-C2EACA103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6900" y="751124"/>
            <a:ext cx="9244694" cy="2031325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6600">
                <a:solidFill>
                  <a:srgbClr val="7030A0"/>
                </a:solidFill>
              </a:rPr>
              <a:t>PRESENTER:</a:t>
            </a:r>
            <a:br>
              <a:rPr lang="en-US" sz="6600">
                <a:solidFill>
                  <a:srgbClr val="7030A0"/>
                </a:solidFill>
              </a:rPr>
            </a:br>
            <a:r>
              <a:rPr lang="en-US" sz="6600">
                <a:solidFill>
                  <a:srgbClr val="7030A0"/>
                </a:solidFill>
              </a:rPr>
              <a:t>            K.</a:t>
            </a:r>
            <a:r>
              <a:rPr lang="en-US" sz="6600" b="1">
                <a:solidFill>
                  <a:srgbClr val="7030A0"/>
                </a:solidFill>
              </a:rPr>
              <a:t>DAKSHAYANI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R</a:t>
            </a:r>
            <a:r>
              <a:rPr spc="-40"/>
              <a:t>E</a:t>
            </a:r>
            <a:r>
              <a:rPr spc="15"/>
              <a:t>S</a:t>
            </a:r>
            <a:r>
              <a:rPr spc="-30"/>
              <a:t>U</a:t>
            </a:r>
            <a:r>
              <a:rPr spc="-405"/>
              <a:t>L</a:t>
            </a:r>
            <a: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53D827-5172-42F5-F537-1CF6CE109E57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36A8DC-DFCC-8F14-7516-647CF4E361AD}"/>
              </a:ext>
            </a:extLst>
          </p:cNvPr>
          <p:cNvSpPr txBox="1"/>
          <p:nvPr/>
        </p:nvSpPr>
        <p:spPr>
          <a:xfrm>
            <a:off x="1027305" y="1679822"/>
            <a:ext cx="9845355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>
                <a:latin typeface="Bookman Old Style"/>
                <a:ea typeface="+mn-lt"/>
                <a:cs typeface="+mn-lt"/>
              </a:rPr>
              <a:t>Testing Results</a:t>
            </a:r>
            <a:r>
              <a:rPr lang="en-US" sz="2800">
                <a:latin typeface="Bookman Old Style"/>
                <a:ea typeface="+mn-lt"/>
                <a:cs typeface="+mn-lt"/>
              </a:rPr>
              <a:t>: Performance metrics and detection accuracy.</a:t>
            </a:r>
            <a:endParaRPr lang="en-US" sz="2800">
              <a:latin typeface="Bookman Old Style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b="1">
                <a:latin typeface="Bookman Old Style"/>
                <a:ea typeface="+mn-lt"/>
                <a:cs typeface="+mn-lt"/>
              </a:rPr>
              <a:t>Case Studies</a:t>
            </a:r>
            <a:r>
              <a:rPr lang="en-US" sz="2800">
                <a:latin typeface="Bookman Old Style"/>
                <a:ea typeface="+mn-lt"/>
                <a:cs typeface="+mn-lt"/>
              </a:rPr>
              <a:t>: Real-world examples of successful implementation.</a:t>
            </a:r>
            <a:endParaRPr lang="en-US" sz="2800">
              <a:latin typeface="Bookman Old Style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b="1">
                <a:latin typeface="Bookman Old Style"/>
                <a:ea typeface="+mn-lt"/>
                <a:cs typeface="+mn-lt"/>
              </a:rPr>
              <a:t>User Feedback</a:t>
            </a:r>
            <a:r>
              <a:rPr lang="en-US" sz="2800">
                <a:latin typeface="Bookman Old Style"/>
                <a:ea typeface="+mn-lt"/>
                <a:cs typeface="+mn-lt"/>
              </a:rPr>
              <a:t>: Testimonials and feedback from beta testers.</a:t>
            </a:r>
            <a:endParaRPr lang="en-US" sz="2800">
              <a:latin typeface="Bookman Old Style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b="1">
                <a:latin typeface="Bookman Old Style"/>
                <a:ea typeface="+mn-lt"/>
                <a:cs typeface="+mn-lt"/>
              </a:rPr>
              <a:t>Comparison</a:t>
            </a:r>
            <a:r>
              <a:rPr lang="en-US" sz="2800">
                <a:latin typeface="Bookman Old Style"/>
                <a:ea typeface="+mn-lt"/>
                <a:cs typeface="+mn-lt"/>
              </a:rPr>
              <a:t>: Evaluation against existing solutions and competitive products.</a:t>
            </a:r>
            <a:endParaRPr lang="en-US" sz="2800">
              <a:latin typeface="Bookman Old Style"/>
              <a:ea typeface="Calibri"/>
              <a:cs typeface="Calibri"/>
            </a:endParaRPr>
          </a:p>
          <a:p>
            <a:endParaRPr lang="en-US" sz="2800">
              <a:latin typeface="Bookman Old Style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9085" y="2182678"/>
            <a:ext cx="10138473" cy="865323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t"/>
          <a:lstStyle/>
          <a:p>
            <a:r>
              <a:rPr lang="en-US" sz="4000" b="1">
                <a:solidFill>
                  <a:srgbClr val="FF0000"/>
                </a:solidFill>
                <a:latin typeface="Trebuchet MS"/>
              </a:rPr>
              <a:t> </a:t>
            </a:r>
            <a:r>
              <a:rPr lang="en-US" sz="4800" b="1">
                <a:solidFill>
                  <a:srgbClr val="FF0000"/>
                </a:solidFill>
                <a:latin typeface="Trebuchet MS"/>
              </a:rPr>
              <a:t>KEYLOGGER AND SECURITY</a:t>
            </a:r>
            <a:endParaRPr lang="en-US" sz="4800" b="1">
              <a:ea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pic>
        <p:nvPicPr>
          <p:cNvPr id="26" name="Picture 25" descr="A lock on a keyboard&#10;&#10;Description automatically generated">
            <a:extLst>
              <a:ext uri="{FF2B5EF4-FFF2-40B4-BE49-F238E27FC236}">
                <a16:creationId xmlns:a16="http://schemas.microsoft.com/office/drawing/2014/main" id="{E5000322-DC75-48DB-C291-A33E8274F6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03" t="-26087" r="478" b="-1087"/>
          <a:stretch/>
        </p:blipFill>
        <p:spPr>
          <a:xfrm>
            <a:off x="2105971" y="2805504"/>
            <a:ext cx="3699396" cy="2837506"/>
          </a:xfrm>
          <a:prstGeom prst="rect">
            <a:avLst/>
          </a:prstGeom>
        </p:spPr>
      </p:pic>
      <p:pic>
        <p:nvPicPr>
          <p:cNvPr id="29" name="Picture 28" descr="A hand coming out of a computer&#10;&#10;Description automatically generated">
            <a:extLst>
              <a:ext uri="{FF2B5EF4-FFF2-40B4-BE49-F238E27FC236}">
                <a16:creationId xmlns:a16="http://schemas.microsoft.com/office/drawing/2014/main" id="{0243D5A6-EF1D-9A93-576F-B0EA144B14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290661" y="3281040"/>
            <a:ext cx="3810000" cy="25431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2042" y="582698"/>
            <a:ext cx="8562143" cy="5022188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t"/>
          <a:lstStyle/>
          <a:p>
            <a:endParaRPr lang="en-US" sz="3200">
              <a:solidFill>
                <a:srgbClr val="0070C0"/>
              </a:solidFill>
              <a:ea typeface="+mn-lt"/>
              <a:cs typeface="+mn-lt"/>
            </a:endParaRPr>
          </a:p>
          <a:p>
            <a:endParaRPr lang="en-US" sz="32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Introduction to Key Loggers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Problem Statement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Project Overview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End Users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Solution and Value Proposition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Key Features and Benefits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Results and Conclusion</a:t>
            </a:r>
            <a:endParaRPr lang="en-US" err="1"/>
          </a:p>
          <a:p>
            <a:endParaRPr lang="en-US" sz="3200">
              <a:ea typeface="Calibri"/>
              <a:cs typeface="Calibri"/>
            </a:endParaRPr>
          </a:p>
          <a:p>
            <a:endParaRPr lang="en-US" sz="3200">
              <a:ea typeface="Calibri"/>
              <a:cs typeface="Calibri"/>
            </a:endParaRPr>
          </a:p>
          <a:p>
            <a:endParaRPr lang="en-US" sz="3200">
              <a:ea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412493" y="2428067"/>
            <a:ext cx="4804636" cy="4693318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6725" y="6410325"/>
            <a:ext cx="3705225" cy="295275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pic>
        <p:nvPicPr>
          <p:cNvPr id="18" name="Picture 17" descr="A close-up of a circuit board&#10;&#10;Description automatically generated">
            <a:extLst>
              <a:ext uri="{FF2B5EF4-FFF2-40B4-BE49-F238E27FC236}">
                <a16:creationId xmlns:a16="http://schemas.microsoft.com/office/drawing/2014/main" id="{68FBE7F6-91A2-1913-F97F-8D96F7264B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024606" y="388345"/>
            <a:ext cx="5323668" cy="3033309"/>
          </a:xfrm>
          <a:prstGeom prst="rect">
            <a:avLst/>
          </a:prstGeom>
        </p:spPr>
      </p:pic>
      <p:pic>
        <p:nvPicPr>
          <p:cNvPr id="24" name="Picture 23" descr="A group of security cameras&#10;&#10;Description automatically generated">
            <a:extLst>
              <a:ext uri="{FF2B5EF4-FFF2-40B4-BE49-F238E27FC236}">
                <a16:creationId xmlns:a16="http://schemas.microsoft.com/office/drawing/2014/main" id="{E3B900A1-24C7-39B3-2263-70762D3E25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200255" y="3680281"/>
            <a:ext cx="5166101" cy="28037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/>
              <a:t>P</a:t>
            </a:r>
            <a:r>
              <a:rPr sz="4250" spc="15"/>
              <a:t>ROB</a:t>
            </a:r>
            <a:r>
              <a:rPr sz="4250" spc="55"/>
              <a:t>L</a:t>
            </a:r>
            <a:r>
              <a:rPr sz="4250" spc="-20"/>
              <a:t>E</a:t>
            </a:r>
            <a:r>
              <a:rPr sz="4250" spc="20"/>
              <a:t>M</a:t>
            </a:r>
            <a:r>
              <a:rPr sz="4250"/>
              <a:t>	</a:t>
            </a:r>
            <a:r>
              <a:rPr sz="4250" spc="10"/>
              <a:t>S</a:t>
            </a:r>
            <a:r>
              <a:rPr sz="4250" spc="-370"/>
              <a:t>T</a:t>
            </a:r>
            <a:r>
              <a:rPr sz="4250" spc="-375"/>
              <a:t>A</a:t>
            </a:r>
            <a:r>
              <a:rPr sz="4250" spc="15"/>
              <a:t>T</a:t>
            </a:r>
            <a:r>
              <a:rPr sz="4250" spc="-10"/>
              <a:t>E</a:t>
            </a:r>
            <a:r>
              <a:rPr sz="4250" spc="-20"/>
              <a:t>ME</a:t>
            </a:r>
            <a:r>
              <a:rPr sz="4250" spc="1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59FE2-5638-57DB-1D88-B30FE1F289C1}"/>
              </a:ext>
            </a:extLst>
          </p:cNvPr>
          <p:cNvSpPr txBox="1"/>
          <p:nvPr/>
        </p:nvSpPr>
        <p:spPr>
          <a:xfrm>
            <a:off x="237775" y="1689987"/>
            <a:ext cx="7630030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- Growing concerns about unauthorized access</a:t>
            </a:r>
            <a:endParaRPr lang="en-US" sz="2800">
              <a:ea typeface="Calibri"/>
              <a:cs typeface="Calibri"/>
            </a:endParaRPr>
          </a:p>
          <a:p>
            <a:r>
              <a:rPr lang="en-US" sz="2800"/>
              <a:t>    to sensitive data.</a:t>
            </a:r>
            <a:br>
              <a:rPr lang="en-US" sz="2800"/>
            </a:br>
            <a:r>
              <a:rPr lang="en-US" sz="2800"/>
              <a:t>- The rise of cyber threats targeting keystrokes.</a:t>
            </a:r>
            <a:br>
              <a:rPr lang="en-US" sz="2800"/>
            </a:br>
            <a:r>
              <a:rPr lang="en-US" sz="2800"/>
              <a:t>- Lack of awareness and preventive measures </a:t>
            </a:r>
            <a:endParaRPr lang="en-US" sz="2800">
              <a:ea typeface="Calibri"/>
              <a:cs typeface="Calibri"/>
            </a:endParaRPr>
          </a:p>
          <a:p>
            <a:r>
              <a:rPr lang="en-US" sz="2800"/>
              <a:t>   among general users.</a:t>
            </a:r>
            <a:br>
              <a:rPr lang="en-US" sz="2800"/>
            </a:br>
            <a:r>
              <a:rPr lang="en-US" sz="2800"/>
              <a:t>- Need for robust security solutions to mitigate </a:t>
            </a:r>
          </a:p>
          <a:p>
            <a:r>
              <a:rPr lang="en-US" sz="2800"/>
              <a:t>   key logging threats</a:t>
            </a:r>
            <a:r>
              <a:rPr lang="en-US" sz="2400"/>
              <a:t>.</a:t>
            </a:r>
            <a:br>
              <a:rPr lang="en-US" sz="2400"/>
            </a:br>
            <a:endParaRPr lang="en-US" sz="2400">
              <a:ea typeface="Calibri"/>
              <a:cs typeface="Calibri"/>
            </a:endParaRPr>
          </a:p>
        </p:txBody>
      </p:sp>
      <p:pic>
        <p:nvPicPr>
          <p:cNvPr id="2" name="Picture 1" descr="A finger on a keyboard&#10;&#10;Description automatically generated">
            <a:extLst>
              <a:ext uri="{FF2B5EF4-FFF2-40B4-BE49-F238E27FC236}">
                <a16:creationId xmlns:a16="http://schemas.microsoft.com/office/drawing/2014/main" id="{86252D64-B561-91A4-9CE8-FD41E85B9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801" y="1712760"/>
            <a:ext cx="3398996" cy="27994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6860" y="429255"/>
            <a:ext cx="5328091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24456E-6393-B5BF-B590-C5E5D1850CCE}"/>
              </a:ext>
            </a:extLst>
          </p:cNvPr>
          <p:cNvSpPr txBox="1"/>
          <p:nvPr/>
        </p:nvSpPr>
        <p:spPr>
          <a:xfrm>
            <a:off x="404164" y="1169685"/>
            <a:ext cx="980146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3200" b="1">
                <a:ea typeface="+mn-lt"/>
                <a:cs typeface="+mn-lt"/>
              </a:rPr>
              <a:t>Definition of Key Logger</a:t>
            </a:r>
            <a:r>
              <a:rPr lang="en-US" sz="3200">
                <a:ea typeface="+mn-lt"/>
                <a:cs typeface="+mn-lt"/>
              </a:rPr>
              <a:t>: A software or hardware tool that records keystrokes on a computer.</a:t>
            </a:r>
            <a:endParaRPr lang="en-US" sz="320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3200" b="1">
                <a:ea typeface="+mn-lt"/>
                <a:cs typeface="+mn-lt"/>
              </a:rPr>
              <a:t>Importance of Security in Computing</a:t>
            </a:r>
            <a:r>
              <a:rPr lang="en-US" sz="3200">
                <a:ea typeface="+mn-lt"/>
                <a:cs typeface="+mn-lt"/>
              </a:rPr>
              <a:t>: Essential to protect sensitive information from unauthorized access.</a:t>
            </a:r>
            <a:endParaRPr lang="en-US"/>
          </a:p>
          <a:p>
            <a:pPr>
              <a:buFont typeface="Arial"/>
              <a:buChar char="•"/>
            </a:pPr>
            <a:r>
              <a:rPr lang="en-US" sz="3200" b="1">
                <a:ea typeface="+mn-lt"/>
                <a:cs typeface="+mn-lt"/>
              </a:rPr>
              <a:t>Scope of the Project</a:t>
            </a:r>
            <a:r>
              <a:rPr lang="en-US" sz="3200">
                <a:ea typeface="+mn-lt"/>
                <a:cs typeface="+mn-lt"/>
              </a:rPr>
              <a:t>: Focus on detection and prevention of key loggers.</a:t>
            </a:r>
            <a:endParaRPr lang="en-US"/>
          </a:p>
          <a:p>
            <a:pPr>
              <a:buFont typeface="Arial"/>
              <a:buChar char="•"/>
            </a:pPr>
            <a:r>
              <a:rPr lang="en-US" sz="3200" b="1">
                <a:ea typeface="+mn-lt"/>
                <a:cs typeface="+mn-lt"/>
              </a:rPr>
              <a:t>Objectives and Goals</a:t>
            </a:r>
            <a:r>
              <a:rPr lang="en-US" sz="3200">
                <a:ea typeface="+mn-lt"/>
                <a:cs typeface="+mn-lt"/>
              </a:rPr>
              <a:t>: Enhance user security and provide effective solutions to detect key loggers.</a:t>
            </a:r>
            <a:endParaRPr lang="en-US"/>
          </a:p>
          <a:p>
            <a:pPr>
              <a:buFont typeface=""/>
              <a:buChar char="•"/>
            </a:pPr>
            <a:endParaRPr lang="en-US" sz="32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12367" y="891793"/>
            <a:ext cx="6099476" cy="570669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25"/>
              <a:t>W</a:t>
            </a:r>
            <a:r>
              <a:rPr sz="3600" spc="-20"/>
              <a:t>H</a:t>
            </a:r>
            <a:r>
              <a:rPr sz="3600" spc="20"/>
              <a:t>O</a:t>
            </a:r>
            <a:r>
              <a:rPr sz="3600" spc="-235"/>
              <a:t> </a:t>
            </a:r>
            <a:r>
              <a:rPr sz="3600" spc="-10"/>
              <a:t>AR</a:t>
            </a:r>
            <a:r>
              <a:rPr sz="3600" spc="15"/>
              <a:t>E</a:t>
            </a:r>
            <a:r>
              <a:rPr sz="3600" spc="-35"/>
              <a:t> </a:t>
            </a:r>
            <a:r>
              <a:rPr sz="3600" spc="-10"/>
              <a:t>T</a:t>
            </a:r>
            <a:r>
              <a:rPr sz="3600" spc="-15"/>
              <a:t>H</a:t>
            </a:r>
            <a:r>
              <a:rPr sz="3600" spc="15"/>
              <a:t>E</a:t>
            </a:r>
            <a:r>
              <a:rPr sz="3600" spc="-35"/>
              <a:t> </a:t>
            </a:r>
            <a:r>
              <a:rPr sz="3600" spc="-20"/>
              <a:t>E</a:t>
            </a:r>
            <a:r>
              <a:rPr sz="3600" spc="30"/>
              <a:t>N</a:t>
            </a:r>
            <a:r>
              <a:rPr sz="3600" spc="15"/>
              <a:t>D</a:t>
            </a:r>
            <a:r>
              <a:rPr sz="3600" spc="-45"/>
              <a:t> </a:t>
            </a:r>
            <a:r>
              <a:rPr sz="3600"/>
              <a:t>U</a:t>
            </a:r>
            <a:r>
              <a:rPr sz="3600" spc="10"/>
              <a:t>S</a:t>
            </a:r>
            <a:r>
              <a:rPr sz="3600" spc="-25"/>
              <a:t>E</a:t>
            </a:r>
            <a:r>
              <a:rPr sz="3600" spc="-10"/>
              <a:t>R</a:t>
            </a:r>
            <a:r>
              <a:rPr sz="3600" spc="5"/>
              <a:t>S?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7B00C7-51C5-8656-4346-BA6F905B5532}"/>
              </a:ext>
            </a:extLst>
          </p:cNvPr>
          <p:cNvSpPr txBox="1"/>
          <p:nvPr/>
        </p:nvSpPr>
        <p:spPr>
          <a:xfrm>
            <a:off x="724698" y="1857214"/>
            <a:ext cx="10346258" cy="41253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>
                <a:latin typeface="Bookman Old Style"/>
                <a:ea typeface="+mn-lt"/>
                <a:cs typeface="+mn-lt"/>
              </a:rPr>
              <a:t>Individuals</a:t>
            </a:r>
            <a:r>
              <a:rPr lang="en-US" sz="2800">
                <a:latin typeface="Bookman Old Style"/>
                <a:ea typeface="+mn-lt"/>
                <a:cs typeface="+mn-lt"/>
              </a:rPr>
              <a:t>: Protecting personal data on home computers.</a:t>
            </a:r>
            <a:endParaRPr lang="en-US" sz="2800">
              <a:latin typeface="Bookman Old Style"/>
            </a:endParaRPr>
          </a:p>
          <a:p>
            <a:pPr marL="285750" indent="-285750">
              <a:buFont typeface="Arial"/>
              <a:buChar char="•"/>
            </a:pPr>
            <a:r>
              <a:rPr lang="en-US" sz="2800" b="1">
                <a:latin typeface="Bookman Old Style"/>
                <a:ea typeface="+mn-lt"/>
                <a:cs typeface="+mn-lt"/>
              </a:rPr>
              <a:t>SMEs</a:t>
            </a:r>
            <a:r>
              <a:rPr lang="en-US" sz="2800">
                <a:latin typeface="Bookman Old Style"/>
                <a:ea typeface="+mn-lt"/>
                <a:cs typeface="+mn-lt"/>
              </a:rPr>
              <a:t>: Securing business information from cyber threats.</a:t>
            </a:r>
            <a:endParaRPr lang="en-US" sz="2800">
              <a:latin typeface="Bookman Old Style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b="1">
                <a:latin typeface="Bookman Old Style"/>
                <a:ea typeface="+mn-lt"/>
                <a:cs typeface="+mn-lt"/>
              </a:rPr>
              <a:t>Educational Institutions</a:t>
            </a:r>
            <a:r>
              <a:rPr lang="en-US" sz="2800">
                <a:latin typeface="Bookman Old Style"/>
                <a:ea typeface="+mn-lt"/>
                <a:cs typeface="+mn-lt"/>
              </a:rPr>
              <a:t>: Ensuring safe computing environments for students and staff.</a:t>
            </a:r>
            <a:endParaRPr lang="en-US" sz="2800">
              <a:latin typeface="Bookman Old Style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b="1">
                <a:latin typeface="Bookman Old Style"/>
                <a:ea typeface="+mn-lt"/>
                <a:cs typeface="+mn-lt"/>
              </a:rPr>
              <a:t>Government and Financial Institutions</a:t>
            </a:r>
            <a:r>
              <a:rPr lang="en-US" sz="2800">
                <a:latin typeface="Bookman Old Style"/>
                <a:ea typeface="+mn-lt"/>
                <a:cs typeface="+mn-lt"/>
              </a:rPr>
              <a:t>: Protecting sensitive data from cyber espionage and frau</a:t>
            </a:r>
            <a:r>
              <a:rPr lang="en-US" sz="2800">
                <a:ea typeface="+mn-lt"/>
                <a:cs typeface="+mn-lt"/>
              </a:rPr>
              <a:t>d.</a:t>
            </a:r>
            <a:endParaRPr lang="en-US" sz="2800">
              <a:ea typeface="Calibri"/>
              <a:cs typeface="Calibri"/>
            </a:endParaRPr>
          </a:p>
          <a:p>
            <a:endParaRPr lang="en-US" sz="28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/>
              <a:t>Y</a:t>
            </a:r>
            <a:r>
              <a:rPr sz="3600" spc="10"/>
              <a:t>O</a:t>
            </a:r>
            <a:r>
              <a:rPr sz="3600" spc="25"/>
              <a:t>U</a:t>
            </a:r>
            <a:r>
              <a:rPr sz="3600"/>
              <a:t>R</a:t>
            </a:r>
            <a:r>
              <a:rPr sz="3600" spc="5"/>
              <a:t> </a:t>
            </a:r>
            <a:r>
              <a:rPr sz="3600" spc="25"/>
              <a:t>S</a:t>
            </a:r>
            <a:r>
              <a:rPr sz="3600" spc="10"/>
              <a:t>O</a:t>
            </a:r>
            <a:r>
              <a:rPr sz="3600" spc="25"/>
              <a:t>LU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  <a:r>
              <a:rPr sz="3600" spc="-345"/>
              <a:t> </a:t>
            </a:r>
            <a:r>
              <a:rPr sz="3600" spc="-35"/>
              <a:t>A</a:t>
            </a:r>
            <a:r>
              <a:rPr sz="3600" spc="-5"/>
              <a:t>N</a:t>
            </a:r>
            <a:r>
              <a:rPr sz="3600"/>
              <a:t>D</a:t>
            </a:r>
            <a:r>
              <a:rPr sz="3600" spc="35"/>
              <a:t> 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/>
              <a:t>S</a:t>
            </a:r>
            <a:r>
              <a:rPr sz="3600" spc="60"/>
              <a:t> </a:t>
            </a:r>
            <a:r>
              <a:rPr sz="3600" spc="-295"/>
              <a:t>V</a:t>
            </a:r>
            <a:r>
              <a:rPr sz="3600" spc="-35"/>
              <a:t>A</a:t>
            </a:r>
            <a:r>
              <a:rPr sz="3600" spc="25"/>
              <a:t>LU</a:t>
            </a:r>
            <a:r>
              <a:rPr sz="3600"/>
              <a:t>E</a:t>
            </a:r>
            <a:r>
              <a:rPr sz="3600" spc="-65"/>
              <a:t> </a:t>
            </a:r>
            <a:r>
              <a:rPr sz="3600" spc="-15"/>
              <a:t>P</a:t>
            </a:r>
            <a:r>
              <a:rPr sz="3600" spc="-30"/>
              <a:t>R</a:t>
            </a:r>
            <a:r>
              <a:rPr sz="3600" spc="10"/>
              <a:t>O</a:t>
            </a:r>
            <a:r>
              <a:rPr sz="3600" spc="-15"/>
              <a:t>P</a:t>
            </a:r>
            <a:r>
              <a:rPr sz="3600" spc="10"/>
              <a:t>O</a:t>
            </a:r>
            <a:r>
              <a:rPr sz="3600" spc="25"/>
              <a:t>S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/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DE75257E-334B-E1D6-E6CD-267F3E654850}"/>
              </a:ext>
            </a:extLst>
          </p:cNvPr>
          <p:cNvSpPr txBox="1"/>
          <p:nvPr/>
        </p:nvSpPr>
        <p:spPr>
          <a:xfrm rot="20640000">
            <a:off x="1017722" y="2309247"/>
            <a:ext cx="651445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-</a:t>
            </a:r>
            <a:endParaRPr lang="en-US" sz="28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4DA679-6F6F-2458-B9F2-5ADE17811046}"/>
              </a:ext>
            </a:extLst>
          </p:cNvPr>
          <p:cNvSpPr txBox="1"/>
          <p:nvPr/>
        </p:nvSpPr>
        <p:spPr>
          <a:xfrm>
            <a:off x="1111326" y="1731585"/>
            <a:ext cx="8327187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>
                <a:latin typeface="Bookman Old Style"/>
              </a:rPr>
              <a:t>Implementation of advanced detection algorithms.</a:t>
            </a:r>
            <a:endParaRPr lang="en-US" sz="2800">
              <a:latin typeface="Bookman Old Style"/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latin typeface="Bookman Old Style"/>
              </a:rPr>
              <a:t> Real-time monitoring and alert system.</a:t>
            </a:r>
            <a:endParaRPr lang="en-US" sz="2800">
              <a:latin typeface="Bookman Old Style"/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latin typeface="Bookman Old Style"/>
              </a:rPr>
              <a:t>User-friendly interface for easy navigation.</a:t>
            </a:r>
            <a:endParaRPr lang="en-US" sz="2800">
              <a:latin typeface="Bookman Old Style"/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latin typeface="Bookman Old Style"/>
              </a:rPr>
              <a:t> Comprehensive reports and analytics.</a:t>
            </a:r>
            <a:endParaRPr lang="en-US" sz="2800">
              <a:latin typeface="Bookman Old Style"/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>
                <a:latin typeface="Bookman Old Style"/>
              </a:rPr>
              <a:t> Cost-effective solution with high efficiency.</a:t>
            </a:r>
            <a:br>
              <a:rPr lang="en-US" sz="2800">
                <a:latin typeface="Bookman Old Style"/>
              </a:rPr>
            </a:br>
            <a:endParaRPr lang="en-US" sz="2800">
              <a:latin typeface="Bookman Old Style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sz="4250" spc="10"/>
              <a:t>WOW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YOUR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D468D2-AFFD-FDF7-1D7E-D1AD495AF348}"/>
              </a:ext>
            </a:extLst>
          </p:cNvPr>
          <p:cNvSpPr txBox="1"/>
          <p:nvPr/>
        </p:nvSpPr>
        <p:spPr>
          <a:xfrm>
            <a:off x="1053647" y="1705981"/>
            <a:ext cx="9192714" cy="35265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sz="2800" b="1"/>
              <a:t>AI-based Anomaly Detection</a:t>
            </a:r>
            <a:r>
              <a:rPr lang="en-US" sz="2800"/>
              <a:t>: Leveraging machine learning to detect unusual activities.</a:t>
            </a:r>
            <a:endParaRPr lang="en-US" sz="2800">
              <a:ea typeface="Calibri"/>
              <a:cs typeface="Calibri"/>
            </a:endParaRPr>
          </a:p>
          <a:p>
            <a:pPr>
              <a:buFont typeface=""/>
              <a:buChar char="•"/>
            </a:pPr>
            <a:r>
              <a:rPr lang="en-US" sz="2800" b="1"/>
              <a:t>Seamless Integration</a:t>
            </a:r>
            <a:r>
              <a:rPr lang="en-US" sz="2800"/>
              <a:t>: Compatible with existing security infrastructures.</a:t>
            </a:r>
            <a:endParaRPr lang="en-US" sz="2800">
              <a:ea typeface="Calibri"/>
              <a:cs typeface="Calibri"/>
            </a:endParaRPr>
          </a:p>
          <a:p>
            <a:pPr>
              <a:buFont typeface=""/>
              <a:buChar char="•"/>
            </a:pPr>
            <a:r>
              <a:rPr lang="en-US" sz="2800" b="1"/>
              <a:t>High Accuracy</a:t>
            </a:r>
            <a:r>
              <a:rPr lang="en-US" sz="2800"/>
              <a:t>: Minimal false positives and high detection rates.</a:t>
            </a:r>
            <a:endParaRPr lang="en-US" sz="2800">
              <a:ea typeface="Calibri"/>
              <a:cs typeface="Calibri"/>
            </a:endParaRPr>
          </a:p>
          <a:p>
            <a:pPr>
              <a:buFont typeface=""/>
              <a:buChar char="•"/>
            </a:pPr>
            <a:r>
              <a:rPr lang="en-US" sz="2800" b="1"/>
              <a:t>Lightweight Application</a:t>
            </a:r>
            <a:r>
              <a:rPr lang="en-US" sz="2800"/>
              <a:t>: Non-intrusive software that does not slow down the system</a:t>
            </a:r>
            <a:endParaRPr lang="en-US" sz="28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>
                <a:latin typeface="Trebuchet MS"/>
                <a:cs typeface="Trebuchet MS"/>
              </a:rPr>
              <a:t>M</a:t>
            </a:r>
            <a:r>
              <a:rPr sz="4800" b="1">
                <a:latin typeface="Trebuchet MS"/>
                <a:cs typeface="Trebuchet MS"/>
              </a:rPr>
              <a:t>O</a:t>
            </a:r>
            <a:r>
              <a:rPr sz="4800" b="1" spc="-15">
                <a:latin typeface="Trebuchet MS"/>
                <a:cs typeface="Trebuchet MS"/>
              </a:rPr>
              <a:t>D</a:t>
            </a:r>
            <a:r>
              <a:rPr sz="4800" b="1" spc="-35">
                <a:latin typeface="Trebuchet MS"/>
                <a:cs typeface="Trebuchet MS"/>
              </a:rPr>
              <a:t>E</a:t>
            </a:r>
            <a:r>
              <a:rPr sz="4800" b="1" spc="-30">
                <a:latin typeface="Trebuchet MS"/>
                <a:cs typeface="Trebuchet MS"/>
              </a:rPr>
              <a:t>LL</a:t>
            </a:r>
            <a:r>
              <a:rPr sz="4800" b="1" spc="-5">
                <a:latin typeface="Trebuchet MS"/>
                <a:cs typeface="Trebuchet MS"/>
              </a:rPr>
              <a:t>I</a:t>
            </a:r>
            <a:r>
              <a:rPr sz="4800" b="1" spc="30">
                <a:latin typeface="Trebuchet MS"/>
                <a:cs typeface="Trebuchet MS"/>
              </a:rPr>
              <a:t>N</a:t>
            </a:r>
            <a:r>
              <a:rPr sz="4800" b="1" spc="5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B62651-6B63-8DAC-4C75-88A69C28926F}"/>
              </a:ext>
            </a:extLst>
          </p:cNvPr>
          <p:cNvSpPr txBox="1"/>
          <p:nvPr/>
        </p:nvSpPr>
        <p:spPr>
          <a:xfrm>
            <a:off x="1104838" y="1318052"/>
            <a:ext cx="8922067" cy="2954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>
                <a:latin typeface="Bookman Old Style"/>
                <a:ea typeface="+mn-lt"/>
                <a:cs typeface="+mn-lt"/>
              </a:rPr>
              <a:t>Wireframes of User Interface</a:t>
            </a:r>
            <a:r>
              <a:rPr lang="en-US" sz="2800">
                <a:latin typeface="Bookman Old Style"/>
                <a:ea typeface="+mn-lt"/>
                <a:cs typeface="+mn-lt"/>
              </a:rPr>
              <a:t>: Visual representation of the application interface.</a:t>
            </a:r>
            <a:endParaRPr lang="en-US" sz="2800">
              <a:latin typeface="Bookman Old Style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b="1">
                <a:latin typeface="Bookman Old Style"/>
                <a:ea typeface="+mn-lt"/>
                <a:cs typeface="+mn-lt"/>
              </a:rPr>
              <a:t>Flowcharts</a:t>
            </a:r>
            <a:r>
              <a:rPr lang="en-US" sz="2800">
                <a:latin typeface="Bookman Old Style"/>
                <a:ea typeface="+mn-lt"/>
                <a:cs typeface="+mn-lt"/>
              </a:rPr>
              <a:t>: Detailed diagrams showing the detection and alert process.</a:t>
            </a:r>
            <a:endParaRPr lang="en-US" sz="2800">
              <a:latin typeface="Bookman Old Style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b="1">
                <a:latin typeface="Bookman Old Style"/>
                <a:ea typeface="+mn-lt"/>
                <a:cs typeface="+mn-lt"/>
              </a:rPr>
              <a:t>System Architecture Diagram</a:t>
            </a:r>
            <a:r>
              <a:rPr lang="en-US" sz="2800">
                <a:latin typeface="Bookman Old Style"/>
                <a:ea typeface="+mn-lt"/>
                <a:cs typeface="+mn-lt"/>
              </a:rPr>
              <a:t>: Overview of the system's structure and components.</a:t>
            </a:r>
            <a:endParaRPr lang="en-US" sz="2800">
              <a:latin typeface="Bookman Old Style"/>
              <a:ea typeface="Calibri"/>
              <a:cs typeface="Calibri"/>
            </a:endParaRPr>
          </a:p>
          <a:p>
            <a:pPr algn="l"/>
            <a:endParaRPr lang="en-US">
              <a:latin typeface="Bookman Old Style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PRESENTER:             K.DAKSHAYANI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10</cp:revision>
  <dcterms:created xsi:type="dcterms:W3CDTF">2024-06-03T05:48:59Z</dcterms:created>
  <dcterms:modified xsi:type="dcterms:W3CDTF">2024-06-18T06:04:52Z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