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302" r:id="rId3"/>
    <p:sldId id="303" r:id="rId4"/>
    <p:sldId id="30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>
        <p:scale>
          <a:sx n="100" d="100"/>
          <a:sy n="100" d="100"/>
        </p:scale>
        <p:origin x="-582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EB60-0A57-4A37-A2DD-0A62CD01375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59C8-E37B-44B7-B454-245D9FB4B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563638"/>
            <a:ext cx="8568952" cy="136815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ETL Vs ELT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ETL Vs ELT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43558"/>
            <a:ext cx="8496944" cy="1754326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511660" y="987574"/>
            <a:ext cx="1080120" cy="1394286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397555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Transformation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992316" y="843558"/>
            <a:ext cx="1224136" cy="1538302"/>
          </a:xfrm>
          <a:prstGeom prst="flowChartMagneticDisk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899592" y="1694221"/>
            <a:ext cx="612068" cy="212249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1520" y="161270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2675949" y="1681413"/>
            <a:ext cx="640940" cy="221753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414088" y="1604773"/>
            <a:ext cx="578228" cy="221753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1520" y="2931790"/>
            <a:ext cx="8496944" cy="1754326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6" name="Flowchart: Magnetic Disk 65"/>
          <p:cNvSpPr/>
          <p:nvPr/>
        </p:nvSpPr>
        <p:spPr>
          <a:xfrm>
            <a:off x="1626804" y="3003347"/>
            <a:ext cx="1080120" cy="1561238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8" name="Flowchart: Magnetic Disk 67"/>
          <p:cNvSpPr/>
          <p:nvPr/>
        </p:nvSpPr>
        <p:spPr>
          <a:xfrm>
            <a:off x="4499992" y="3028924"/>
            <a:ext cx="3096344" cy="156123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918463" y="3719011"/>
            <a:ext cx="612068" cy="212249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2828349" y="3677660"/>
            <a:ext cx="1527627" cy="294952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61864" y="3624287"/>
            <a:ext cx="65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6016" y="3809544"/>
            <a:ext cx="1080120" cy="49039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19344" y="3809544"/>
            <a:ext cx="1088960" cy="49039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1056" y="3147814"/>
            <a:ext cx="189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DWH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Difference </a:t>
            </a:r>
            <a:r>
              <a:rPr lang="en-US" dirty="0"/>
              <a:t>between ETL </a:t>
            </a:r>
            <a:r>
              <a:rPr lang="en-US" dirty="0" smtClean="0"/>
              <a:t>vs </a:t>
            </a:r>
            <a:r>
              <a:rPr lang="en-US" dirty="0"/>
              <a:t>ELT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60089"/>
              </p:ext>
            </p:extLst>
          </p:nvPr>
        </p:nvGraphicFramePr>
        <p:xfrm>
          <a:off x="1043608" y="1203598"/>
          <a:ext cx="7056784" cy="236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63"/>
                <a:gridCol w="324612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ELT</a:t>
                      </a:r>
                      <a:endParaRPr lang="en-US" dirty="0"/>
                    </a:p>
                  </a:txBody>
                  <a:tcPr/>
                </a:tc>
              </a:tr>
              <a:tr h="2763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 smtClean="0">
                          <a:effectLst/>
                        </a:rPr>
                        <a:t>Data </a:t>
                      </a:r>
                      <a:r>
                        <a:rPr lang="en-US" sz="1000" dirty="0">
                          <a:effectLst/>
                        </a:rPr>
                        <a:t>is transformed at 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staging </a:t>
                      </a:r>
                      <a:r>
                        <a:rPr lang="en-US" sz="1000" dirty="0">
                          <a:effectLst/>
                        </a:rPr>
                        <a:t>server and 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then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transferred </a:t>
                      </a:r>
                      <a:r>
                        <a:rPr lang="en-US" sz="1000" dirty="0">
                          <a:effectLst/>
                        </a:rPr>
                        <a:t>to </a:t>
                      </a:r>
                      <a:endParaRPr lang="en-US" sz="1000" dirty="0" smtClean="0">
                        <a:effectLst/>
                      </a:endParaRPr>
                    </a:p>
                    <a:p>
                      <a:pPr algn="just" fontAlgn="t"/>
                      <a:r>
                        <a:rPr lang="en-US" sz="1000" dirty="0" smtClean="0">
                          <a:effectLst/>
                        </a:rPr>
                        <a:t>Data warehouse </a:t>
                      </a:r>
                      <a:r>
                        <a:rPr lang="en-US" sz="1000" dirty="0">
                          <a:effectLst/>
                        </a:rPr>
                        <a:t>DB.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remains in the DB of the Data warehouse.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8120"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Transformations are done in ETL server/staging area.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Transformations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performed in the target system</a:t>
                      </a:r>
                      <a:endParaRPr lang="en-US" sz="1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first loaded into staging and later loaded into target system. Time intensive.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loaded into target system only once. Faster.</a:t>
                      </a:r>
                      <a:endParaRPr lang="en-US" sz="1000" dirty="0"/>
                    </a:p>
                  </a:txBody>
                  <a:tcPr/>
                </a:tc>
              </a:tr>
              <a:tr h="458786"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ETL process needs to wait for transformation to complete. As </a:t>
                      </a:r>
                    </a:p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size grows, transformation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increases.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ELT process, speed is never dependent on the size </a:t>
                      </a:r>
                    </a:p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data.</a:t>
                      </a:r>
                      <a:endParaRPr lang="en-US" sz="1000" dirty="0"/>
                    </a:p>
                  </a:txBody>
                  <a:tcPr/>
                </a:tc>
              </a:tr>
              <a:tr h="221048"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needs high maintenance as you need to select data to load </a:t>
                      </a:r>
                    </a:p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transform.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maintenance as data is always available.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148</Words>
  <Application>Microsoft Office PowerPoint</Application>
  <PresentationFormat>On-screen Show (16:9)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210</cp:revision>
  <dcterms:created xsi:type="dcterms:W3CDTF">2016-12-05T23:26:54Z</dcterms:created>
  <dcterms:modified xsi:type="dcterms:W3CDTF">2019-08-16T03:02:20Z</dcterms:modified>
</cp:coreProperties>
</file>