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5"/>
  </p:notesMasterIdLst>
  <p:handoutMasterIdLst>
    <p:handoutMasterId r:id="rId26"/>
  </p:handoutMasterIdLst>
  <p:sldIdLst>
    <p:sldId id="311" r:id="rId5"/>
    <p:sldId id="340" r:id="rId6"/>
    <p:sldId id="281" r:id="rId7"/>
    <p:sldId id="312" r:id="rId8"/>
    <p:sldId id="318" r:id="rId9"/>
    <p:sldId id="319" r:id="rId10"/>
    <p:sldId id="332" r:id="rId11"/>
    <p:sldId id="333" r:id="rId12"/>
    <p:sldId id="337" r:id="rId13"/>
    <p:sldId id="341" r:id="rId14"/>
    <p:sldId id="326" r:id="rId15"/>
    <p:sldId id="342" r:id="rId16"/>
    <p:sldId id="334" r:id="rId17"/>
    <p:sldId id="343" r:id="rId18"/>
    <p:sldId id="325" r:id="rId19"/>
    <p:sldId id="344" r:id="rId20"/>
    <p:sldId id="323" r:id="rId21"/>
    <p:sldId id="339" r:id="rId22"/>
    <p:sldId id="305"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5347" autoAdjust="0"/>
  </p:normalViewPr>
  <p:slideViewPr>
    <p:cSldViewPr snapToGrid="0">
      <p:cViewPr varScale="1">
        <p:scale>
          <a:sx n="68" d="100"/>
          <a:sy n="68" d="100"/>
        </p:scale>
        <p:origin x="924" y="72"/>
      </p:cViewPr>
      <p:guideLst/>
    </p:cSldViewPr>
  </p:slideViewPr>
  <p:outlineViewPr>
    <p:cViewPr>
      <p:scale>
        <a:sx n="33" d="100"/>
        <a:sy n="33" d="100"/>
      </p:scale>
      <p:origin x="0" y="-7088"/>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kshayeni\Downloads\clusters%20sclaing%20u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kshayeni\Downloads\clusters%20sclaing%20u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kshayeni\Downloads\clusters%20sclaing%20u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kshayeni\Downloads\clusters%20sclaing%20up.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XG Boost</a:t>
            </a:r>
          </a:p>
        </c:rich>
      </c:tx>
      <c:layout>
        <c:manualLayout>
          <c:xMode val="edge"/>
          <c:yMode val="edge"/>
          <c:x val="0.38171522309711292"/>
          <c:y val="6.48148148148148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Sheet1!$A$32</c:f>
              <c:strCache>
                <c:ptCount val="1"/>
                <c:pt idx="0">
                  <c:v>2018-2022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Sheet1!$C$31:$E$31</c:f>
              <c:strCache>
                <c:ptCount val="3"/>
                <c:pt idx="0">
                  <c:v>2 nodes</c:v>
                </c:pt>
                <c:pt idx="1">
                  <c:v>3 nodes</c:v>
                </c:pt>
                <c:pt idx="2">
                  <c:v>4 nodes</c:v>
                </c:pt>
              </c:strCache>
              <c:extLst/>
            </c:strRef>
          </c:cat>
          <c:val>
            <c:numRef>
              <c:f>Sheet1!$C$32:$E$32</c:f>
              <c:numCache>
                <c:formatCode>General</c:formatCode>
                <c:ptCount val="3"/>
                <c:pt idx="0">
                  <c:v>14.03</c:v>
                </c:pt>
                <c:pt idx="1">
                  <c:v>12.29</c:v>
                </c:pt>
                <c:pt idx="2">
                  <c:v>11.03</c:v>
                </c:pt>
              </c:numCache>
              <c:extLst/>
            </c:numRef>
          </c:val>
          <c:smooth val="0"/>
          <c:extLst>
            <c:ext xmlns:c16="http://schemas.microsoft.com/office/drawing/2014/chart" uri="{C3380CC4-5D6E-409C-BE32-E72D297353CC}">
              <c16:uniqueId val="{00000000-68CB-40AA-81DC-C724F64F0DB2}"/>
            </c:ext>
          </c:extLst>
        </c:ser>
        <c:ser>
          <c:idx val="1"/>
          <c:order val="1"/>
          <c:tx>
            <c:strRef>
              <c:f>Sheet1!$A$33</c:f>
              <c:strCache>
                <c:ptCount val="1"/>
                <c:pt idx="0">
                  <c:v>2014-2022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Sheet1!$C$31:$E$31</c:f>
              <c:strCache>
                <c:ptCount val="3"/>
                <c:pt idx="0">
                  <c:v>2 nodes</c:v>
                </c:pt>
                <c:pt idx="1">
                  <c:v>3 nodes</c:v>
                </c:pt>
                <c:pt idx="2">
                  <c:v>4 nodes</c:v>
                </c:pt>
              </c:strCache>
              <c:extLst/>
            </c:strRef>
          </c:cat>
          <c:val>
            <c:numRef>
              <c:f>Sheet1!$C$33:$E$33</c:f>
              <c:numCache>
                <c:formatCode>General</c:formatCode>
                <c:ptCount val="3"/>
                <c:pt idx="0">
                  <c:v>22.84</c:v>
                </c:pt>
                <c:pt idx="1">
                  <c:v>20.49</c:v>
                </c:pt>
                <c:pt idx="2">
                  <c:v>19.18</c:v>
                </c:pt>
              </c:numCache>
              <c:extLst/>
            </c:numRef>
          </c:val>
          <c:smooth val="0"/>
          <c:extLst>
            <c:ext xmlns:c16="http://schemas.microsoft.com/office/drawing/2014/chart" uri="{C3380CC4-5D6E-409C-BE32-E72D297353CC}">
              <c16:uniqueId val="{00000001-68CB-40AA-81DC-C724F64F0DB2}"/>
            </c:ext>
          </c:extLst>
        </c:ser>
        <c:ser>
          <c:idx val="2"/>
          <c:order val="2"/>
          <c:tx>
            <c:strRef>
              <c:f>Sheet1!$A$34</c:f>
              <c:strCache>
                <c:ptCount val="1"/>
                <c:pt idx="0">
                  <c:v>2010-2022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Sheet1!$C$31:$E$31</c:f>
              <c:strCache>
                <c:ptCount val="3"/>
                <c:pt idx="0">
                  <c:v>2 nodes</c:v>
                </c:pt>
                <c:pt idx="1">
                  <c:v>3 nodes</c:v>
                </c:pt>
                <c:pt idx="2">
                  <c:v>4 nodes</c:v>
                </c:pt>
              </c:strCache>
              <c:extLst/>
            </c:strRef>
          </c:cat>
          <c:val>
            <c:numRef>
              <c:f>Sheet1!$C$34:$E$34</c:f>
              <c:numCache>
                <c:formatCode>General</c:formatCode>
                <c:ptCount val="3"/>
                <c:pt idx="0">
                  <c:v>39.409999999999997</c:v>
                </c:pt>
                <c:pt idx="1">
                  <c:v>38.270000000000003</c:v>
                </c:pt>
                <c:pt idx="2">
                  <c:v>34.58</c:v>
                </c:pt>
              </c:numCache>
              <c:extLst/>
            </c:numRef>
          </c:val>
          <c:smooth val="0"/>
          <c:extLst>
            <c:ext xmlns:c16="http://schemas.microsoft.com/office/drawing/2014/chart" uri="{C3380CC4-5D6E-409C-BE32-E72D297353CC}">
              <c16:uniqueId val="{00000002-68CB-40AA-81DC-C724F64F0DB2}"/>
            </c:ext>
          </c:extLst>
        </c:ser>
        <c:dLbls>
          <c:showLegendKey val="0"/>
          <c:showVal val="0"/>
          <c:showCatName val="0"/>
          <c:showSerName val="0"/>
          <c:showPercent val="0"/>
          <c:showBubbleSize val="0"/>
        </c:dLbls>
        <c:marker val="1"/>
        <c:smooth val="0"/>
        <c:axId val="325555712"/>
        <c:axId val="328394432"/>
      </c:lineChart>
      <c:catAx>
        <c:axId val="32555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394432"/>
        <c:crosses val="autoZero"/>
        <c:auto val="1"/>
        <c:lblAlgn val="ctr"/>
        <c:lblOffset val="100"/>
        <c:noMultiLvlLbl val="0"/>
      </c:catAx>
      <c:valAx>
        <c:axId val="328394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in mins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555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Decision Trees</a:t>
            </a:r>
          </a:p>
        </c:rich>
      </c:tx>
      <c:layout>
        <c:manualLayout>
          <c:xMode val="edge"/>
          <c:yMode val="edge"/>
          <c:x val="0.39560411198600182"/>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Sheet1!$A$27</c:f>
              <c:strCache>
                <c:ptCount val="1"/>
                <c:pt idx="0">
                  <c:v>2018-2022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Sheet1!$B$26:$E$26</c:f>
              <c:strCache>
                <c:ptCount val="4"/>
                <c:pt idx="0">
                  <c:v>1 node</c:v>
                </c:pt>
                <c:pt idx="1">
                  <c:v>2 nodes</c:v>
                </c:pt>
                <c:pt idx="2">
                  <c:v>3 nodes</c:v>
                </c:pt>
                <c:pt idx="3">
                  <c:v>4 nodes</c:v>
                </c:pt>
              </c:strCache>
            </c:strRef>
          </c:cat>
          <c:val>
            <c:numRef>
              <c:f>Sheet1!$B$27:$E$27</c:f>
              <c:numCache>
                <c:formatCode>General</c:formatCode>
                <c:ptCount val="4"/>
                <c:pt idx="0">
                  <c:v>13</c:v>
                </c:pt>
                <c:pt idx="1">
                  <c:v>7.55</c:v>
                </c:pt>
                <c:pt idx="2">
                  <c:v>5.56</c:v>
                </c:pt>
                <c:pt idx="3">
                  <c:v>4.51</c:v>
                </c:pt>
              </c:numCache>
            </c:numRef>
          </c:val>
          <c:smooth val="0"/>
          <c:extLst>
            <c:ext xmlns:c16="http://schemas.microsoft.com/office/drawing/2014/chart" uri="{C3380CC4-5D6E-409C-BE32-E72D297353CC}">
              <c16:uniqueId val="{00000000-7175-49B4-BD16-054CA421AAA6}"/>
            </c:ext>
          </c:extLst>
        </c:ser>
        <c:ser>
          <c:idx val="1"/>
          <c:order val="1"/>
          <c:tx>
            <c:strRef>
              <c:f>Sheet1!$A$28</c:f>
              <c:strCache>
                <c:ptCount val="1"/>
                <c:pt idx="0">
                  <c:v>2014-2022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Sheet1!$B$26:$E$26</c:f>
              <c:strCache>
                <c:ptCount val="4"/>
                <c:pt idx="0">
                  <c:v>1 node</c:v>
                </c:pt>
                <c:pt idx="1">
                  <c:v>2 nodes</c:v>
                </c:pt>
                <c:pt idx="2">
                  <c:v>3 nodes</c:v>
                </c:pt>
                <c:pt idx="3">
                  <c:v>4 nodes</c:v>
                </c:pt>
              </c:strCache>
            </c:strRef>
          </c:cat>
          <c:val>
            <c:numRef>
              <c:f>Sheet1!$B$28:$E$28</c:f>
              <c:numCache>
                <c:formatCode>General</c:formatCode>
                <c:ptCount val="4"/>
                <c:pt idx="0">
                  <c:v>20.51</c:v>
                </c:pt>
                <c:pt idx="1">
                  <c:v>10.16</c:v>
                </c:pt>
                <c:pt idx="2">
                  <c:v>6.71</c:v>
                </c:pt>
                <c:pt idx="3">
                  <c:v>5.63</c:v>
                </c:pt>
              </c:numCache>
            </c:numRef>
          </c:val>
          <c:smooth val="0"/>
          <c:extLst>
            <c:ext xmlns:c16="http://schemas.microsoft.com/office/drawing/2014/chart" uri="{C3380CC4-5D6E-409C-BE32-E72D297353CC}">
              <c16:uniqueId val="{00000001-7175-49B4-BD16-054CA421AAA6}"/>
            </c:ext>
          </c:extLst>
        </c:ser>
        <c:ser>
          <c:idx val="2"/>
          <c:order val="2"/>
          <c:tx>
            <c:strRef>
              <c:f>Sheet1!$A$29</c:f>
              <c:strCache>
                <c:ptCount val="1"/>
                <c:pt idx="0">
                  <c:v>2010-2022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Sheet1!$B$26:$E$26</c:f>
              <c:strCache>
                <c:ptCount val="4"/>
                <c:pt idx="0">
                  <c:v>1 node</c:v>
                </c:pt>
                <c:pt idx="1">
                  <c:v>2 nodes</c:v>
                </c:pt>
                <c:pt idx="2">
                  <c:v>3 nodes</c:v>
                </c:pt>
                <c:pt idx="3">
                  <c:v>4 nodes</c:v>
                </c:pt>
              </c:strCache>
            </c:strRef>
          </c:cat>
          <c:val>
            <c:numRef>
              <c:f>Sheet1!$B$29:$E$29</c:f>
              <c:numCache>
                <c:formatCode>General</c:formatCode>
                <c:ptCount val="4"/>
                <c:pt idx="0">
                  <c:v>27.39</c:v>
                </c:pt>
                <c:pt idx="1">
                  <c:v>13.75</c:v>
                </c:pt>
                <c:pt idx="2">
                  <c:v>9.2200000000000006</c:v>
                </c:pt>
                <c:pt idx="3">
                  <c:v>7.34</c:v>
                </c:pt>
              </c:numCache>
            </c:numRef>
          </c:val>
          <c:smooth val="0"/>
          <c:extLst>
            <c:ext xmlns:c16="http://schemas.microsoft.com/office/drawing/2014/chart" uri="{C3380CC4-5D6E-409C-BE32-E72D297353CC}">
              <c16:uniqueId val="{00000002-7175-49B4-BD16-054CA421AAA6}"/>
            </c:ext>
          </c:extLst>
        </c:ser>
        <c:dLbls>
          <c:showLegendKey val="0"/>
          <c:showVal val="0"/>
          <c:showCatName val="0"/>
          <c:showSerName val="0"/>
          <c:showPercent val="0"/>
          <c:showBubbleSize val="0"/>
        </c:dLbls>
        <c:marker val="1"/>
        <c:smooth val="0"/>
        <c:axId val="265151088"/>
        <c:axId val="262993648"/>
      </c:lineChart>
      <c:catAx>
        <c:axId val="26515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993648"/>
        <c:crosses val="autoZero"/>
        <c:auto val="1"/>
        <c:lblAlgn val="ctr"/>
        <c:lblOffset val="100"/>
        <c:noMultiLvlLbl val="0"/>
      </c:catAx>
      <c:valAx>
        <c:axId val="26299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in mins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15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Forest</a:t>
            </a:r>
          </a:p>
        </c:rich>
      </c:tx>
      <c:layout>
        <c:manualLayout>
          <c:xMode val="edge"/>
          <c:yMode val="edge"/>
          <c:x val="0.6609999098812525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Sheet1!$A$21</c:f>
              <c:strCache>
                <c:ptCount val="1"/>
                <c:pt idx="0">
                  <c:v>2018-2022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Sheet1!$B$20:$E$20</c:f>
              <c:strCache>
                <c:ptCount val="4"/>
                <c:pt idx="0">
                  <c:v>1 node</c:v>
                </c:pt>
                <c:pt idx="1">
                  <c:v>2 nodes</c:v>
                </c:pt>
                <c:pt idx="2">
                  <c:v>3 nodes</c:v>
                </c:pt>
                <c:pt idx="3">
                  <c:v>4 nodes</c:v>
                </c:pt>
              </c:strCache>
            </c:strRef>
          </c:cat>
          <c:val>
            <c:numRef>
              <c:f>Sheet1!$B$21:$E$21</c:f>
              <c:numCache>
                <c:formatCode>General</c:formatCode>
                <c:ptCount val="4"/>
                <c:pt idx="0">
                  <c:v>13.22</c:v>
                </c:pt>
                <c:pt idx="1">
                  <c:v>8.3000000000000007</c:v>
                </c:pt>
                <c:pt idx="2">
                  <c:v>6.23</c:v>
                </c:pt>
                <c:pt idx="3">
                  <c:v>5.0999999999999996</c:v>
                </c:pt>
              </c:numCache>
            </c:numRef>
          </c:val>
          <c:smooth val="0"/>
          <c:extLst>
            <c:ext xmlns:c16="http://schemas.microsoft.com/office/drawing/2014/chart" uri="{C3380CC4-5D6E-409C-BE32-E72D297353CC}">
              <c16:uniqueId val="{00000000-52FE-4D44-897D-0F4BFEC9822E}"/>
            </c:ext>
          </c:extLst>
        </c:ser>
        <c:ser>
          <c:idx val="1"/>
          <c:order val="1"/>
          <c:tx>
            <c:strRef>
              <c:f>Sheet1!$A$22</c:f>
              <c:strCache>
                <c:ptCount val="1"/>
                <c:pt idx="0">
                  <c:v>2014-2022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Sheet1!$B$20:$E$20</c:f>
              <c:strCache>
                <c:ptCount val="4"/>
                <c:pt idx="0">
                  <c:v>1 node</c:v>
                </c:pt>
                <c:pt idx="1">
                  <c:v>2 nodes</c:v>
                </c:pt>
                <c:pt idx="2">
                  <c:v>3 nodes</c:v>
                </c:pt>
                <c:pt idx="3">
                  <c:v>4 nodes</c:v>
                </c:pt>
              </c:strCache>
            </c:strRef>
          </c:cat>
          <c:val>
            <c:numRef>
              <c:f>Sheet1!$B$22:$E$22</c:f>
              <c:numCache>
                <c:formatCode>General</c:formatCode>
                <c:ptCount val="4"/>
                <c:pt idx="0">
                  <c:v>21</c:v>
                </c:pt>
                <c:pt idx="1">
                  <c:v>10.01</c:v>
                </c:pt>
                <c:pt idx="2">
                  <c:v>6.46</c:v>
                </c:pt>
                <c:pt idx="3">
                  <c:v>5.93</c:v>
                </c:pt>
              </c:numCache>
            </c:numRef>
          </c:val>
          <c:smooth val="0"/>
          <c:extLst>
            <c:ext xmlns:c16="http://schemas.microsoft.com/office/drawing/2014/chart" uri="{C3380CC4-5D6E-409C-BE32-E72D297353CC}">
              <c16:uniqueId val="{00000001-52FE-4D44-897D-0F4BFEC9822E}"/>
            </c:ext>
          </c:extLst>
        </c:ser>
        <c:ser>
          <c:idx val="2"/>
          <c:order val="2"/>
          <c:tx>
            <c:strRef>
              <c:f>Sheet1!$A$23</c:f>
              <c:strCache>
                <c:ptCount val="1"/>
                <c:pt idx="0">
                  <c:v>2010-2022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Sheet1!$B$20:$E$20</c:f>
              <c:strCache>
                <c:ptCount val="4"/>
                <c:pt idx="0">
                  <c:v>1 node</c:v>
                </c:pt>
                <c:pt idx="1">
                  <c:v>2 nodes</c:v>
                </c:pt>
                <c:pt idx="2">
                  <c:v>3 nodes</c:v>
                </c:pt>
                <c:pt idx="3">
                  <c:v>4 nodes</c:v>
                </c:pt>
              </c:strCache>
            </c:strRef>
          </c:cat>
          <c:val>
            <c:numRef>
              <c:f>Sheet1!$B$23:$E$23</c:f>
              <c:numCache>
                <c:formatCode>General</c:formatCode>
                <c:ptCount val="4"/>
                <c:pt idx="0">
                  <c:v>27.25</c:v>
                </c:pt>
                <c:pt idx="1">
                  <c:v>12.79</c:v>
                </c:pt>
                <c:pt idx="2">
                  <c:v>8.3699999999999992</c:v>
                </c:pt>
                <c:pt idx="3">
                  <c:v>6.96</c:v>
                </c:pt>
              </c:numCache>
            </c:numRef>
          </c:val>
          <c:smooth val="0"/>
          <c:extLst>
            <c:ext xmlns:c16="http://schemas.microsoft.com/office/drawing/2014/chart" uri="{C3380CC4-5D6E-409C-BE32-E72D297353CC}">
              <c16:uniqueId val="{00000002-52FE-4D44-897D-0F4BFEC9822E}"/>
            </c:ext>
          </c:extLst>
        </c:ser>
        <c:dLbls>
          <c:showLegendKey val="0"/>
          <c:showVal val="0"/>
          <c:showCatName val="0"/>
          <c:showSerName val="0"/>
          <c:showPercent val="0"/>
          <c:showBubbleSize val="0"/>
        </c:dLbls>
        <c:marker val="1"/>
        <c:smooth val="0"/>
        <c:axId val="265157328"/>
        <c:axId val="262999600"/>
      </c:lineChart>
      <c:catAx>
        <c:axId val="265157328"/>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999600"/>
        <c:crosses val="autoZero"/>
        <c:auto val="1"/>
        <c:lblAlgn val="ctr"/>
        <c:lblOffset val="100"/>
        <c:noMultiLvlLbl val="0"/>
      </c:catAx>
      <c:valAx>
        <c:axId val="262999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in mins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157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Naive Bayes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Sheet1!$A$37</c:f>
              <c:strCache>
                <c:ptCount val="1"/>
                <c:pt idx="0">
                  <c:v>2018-2022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Sheet1!$B$36:$E$36</c:f>
              <c:strCache>
                <c:ptCount val="4"/>
                <c:pt idx="0">
                  <c:v>1 node</c:v>
                </c:pt>
                <c:pt idx="1">
                  <c:v>2 nodes</c:v>
                </c:pt>
                <c:pt idx="2">
                  <c:v>3 nodes</c:v>
                </c:pt>
                <c:pt idx="3">
                  <c:v>4 nodes</c:v>
                </c:pt>
              </c:strCache>
            </c:strRef>
          </c:cat>
          <c:val>
            <c:numRef>
              <c:f>Sheet1!$B$37:$E$37</c:f>
              <c:numCache>
                <c:formatCode>General</c:formatCode>
                <c:ptCount val="4"/>
                <c:pt idx="0">
                  <c:v>11.87</c:v>
                </c:pt>
                <c:pt idx="1">
                  <c:v>6.56</c:v>
                </c:pt>
                <c:pt idx="2">
                  <c:v>5.0999999999999996</c:v>
                </c:pt>
                <c:pt idx="3">
                  <c:v>3.71</c:v>
                </c:pt>
              </c:numCache>
            </c:numRef>
          </c:val>
          <c:smooth val="0"/>
          <c:extLst>
            <c:ext xmlns:c16="http://schemas.microsoft.com/office/drawing/2014/chart" uri="{C3380CC4-5D6E-409C-BE32-E72D297353CC}">
              <c16:uniqueId val="{00000000-899D-4759-BB2D-AAF39B5A2492}"/>
            </c:ext>
          </c:extLst>
        </c:ser>
        <c:ser>
          <c:idx val="1"/>
          <c:order val="1"/>
          <c:tx>
            <c:strRef>
              <c:f>Sheet1!$A$38</c:f>
              <c:strCache>
                <c:ptCount val="1"/>
                <c:pt idx="0">
                  <c:v>2014-2022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Sheet1!$B$36:$E$36</c:f>
              <c:strCache>
                <c:ptCount val="4"/>
                <c:pt idx="0">
                  <c:v>1 node</c:v>
                </c:pt>
                <c:pt idx="1">
                  <c:v>2 nodes</c:v>
                </c:pt>
                <c:pt idx="2">
                  <c:v>3 nodes</c:v>
                </c:pt>
                <c:pt idx="3">
                  <c:v>4 nodes</c:v>
                </c:pt>
              </c:strCache>
            </c:strRef>
          </c:cat>
          <c:val>
            <c:numRef>
              <c:f>Sheet1!$B$38:$E$38</c:f>
              <c:numCache>
                <c:formatCode>General</c:formatCode>
                <c:ptCount val="4"/>
                <c:pt idx="0">
                  <c:v>14.27</c:v>
                </c:pt>
                <c:pt idx="1">
                  <c:v>7.61</c:v>
                </c:pt>
                <c:pt idx="2">
                  <c:v>5.74</c:v>
                </c:pt>
                <c:pt idx="3">
                  <c:v>4.74</c:v>
                </c:pt>
              </c:numCache>
            </c:numRef>
          </c:val>
          <c:smooth val="0"/>
          <c:extLst>
            <c:ext xmlns:c16="http://schemas.microsoft.com/office/drawing/2014/chart" uri="{C3380CC4-5D6E-409C-BE32-E72D297353CC}">
              <c16:uniqueId val="{00000001-899D-4759-BB2D-AAF39B5A2492}"/>
            </c:ext>
          </c:extLst>
        </c:ser>
        <c:ser>
          <c:idx val="2"/>
          <c:order val="2"/>
          <c:tx>
            <c:strRef>
              <c:f>Sheet1!$A$39</c:f>
              <c:strCache>
                <c:ptCount val="1"/>
                <c:pt idx="0">
                  <c:v>2010-2022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Sheet1!$B$36:$E$36</c:f>
              <c:strCache>
                <c:ptCount val="4"/>
                <c:pt idx="0">
                  <c:v>1 node</c:v>
                </c:pt>
                <c:pt idx="1">
                  <c:v>2 nodes</c:v>
                </c:pt>
                <c:pt idx="2">
                  <c:v>3 nodes</c:v>
                </c:pt>
                <c:pt idx="3">
                  <c:v>4 nodes</c:v>
                </c:pt>
              </c:strCache>
            </c:strRef>
          </c:cat>
          <c:val>
            <c:numRef>
              <c:f>Sheet1!$B$39:$E$39</c:f>
              <c:numCache>
                <c:formatCode>General</c:formatCode>
                <c:ptCount val="4"/>
                <c:pt idx="0">
                  <c:v>17.61</c:v>
                </c:pt>
                <c:pt idx="1">
                  <c:v>8.64</c:v>
                </c:pt>
                <c:pt idx="2">
                  <c:v>5.96</c:v>
                </c:pt>
                <c:pt idx="3">
                  <c:v>5.42</c:v>
                </c:pt>
              </c:numCache>
            </c:numRef>
          </c:val>
          <c:smooth val="0"/>
          <c:extLst>
            <c:ext xmlns:c16="http://schemas.microsoft.com/office/drawing/2014/chart" uri="{C3380CC4-5D6E-409C-BE32-E72D297353CC}">
              <c16:uniqueId val="{00000002-899D-4759-BB2D-AAF39B5A2492}"/>
            </c:ext>
          </c:extLst>
        </c:ser>
        <c:dLbls>
          <c:showLegendKey val="0"/>
          <c:showVal val="0"/>
          <c:showCatName val="0"/>
          <c:showSerName val="0"/>
          <c:showPercent val="0"/>
          <c:showBubbleSize val="0"/>
        </c:dLbls>
        <c:marker val="1"/>
        <c:smooth val="0"/>
        <c:axId val="328067552"/>
        <c:axId val="333148624"/>
      </c:lineChart>
      <c:catAx>
        <c:axId val="3280675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148624"/>
        <c:crosses val="autoZero"/>
        <c:auto val="1"/>
        <c:lblAlgn val="ctr"/>
        <c:lblOffset val="100"/>
        <c:noMultiLvlLbl val="0"/>
      </c:catAx>
      <c:valAx>
        <c:axId val="333148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a:t>
                </a:r>
                <a:r>
                  <a:rPr lang="en-IN" baseline="0"/>
                  <a:t> in mins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067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B00D58-42E8-B3A6-0C00-A6F73910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FE9FBB-2D8D-BCA2-EB41-0B773ABCC2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75E59E-FDCA-437C-950E-DDC162CC899F}" type="datetimeFigureOut">
              <a:rPr lang="en-US" smtClean="0"/>
              <a:t>12/13/2023</a:t>
            </a:fld>
            <a:endParaRPr lang="en-US" dirty="0"/>
          </a:p>
        </p:txBody>
      </p:sp>
      <p:sp>
        <p:nvSpPr>
          <p:cNvPr id="4" name="Footer Placeholder 3">
            <a:extLst>
              <a:ext uri="{FF2B5EF4-FFF2-40B4-BE49-F238E27FC236}">
                <a16:creationId xmlns:a16="http://schemas.microsoft.com/office/drawing/2014/main" id="{9F605B67-9F3D-29A7-6397-7E2BEADB9F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338E526-04BA-5DE5-594E-F17BCE643A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A7E021-20CB-406E-9C36-02565894EE33}" type="slidenum">
              <a:rPr lang="en-US" smtClean="0"/>
              <a:t>‹#›</a:t>
            </a:fld>
            <a:endParaRPr lang="en-US" dirty="0"/>
          </a:p>
        </p:txBody>
      </p:sp>
    </p:spTree>
    <p:extLst>
      <p:ext uri="{BB962C8B-B14F-4D97-AF65-F5344CB8AC3E}">
        <p14:creationId xmlns:p14="http://schemas.microsoft.com/office/powerpoint/2010/main" val="25427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a:t>
            </a:fld>
            <a:endParaRPr lang="en-US" dirty="0"/>
          </a:p>
        </p:txBody>
      </p:sp>
    </p:spTree>
    <p:extLst>
      <p:ext uri="{BB962C8B-B14F-4D97-AF65-F5344CB8AC3E}">
        <p14:creationId xmlns:p14="http://schemas.microsoft.com/office/powerpoint/2010/main" val="178383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strike="sngStrike" dirty="0">
              <a:solidFill>
                <a:schemeClr val="bg1">
                  <a:lumMod val="65000"/>
                </a:schemeClr>
              </a:solidFill>
            </a:endParaRPr>
          </a:p>
          <a:p>
            <a:pPr marL="285750" indent="-285750">
              <a:buFont typeface="Arial"/>
              <a:buChar char="•"/>
            </a:pPr>
            <a:r>
              <a:rPr lang="en-US" sz="1200" b="1" strike="sngStrike" dirty="0"/>
              <a:t>Recall (Sensitivity)</a:t>
            </a:r>
            <a:r>
              <a:rPr lang="en-US" sz="1200" strike="sngStrike" dirty="0">
                <a:solidFill>
                  <a:srgbClr val="D1D5DB"/>
                </a:solidFill>
              </a:rPr>
              <a:t>: </a:t>
            </a:r>
            <a:r>
              <a:rPr lang="en-US" sz="1200" strike="sngStrike" dirty="0">
                <a:solidFill>
                  <a:schemeClr val="bg1">
                    <a:lumMod val="65000"/>
                  </a:schemeClr>
                </a:solidFill>
              </a:rPr>
              <a:t>The ratio of correctly predicted positive observations to all the actual positives.</a:t>
            </a:r>
          </a:p>
          <a:p>
            <a:endParaRPr lang="en-US" sz="1200" strike="sngStrike" dirty="0">
              <a:solidFill>
                <a:schemeClr val="bg1">
                  <a:lumMod val="65000"/>
                </a:schemeClr>
              </a:solidFill>
            </a:endParaRPr>
          </a:p>
          <a:p>
            <a:pPr marL="285750" indent="-285750">
              <a:buChar char="•"/>
            </a:pPr>
            <a:endParaRPr lang="en-US" sz="1200" strike="sngStrike" dirty="0">
              <a:solidFill>
                <a:schemeClr val="bg1">
                  <a:lumMod val="65000"/>
                </a:schemeClr>
              </a:solidFill>
            </a:endParaRPr>
          </a:p>
          <a:p>
            <a:pPr marL="285750" indent="-285750">
              <a:buChar char="•"/>
            </a:pPr>
            <a:r>
              <a:rPr lang="en-US" sz="1200" b="1" strike="sngStrike" dirty="0"/>
              <a:t>Area Under the ROC Curve (AUC-ROC)</a:t>
            </a:r>
            <a:r>
              <a:rPr lang="en-US" sz="1200" strike="sngStrike" dirty="0">
                <a:solidFill>
                  <a:srgbClr val="D1D5DB"/>
                </a:solidFill>
              </a:rPr>
              <a:t>: </a:t>
            </a:r>
            <a:r>
              <a:rPr lang="en-US" sz="1200" strike="sngStrike" dirty="0">
                <a:solidFill>
                  <a:schemeClr val="bg1">
                    <a:lumMod val="65000"/>
                  </a:schemeClr>
                </a:solidFill>
              </a:rPr>
              <a:t>Measures the true positive rate (recall) against the false positive rate at various thresholds.</a:t>
            </a:r>
          </a:p>
          <a:p>
            <a:endParaRPr lang="en-US" sz="1200" strike="sngStrike" dirty="0">
              <a:solidFill>
                <a:schemeClr val="bg1">
                  <a:lumMod val="65000"/>
                </a:schemeClr>
              </a:solidFill>
            </a:endParaRPr>
          </a:p>
          <a:p>
            <a:pPr marL="285750" indent="-285750">
              <a:buFont typeface="Arial"/>
              <a:buChar char="•"/>
            </a:pPr>
            <a:r>
              <a:rPr lang="en-US" sz="1200" b="1" strike="sngStrike" dirty="0"/>
              <a:t>Log Loss (Logistic Loss)</a:t>
            </a:r>
            <a:r>
              <a:rPr lang="en-US" sz="1200" strike="sngStrike" dirty="0">
                <a:solidFill>
                  <a:srgbClr val="D1D5DB"/>
                </a:solidFill>
              </a:rPr>
              <a:t>: </a:t>
            </a:r>
            <a:r>
              <a:rPr lang="en-US" sz="1200" strike="sngStrike" dirty="0">
                <a:solidFill>
                  <a:schemeClr val="bg1">
                    <a:lumMod val="65000"/>
                  </a:schemeClr>
                </a:solidFill>
              </a:rPr>
              <a:t>Measures the performance of a classification model where the prediction is a probability value between 0 and 1.</a:t>
            </a:r>
          </a:p>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17</a:t>
            </a:fld>
            <a:endParaRPr lang="en-US" dirty="0"/>
          </a:p>
        </p:txBody>
      </p:sp>
    </p:spTree>
    <p:extLst>
      <p:ext uri="{BB962C8B-B14F-4D97-AF65-F5344CB8AC3E}">
        <p14:creationId xmlns:p14="http://schemas.microsoft.com/office/powerpoint/2010/main" val="421799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dataset and Test dataset</a:t>
            </a:r>
          </a:p>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19</a:t>
            </a:fld>
            <a:endParaRPr lang="en-US" dirty="0"/>
          </a:p>
        </p:txBody>
      </p:sp>
    </p:spTree>
    <p:extLst>
      <p:ext uri="{BB962C8B-B14F-4D97-AF65-F5344CB8AC3E}">
        <p14:creationId xmlns:p14="http://schemas.microsoft.com/office/powerpoint/2010/main" val="48580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20</a:t>
            </a:fld>
            <a:endParaRPr lang="en-US" dirty="0"/>
          </a:p>
        </p:txBody>
      </p:sp>
    </p:spTree>
    <p:extLst>
      <p:ext uri="{BB962C8B-B14F-4D97-AF65-F5344CB8AC3E}">
        <p14:creationId xmlns:p14="http://schemas.microsoft.com/office/powerpoint/2010/main" val="412775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3</a:t>
            </a:fld>
            <a:endParaRPr lang="en-US" dirty="0"/>
          </a:p>
        </p:txBody>
      </p:sp>
    </p:spTree>
    <p:extLst>
      <p:ext uri="{BB962C8B-B14F-4D97-AF65-F5344CB8AC3E}">
        <p14:creationId xmlns:p14="http://schemas.microsoft.com/office/powerpoint/2010/main" val="58884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4</a:t>
            </a:fld>
            <a:endParaRPr lang="en-US" dirty="0"/>
          </a:p>
        </p:txBody>
      </p:sp>
    </p:spTree>
    <p:extLst>
      <p:ext uri="{BB962C8B-B14F-4D97-AF65-F5344CB8AC3E}">
        <p14:creationId xmlns:p14="http://schemas.microsoft.com/office/powerpoint/2010/main" val="5901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5</a:t>
            </a:fld>
            <a:endParaRPr lang="en-US" dirty="0"/>
          </a:p>
        </p:txBody>
      </p:sp>
    </p:spTree>
    <p:extLst>
      <p:ext uri="{BB962C8B-B14F-4D97-AF65-F5344CB8AC3E}">
        <p14:creationId xmlns:p14="http://schemas.microsoft.com/office/powerpoint/2010/main" val="251486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6</a:t>
            </a:fld>
            <a:endParaRPr lang="en-US" dirty="0"/>
          </a:p>
        </p:txBody>
      </p:sp>
    </p:spTree>
    <p:extLst>
      <p:ext uri="{BB962C8B-B14F-4D97-AF65-F5344CB8AC3E}">
        <p14:creationId xmlns:p14="http://schemas.microsoft.com/office/powerpoint/2010/main" val="327212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7</a:t>
            </a:fld>
            <a:endParaRPr lang="en-US" dirty="0"/>
          </a:p>
        </p:txBody>
      </p:sp>
    </p:spTree>
    <p:extLst>
      <p:ext uri="{BB962C8B-B14F-4D97-AF65-F5344CB8AC3E}">
        <p14:creationId xmlns:p14="http://schemas.microsoft.com/office/powerpoint/2010/main" val="24177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8</a:t>
            </a:fld>
            <a:endParaRPr lang="en-US" dirty="0"/>
          </a:p>
        </p:txBody>
      </p:sp>
    </p:spTree>
    <p:extLst>
      <p:ext uri="{BB962C8B-B14F-4D97-AF65-F5344CB8AC3E}">
        <p14:creationId xmlns:p14="http://schemas.microsoft.com/office/powerpoint/2010/main" val="64501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11</a:t>
            </a:fld>
            <a:endParaRPr lang="en-US" dirty="0"/>
          </a:p>
        </p:txBody>
      </p:sp>
    </p:spTree>
    <p:extLst>
      <p:ext uri="{BB962C8B-B14F-4D97-AF65-F5344CB8AC3E}">
        <p14:creationId xmlns:p14="http://schemas.microsoft.com/office/powerpoint/2010/main" val="17776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15</a:t>
            </a:fld>
            <a:endParaRPr lang="en-US" dirty="0"/>
          </a:p>
        </p:txBody>
      </p:sp>
    </p:spTree>
    <p:extLst>
      <p:ext uri="{BB962C8B-B14F-4D97-AF65-F5344CB8AC3E}">
        <p14:creationId xmlns:p14="http://schemas.microsoft.com/office/powerpoint/2010/main" val="296270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hasCustomPrompt="1"/>
          </p:nvPr>
        </p:nvSpPr>
        <p:spPr>
          <a:xfrm>
            <a:off x="3947746" y="0"/>
            <a:ext cx="8244254"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hasCustomPrompt="1"/>
          </p:nvPr>
        </p:nvSpPr>
        <p:spPr>
          <a:xfrm>
            <a:off x="520697" y="832351"/>
            <a:ext cx="3870148" cy="2043047"/>
          </a:xfrm>
        </p:spPr>
        <p:txBody>
          <a:bodyPr anchor="b" anchorCtr="0"/>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520695" y="3410869"/>
            <a:ext cx="3870149" cy="1801812"/>
          </a:xfrm>
        </p:spPr>
        <p:txBody>
          <a:bodyPr anchor="ctr" anchorCtr="0">
            <a:no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Click to add subtitle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a:xfrm>
            <a:off x="915988" y="323196"/>
            <a:ext cx="10133012" cy="1382156"/>
          </a:xfrm>
        </p:spPr>
        <p:txBody>
          <a:bodyPr lIns="0">
            <a:noAutofit/>
          </a:bodyPr>
          <a:lstStyle>
            <a:lvl1pPr>
              <a:defRPr sz="3600"/>
            </a:lvl1pPr>
          </a:lstStyle>
          <a:p>
            <a:r>
              <a:rPr lang="en-US" dirty="0"/>
              <a:t>Click to add title</a:t>
            </a:r>
          </a:p>
        </p:txBody>
      </p:sp>
      <p:sp>
        <p:nvSpPr>
          <p:cNvPr id="3" name="Content Placeholder 7">
            <a:extLst>
              <a:ext uri="{FF2B5EF4-FFF2-40B4-BE49-F238E27FC236}">
                <a16:creationId xmlns:a16="http://schemas.microsoft.com/office/drawing/2014/main" id="{92F6FD5E-7670-871F-F72A-39D2A6D7A5B8}"/>
              </a:ext>
            </a:extLst>
          </p:cNvPr>
          <p:cNvSpPr>
            <a:spLocks noGrp="1"/>
          </p:cNvSpPr>
          <p:nvPr>
            <p:ph sz="quarter" idx="12"/>
          </p:nvPr>
        </p:nvSpPr>
        <p:spPr>
          <a:xfrm>
            <a:off x="915988" y="1825625"/>
            <a:ext cx="10133012" cy="4351338"/>
          </a:xfrm>
        </p:spPr>
        <p:txBody>
          <a:bodyPr>
            <a:normAutofit/>
          </a:bodyPr>
          <a:lstStyle>
            <a:lvl1pPr marL="0" indent="0">
              <a:lnSpc>
                <a:spcPct val="120000"/>
              </a:lnSpc>
              <a:buNone/>
              <a:defRPr sz="2800"/>
            </a:lvl1pPr>
            <a:lvl2pPr indent="-182880">
              <a:defRPr sz="2400"/>
            </a:lvl2pPr>
            <a:lvl3pPr indent="-182880">
              <a:defRPr sz="2000"/>
            </a:lvl3pPr>
            <a:lvl4pPr indent="-182880">
              <a:defRPr sz="1800"/>
            </a:lvl4pPr>
            <a:lvl5pPr indent="-18288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04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a:xfrm>
            <a:off x="838199" y="533401"/>
            <a:ext cx="10692809" cy="1224378"/>
          </a:xfrm>
        </p:spPr>
        <p:txBody>
          <a:bodyPr>
            <a:noAutofit/>
          </a:bodyPr>
          <a:lstStyle>
            <a:lvl1pPr>
              <a:defRPr sz="3600"/>
            </a:lvl1pPr>
          </a:lstStyle>
          <a:p>
            <a:r>
              <a:rPr lang="en-US" dirty="0"/>
              <a:t>Click to add title</a:t>
            </a:r>
          </a:p>
        </p:txBody>
      </p:sp>
      <p:sp>
        <p:nvSpPr>
          <p:cNvPr id="5" name="Content Placeholder 7">
            <a:extLst>
              <a:ext uri="{FF2B5EF4-FFF2-40B4-BE49-F238E27FC236}">
                <a16:creationId xmlns:a16="http://schemas.microsoft.com/office/drawing/2014/main" id="{F67E8194-EC0E-9FB1-EA2A-0BA92AA06E28}"/>
              </a:ext>
            </a:extLst>
          </p:cNvPr>
          <p:cNvSpPr>
            <a:spLocks noGrp="1"/>
          </p:cNvSpPr>
          <p:nvPr>
            <p:ph sz="quarter" idx="12"/>
          </p:nvPr>
        </p:nvSpPr>
        <p:spPr>
          <a:xfrm>
            <a:off x="839788" y="1825625"/>
            <a:ext cx="10691219" cy="4351338"/>
          </a:xfrm>
        </p:spPr>
        <p:txBody>
          <a:bodyPr>
            <a:normAutofit/>
          </a:bodyPr>
          <a:lstStyle>
            <a:lvl1pPr marL="0" indent="0">
              <a:lnSpc>
                <a:spcPct val="120000"/>
              </a:lnSpc>
              <a:buNone/>
              <a:defRPr sz="2800"/>
            </a:lvl1pPr>
            <a:lvl2pPr indent="-182880">
              <a:defRPr sz="2400"/>
            </a:lvl2pPr>
            <a:lvl3pPr indent="-182880">
              <a:defRPr sz="2000"/>
            </a:lvl3pPr>
            <a:lvl4pPr indent="-182880">
              <a:defRPr sz="1800"/>
            </a:lvl4pPr>
            <a:lvl5pPr indent="-18288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21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291554"/>
            <a:ext cx="10515600" cy="1325563"/>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5157787"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6172200" y="1734325"/>
            <a:ext cx="5183188"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8" name="Content Placeholder 7">
            <a:extLst>
              <a:ext uri="{FF2B5EF4-FFF2-40B4-BE49-F238E27FC236}">
                <a16:creationId xmlns:a16="http://schemas.microsoft.com/office/drawing/2014/main" id="{34264240-E83B-8A44-A256-95C96E06BFAF}"/>
              </a:ext>
            </a:extLst>
          </p:cNvPr>
          <p:cNvSpPr>
            <a:spLocks noGrp="1"/>
          </p:cNvSpPr>
          <p:nvPr>
            <p:ph sz="quarter" idx="10"/>
          </p:nvPr>
        </p:nvSpPr>
        <p:spPr>
          <a:xfrm>
            <a:off x="839788" y="2558237"/>
            <a:ext cx="5157787"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7">
            <a:extLst>
              <a:ext uri="{FF2B5EF4-FFF2-40B4-BE49-F238E27FC236}">
                <a16:creationId xmlns:a16="http://schemas.microsoft.com/office/drawing/2014/main" id="{9FC8BF9E-2DD3-F860-D883-84D8701BBF77}"/>
              </a:ext>
            </a:extLst>
          </p:cNvPr>
          <p:cNvSpPr>
            <a:spLocks noGrp="1"/>
          </p:cNvSpPr>
          <p:nvPr>
            <p:ph sz="quarter" idx="11"/>
          </p:nvPr>
        </p:nvSpPr>
        <p:spPr>
          <a:xfrm>
            <a:off x="6172200" y="2558237"/>
            <a:ext cx="5180012"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 2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417680"/>
            <a:ext cx="8167579" cy="1285116"/>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9" y="1734325"/>
            <a:ext cx="3886196"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7">
            <a:extLst>
              <a:ext uri="{FF2B5EF4-FFF2-40B4-BE49-F238E27FC236}">
                <a16:creationId xmlns:a16="http://schemas.microsoft.com/office/drawing/2014/main" id="{D44078EB-1D86-9884-C3E8-39B3FCDD3D8E}"/>
              </a:ext>
            </a:extLst>
          </p:cNvPr>
          <p:cNvSpPr>
            <a:spLocks noGrp="1"/>
          </p:cNvSpPr>
          <p:nvPr>
            <p:ph sz="quarter" idx="12"/>
          </p:nvPr>
        </p:nvSpPr>
        <p:spPr>
          <a:xfrm>
            <a:off x="839788" y="2578115"/>
            <a:ext cx="3886197"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5121171" y="1734325"/>
            <a:ext cx="3886196"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8" name="Content Placeholder 7">
            <a:extLst>
              <a:ext uri="{FF2B5EF4-FFF2-40B4-BE49-F238E27FC236}">
                <a16:creationId xmlns:a16="http://schemas.microsoft.com/office/drawing/2014/main" id="{F61CC1A1-BF2A-DBBF-C408-9C7ADD0C60D0}"/>
              </a:ext>
            </a:extLst>
          </p:cNvPr>
          <p:cNvSpPr>
            <a:spLocks noGrp="1"/>
          </p:cNvSpPr>
          <p:nvPr>
            <p:ph sz="quarter" idx="13"/>
          </p:nvPr>
        </p:nvSpPr>
        <p:spPr>
          <a:xfrm>
            <a:off x="5121171" y="2578115"/>
            <a:ext cx="3902943"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F5967279-85CA-A9C7-2EED-78F831C97BD1}"/>
              </a:ext>
            </a:extLst>
          </p:cNvPr>
          <p:cNvSpPr>
            <a:spLocks noGrp="1"/>
          </p:cNvSpPr>
          <p:nvPr>
            <p:ph type="pic" sz="quarter" idx="10" hasCustomPrompt="1"/>
          </p:nvPr>
        </p:nvSpPr>
        <p:spPr>
          <a:xfrm>
            <a:off x="9721850" y="0"/>
            <a:ext cx="2470150" cy="3429000"/>
          </a:xfrm>
          <a:solidFill>
            <a:schemeClr val="accent2"/>
          </a:solidFill>
        </p:spPr>
        <p:txBody>
          <a:bodyPr>
            <a:normAutofit/>
          </a:bodyPr>
          <a:lstStyle>
            <a:lvl1pPr marL="0" indent="0" algn="ctr">
              <a:buNone/>
              <a:defRPr sz="1800"/>
            </a:lvl1pPr>
          </a:lstStyle>
          <a:p>
            <a:r>
              <a:rPr lang="en-US" dirty="0"/>
              <a:t>Click to add picture</a:t>
            </a:r>
          </a:p>
        </p:txBody>
      </p:sp>
      <p:sp>
        <p:nvSpPr>
          <p:cNvPr id="11" name="Picture Placeholder 9">
            <a:extLst>
              <a:ext uri="{FF2B5EF4-FFF2-40B4-BE49-F238E27FC236}">
                <a16:creationId xmlns:a16="http://schemas.microsoft.com/office/drawing/2014/main" id="{3354F1E6-FB71-C8A4-3C53-58AD258CCE2C}"/>
              </a:ext>
            </a:extLst>
          </p:cNvPr>
          <p:cNvSpPr>
            <a:spLocks noGrp="1"/>
          </p:cNvSpPr>
          <p:nvPr>
            <p:ph type="pic" sz="quarter" idx="11" hasCustomPrompt="1"/>
          </p:nvPr>
        </p:nvSpPr>
        <p:spPr>
          <a:xfrm>
            <a:off x="9721850" y="3429000"/>
            <a:ext cx="2470150" cy="3429000"/>
          </a:xfrm>
          <a:solidFill>
            <a:schemeClr val="accent2"/>
          </a:solidFill>
        </p:spPr>
        <p:txBody>
          <a:bodyPr>
            <a:normAutofit/>
          </a:bodyPr>
          <a:lstStyle>
            <a:lvl1pPr marL="0" indent="0" algn="ctr">
              <a:buNone/>
              <a:defRPr sz="1800"/>
            </a:lvl1pPr>
          </a:lstStyle>
          <a:p>
            <a:r>
              <a:rPr lang="en-US" dirty="0"/>
              <a:t>Click to add picture</a:t>
            </a:r>
          </a:p>
        </p:txBody>
      </p:sp>
    </p:spTree>
    <p:extLst>
      <p:ext uri="{BB962C8B-B14F-4D97-AF65-F5344CB8AC3E}">
        <p14:creationId xmlns:p14="http://schemas.microsoft.com/office/powerpoint/2010/main" val="235507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Rows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3141554" y="449207"/>
            <a:ext cx="7631549" cy="1325563"/>
          </a:xfrm>
        </p:spPr>
        <p:txBody>
          <a:bodyPr>
            <a:noAutofit/>
          </a:bodyPr>
          <a:lstStyle>
            <a:lvl1pPr>
              <a:defRPr sz="3600"/>
            </a:lvl1pPr>
          </a:lstStyle>
          <a:p>
            <a:r>
              <a:rPr lang="en-US" dirty="0"/>
              <a:t>Click to add title</a:t>
            </a:r>
          </a:p>
        </p:txBody>
      </p:sp>
      <p:sp>
        <p:nvSpPr>
          <p:cNvPr id="13" name="Picture Placeholder 12">
            <a:extLst>
              <a:ext uri="{FF2B5EF4-FFF2-40B4-BE49-F238E27FC236}">
                <a16:creationId xmlns:a16="http://schemas.microsoft.com/office/drawing/2014/main" id="{5EB1B50D-A919-BE5E-74D5-7CAB6A850CFE}"/>
              </a:ext>
            </a:extLst>
          </p:cNvPr>
          <p:cNvSpPr>
            <a:spLocks noGrp="1"/>
          </p:cNvSpPr>
          <p:nvPr>
            <p:ph type="pic" sz="quarter" idx="12" hasCustomPrompt="1"/>
          </p:nvPr>
        </p:nvSpPr>
        <p:spPr>
          <a:xfrm>
            <a:off x="-1" y="-7938"/>
            <a:ext cx="2449513" cy="3436938"/>
          </a:xfrm>
          <a:solidFill>
            <a:schemeClr val="accent2"/>
          </a:solidFill>
        </p:spPr>
        <p:txBody>
          <a:bodyPr>
            <a:normAutofit/>
          </a:bodyPr>
          <a:lstStyle>
            <a:lvl1pPr marL="0" indent="0" algn="ctr">
              <a:buNone/>
              <a:defRPr sz="1800"/>
            </a:lvl1pPr>
          </a:lstStyle>
          <a:p>
            <a:r>
              <a:rPr lang="en-US" dirty="0"/>
              <a:t>Click to add picture</a:t>
            </a:r>
          </a:p>
        </p:txBody>
      </p:sp>
      <p:sp>
        <p:nvSpPr>
          <p:cNvPr id="14" name="Picture Placeholder 12">
            <a:extLst>
              <a:ext uri="{FF2B5EF4-FFF2-40B4-BE49-F238E27FC236}">
                <a16:creationId xmlns:a16="http://schemas.microsoft.com/office/drawing/2014/main" id="{B14CC16F-6E3E-C661-002C-4EC58025D174}"/>
              </a:ext>
            </a:extLst>
          </p:cNvPr>
          <p:cNvSpPr>
            <a:spLocks noGrp="1"/>
          </p:cNvSpPr>
          <p:nvPr>
            <p:ph type="pic" sz="quarter" idx="13" hasCustomPrompt="1"/>
          </p:nvPr>
        </p:nvSpPr>
        <p:spPr>
          <a:xfrm>
            <a:off x="-1" y="3421062"/>
            <a:ext cx="2449513" cy="3436938"/>
          </a:xfrm>
          <a:solidFill>
            <a:schemeClr val="accent2"/>
          </a:solidFill>
        </p:spPr>
        <p:txBody>
          <a:bodyPr>
            <a:normAutofit/>
          </a:bodyPr>
          <a:lstStyle>
            <a:lvl1pPr marL="0" indent="0" algn="ctr">
              <a:buNone/>
              <a:defRPr sz="1800"/>
            </a:lvl1pPr>
          </a:lstStyle>
          <a:p>
            <a:r>
              <a:rPr lang="en-US" dirty="0"/>
              <a:t>Click to add picture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3141554" y="1828915"/>
            <a:ext cx="7631549" cy="672544"/>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7">
            <a:extLst>
              <a:ext uri="{FF2B5EF4-FFF2-40B4-BE49-F238E27FC236}">
                <a16:creationId xmlns:a16="http://schemas.microsoft.com/office/drawing/2014/main" id="{DE262B09-364D-0FED-4386-6B61F5E2059E}"/>
              </a:ext>
            </a:extLst>
          </p:cNvPr>
          <p:cNvSpPr>
            <a:spLocks noGrp="1"/>
          </p:cNvSpPr>
          <p:nvPr>
            <p:ph sz="quarter" idx="14"/>
          </p:nvPr>
        </p:nvSpPr>
        <p:spPr>
          <a:xfrm>
            <a:off x="3141554" y="2558237"/>
            <a:ext cx="7631549" cy="1519777"/>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18DA78-EDD7-6979-898D-5F3B5AABCAEE}"/>
              </a:ext>
            </a:extLst>
          </p:cNvPr>
          <p:cNvSpPr>
            <a:spLocks noGrp="1"/>
          </p:cNvSpPr>
          <p:nvPr>
            <p:ph type="body" idx="10" hasCustomPrompt="1"/>
          </p:nvPr>
        </p:nvSpPr>
        <p:spPr>
          <a:xfrm>
            <a:off x="3141554" y="4159694"/>
            <a:ext cx="7631549" cy="672544"/>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7">
            <a:extLst>
              <a:ext uri="{FF2B5EF4-FFF2-40B4-BE49-F238E27FC236}">
                <a16:creationId xmlns:a16="http://schemas.microsoft.com/office/drawing/2014/main" id="{EC74A87D-30FB-01B0-5DA8-0B98D76979A0}"/>
              </a:ext>
            </a:extLst>
          </p:cNvPr>
          <p:cNvSpPr>
            <a:spLocks noGrp="1"/>
          </p:cNvSpPr>
          <p:nvPr>
            <p:ph sz="quarter" idx="15"/>
          </p:nvPr>
        </p:nvSpPr>
        <p:spPr>
          <a:xfrm>
            <a:off x="3141554" y="4889016"/>
            <a:ext cx="7631549" cy="1519777"/>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95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365126"/>
            <a:ext cx="10515600" cy="1190406"/>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4495800"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hasCustomPrompt="1"/>
          </p:nvPr>
        </p:nvSpPr>
        <p:spPr>
          <a:xfrm>
            <a:off x="8151812"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7">
            <a:extLst>
              <a:ext uri="{FF2B5EF4-FFF2-40B4-BE49-F238E27FC236}">
                <a16:creationId xmlns:a16="http://schemas.microsoft.com/office/drawing/2014/main" id="{1A288D48-46DD-8785-DECC-B3943A1A6EE8}"/>
              </a:ext>
            </a:extLst>
          </p:cNvPr>
          <p:cNvSpPr>
            <a:spLocks noGrp="1"/>
          </p:cNvSpPr>
          <p:nvPr>
            <p:ph sz="quarter" idx="12"/>
          </p:nvPr>
        </p:nvSpPr>
        <p:spPr>
          <a:xfrm>
            <a:off x="839789" y="2578115"/>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7">
            <a:extLst>
              <a:ext uri="{FF2B5EF4-FFF2-40B4-BE49-F238E27FC236}">
                <a16:creationId xmlns:a16="http://schemas.microsoft.com/office/drawing/2014/main" id="{1E9D964B-3826-6A62-C8F8-8442BE02EEF2}"/>
              </a:ext>
            </a:extLst>
          </p:cNvPr>
          <p:cNvSpPr>
            <a:spLocks noGrp="1"/>
          </p:cNvSpPr>
          <p:nvPr>
            <p:ph sz="quarter" idx="14"/>
          </p:nvPr>
        </p:nvSpPr>
        <p:spPr>
          <a:xfrm>
            <a:off x="4495800" y="2578115"/>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E2334187-42B0-A839-E015-68BE285287D0}"/>
              </a:ext>
            </a:extLst>
          </p:cNvPr>
          <p:cNvSpPr>
            <a:spLocks noGrp="1"/>
          </p:cNvSpPr>
          <p:nvPr>
            <p:ph sz="quarter" idx="15"/>
          </p:nvPr>
        </p:nvSpPr>
        <p:spPr>
          <a:xfrm>
            <a:off x="8151812" y="2558237"/>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hasCustomPrompt="1"/>
          </p:nvPr>
        </p:nvSpPr>
        <p:spPr>
          <a:xfrm>
            <a:off x="1058921" y="533400"/>
            <a:ext cx="5037082" cy="1606118"/>
          </a:xfrm>
        </p:spPr>
        <p:txBody>
          <a:bodyPr>
            <a:noAutofit/>
          </a:bodyPr>
          <a:lstStyle>
            <a:lvl1pPr>
              <a:defRPr sz="3600"/>
            </a:lvl1pPr>
          </a:lstStyle>
          <a:p>
            <a:r>
              <a:rPr lang="en-US" dirty="0"/>
              <a:t>Click to add title</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hasCustomPrompt="1"/>
          </p:nvPr>
        </p:nvSpPr>
        <p:spPr>
          <a:xfrm>
            <a:off x="7186070" y="0"/>
            <a:ext cx="24638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hasCustomPrompt="1"/>
          </p:nvPr>
        </p:nvSpPr>
        <p:spPr>
          <a:xfrm>
            <a:off x="9649155" y="0"/>
            <a:ext cx="25397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hasCustomPrompt="1"/>
          </p:nvPr>
        </p:nvSpPr>
        <p:spPr>
          <a:xfrm>
            <a:off x="7186070" y="3383280"/>
            <a:ext cx="24638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hasCustomPrompt="1"/>
          </p:nvPr>
        </p:nvSpPr>
        <p:spPr>
          <a:xfrm>
            <a:off x="9649155" y="3383280"/>
            <a:ext cx="25397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2" name="Content Placeholder 7">
            <a:extLst>
              <a:ext uri="{FF2B5EF4-FFF2-40B4-BE49-F238E27FC236}">
                <a16:creationId xmlns:a16="http://schemas.microsoft.com/office/drawing/2014/main" id="{7F170437-7735-5F1D-A434-50F5613E886B}"/>
              </a:ext>
            </a:extLst>
          </p:cNvPr>
          <p:cNvSpPr>
            <a:spLocks noGrp="1"/>
          </p:cNvSpPr>
          <p:nvPr>
            <p:ph sz="quarter" idx="12"/>
          </p:nvPr>
        </p:nvSpPr>
        <p:spPr>
          <a:xfrm>
            <a:off x="1058920" y="2229347"/>
            <a:ext cx="5037079" cy="3821742"/>
          </a:xfrm>
        </p:spPr>
        <p:txBody>
          <a:bodyPr>
            <a:normAutofit/>
          </a:bodyPr>
          <a:lstStyle>
            <a:lvl1pPr marL="0" indent="0">
              <a:lnSpc>
                <a:spcPct val="120000"/>
              </a:lnSpc>
              <a:buNone/>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hasCustomPrompt="1"/>
          </p:nvPr>
        </p:nvSpPr>
        <p:spPr>
          <a:xfrm>
            <a:off x="5146159" y="319489"/>
            <a:ext cx="6238688" cy="1748545"/>
          </a:xfrm>
        </p:spPr>
        <p:txBody>
          <a:bodyPr>
            <a:no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hasCustomPrompt="1"/>
          </p:nvPr>
        </p:nvSpPr>
        <p:spPr>
          <a:xfrm>
            <a:off x="0" y="3188"/>
            <a:ext cx="4966447" cy="6876075"/>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tIns="548640">
            <a:noAutofit/>
          </a:bodyPr>
          <a:lstStyle>
            <a:lvl1pPr marL="0" indent="0" algn="ctr">
              <a:buNone/>
              <a:defRPr sz="20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872"/>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16CD7D97-87A3-2AB7-3240-6FA6C68F7E9B}"/>
              </a:ext>
            </a:extLst>
          </p:cNvPr>
          <p:cNvSpPr>
            <a:spLocks noGrp="1"/>
          </p:cNvSpPr>
          <p:nvPr>
            <p:ph sz="quarter" idx="12"/>
          </p:nvPr>
        </p:nvSpPr>
        <p:spPr>
          <a:xfrm>
            <a:off x="5146157" y="2301949"/>
            <a:ext cx="6238687" cy="4022650"/>
          </a:xfrm>
        </p:spPr>
        <p:txBody>
          <a:bodyPr>
            <a:normAutofit/>
          </a:bodyPr>
          <a:lstStyle>
            <a:lvl1pPr marL="0" indent="0">
              <a:lnSpc>
                <a:spcPct val="120000"/>
              </a:lnSpc>
              <a:buNone/>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9478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hasCustomPrompt="1"/>
          </p:nvPr>
        </p:nvSpPr>
        <p:spPr>
          <a:xfrm>
            <a:off x="680485" y="293303"/>
            <a:ext cx="4199860" cy="2579294"/>
          </a:xfrm>
        </p:spPr>
        <p:txBody>
          <a:bodyPr anchor="b" anchorCtr="0">
            <a:no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hasCustomPrompt="1"/>
          </p:nvPr>
        </p:nvSpPr>
        <p:spPr>
          <a:xfrm>
            <a:off x="5560830" y="1224951"/>
            <a:ext cx="3401105" cy="5105686"/>
          </a:xfrm>
        </p:spPr>
        <p:txBody>
          <a:bodyPr anchor="t">
            <a:normAutofit/>
          </a:bodyPr>
          <a:lstStyle>
            <a:lvl1pPr>
              <a:buNone/>
              <a:defRPr/>
            </a:lvl1pPr>
          </a:lstStyle>
          <a:p>
            <a:r>
              <a:rPr lang="en-US" dirty="0"/>
              <a:t>Click to add object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hasCustomPrompt="1"/>
          </p:nvPr>
        </p:nvSpPr>
        <p:spPr>
          <a:xfrm>
            <a:off x="9531096" y="0"/>
            <a:ext cx="2660904" cy="3429000"/>
          </a:xfrm>
          <a:solidFill>
            <a:schemeClr val="accent2"/>
          </a:solidFill>
        </p:spPr>
        <p:txBody>
          <a:bodyPr>
            <a:normAutofit/>
          </a:bodyPr>
          <a:lstStyle>
            <a:lvl1pPr marL="0" indent="0" algn="ctr">
              <a:buFont typeface="Arial" panose="020B0604020202020204" pitchFamily="34" charset="0"/>
              <a:buNone/>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dirty="0"/>
              <a:t>Click to add picture</a:t>
            </a:r>
          </a:p>
          <a:p>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hasCustomPrompt="1"/>
          </p:nvPr>
        </p:nvSpPr>
        <p:spPr>
          <a:xfrm>
            <a:off x="9531096" y="3383280"/>
            <a:ext cx="2660904" cy="3474720"/>
          </a:xfrm>
          <a:solidFill>
            <a:schemeClr val="accent2"/>
          </a:solidFill>
        </p:spPr>
        <p:txBody>
          <a:bodyPr>
            <a:normAutofit/>
          </a:bodyPr>
          <a:lstStyle>
            <a:lvl1pPr marL="285750" indent="-285750" algn="ctr">
              <a:buFont typeface="Arial" panose="020B0604020202020204" pitchFamily="34" charset="0"/>
              <a:buChar char="•"/>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dirty="0"/>
              <a:t>Click to add picture</a:t>
            </a:r>
          </a:p>
          <a:p>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hasCustomPrompt="1"/>
          </p:nvPr>
        </p:nvSpPr>
        <p:spPr>
          <a:xfrm>
            <a:off x="5083790" y="1064715"/>
            <a:ext cx="6153912" cy="3922755"/>
          </a:xfrm>
        </p:spPr>
        <p:txBody>
          <a:bodyPr>
            <a:noAutofit/>
          </a:bodyPr>
          <a:lstStyle>
            <a:lvl1pPr algn="l">
              <a:defRPr sz="4400"/>
            </a:lvl1pPr>
          </a:lstStyle>
          <a:p>
            <a:pPr algn="r"/>
            <a:r>
              <a:rPr lang="en-US" dirty="0"/>
              <a:t>Click to add title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835833"/>
          </a:xfrm>
        </p:spPr>
        <p:txBody>
          <a:bodyPr anchor="ctr" anchorCtr="0">
            <a:noAutofit/>
          </a:bodyPr>
          <a:lstStyle>
            <a:lvl1pPr marL="0" indent="0" algn="l">
              <a:buNone/>
              <a:defRPr sz="1800"/>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hasCustomPrompt="1"/>
          </p:nvPr>
        </p:nvSpPr>
        <p:spPr>
          <a:xfrm>
            <a:off x="-4444"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hasCustomPrompt="1"/>
          </p:nvPr>
        </p:nvSpPr>
        <p:spPr>
          <a:xfrm>
            <a:off x="839788" y="550416"/>
            <a:ext cx="3932237" cy="1429304"/>
          </a:xfrm>
        </p:spPr>
        <p:txBody>
          <a:bodyPr anchor="b"/>
          <a:lstStyle>
            <a:lvl1pPr>
              <a:defRPr sz="3200"/>
            </a:lvl1pPr>
          </a:lstStyle>
          <a:p>
            <a:r>
              <a:rPr lang="en-US" dirty="0"/>
              <a:t>Click to add title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5263403" y="604876"/>
            <a:ext cx="5864668" cy="1918916"/>
          </a:xfrm>
        </p:spPr>
        <p:txBody>
          <a:bodyPr>
            <a:noAutofit/>
          </a:bodyPr>
          <a:lstStyle>
            <a:lvl1pPr algn="r">
              <a:defRPr sz="3600"/>
            </a:lvl1pPr>
          </a:lstStyle>
          <a:p>
            <a:r>
              <a:rPr lang="en-US" dirty="0"/>
              <a:t>Click to add title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hasCustomPrompt="1"/>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hasCustomPrompt="1"/>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6133377" y="2648309"/>
            <a:ext cx="4994694" cy="3656571"/>
          </a:xfrm>
        </p:spPr>
        <p:txBody>
          <a:bodyPr anchor="t">
            <a:normAutofit/>
          </a:bodyPr>
          <a:lstStyle>
            <a:lvl1pPr marL="0" indent="0" algn="r">
              <a:lnSpc>
                <a:spcPct val="120000"/>
              </a:lnSpc>
              <a:buNone/>
              <a:defRPr sz="1800"/>
            </a:lvl1pPr>
          </a:lstStyle>
          <a:p>
            <a:r>
              <a:rPr lang="en-US" dirty="0"/>
              <a:t>Click to add object</a:t>
            </a:r>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851755" y="218921"/>
            <a:ext cx="4762660" cy="1918916"/>
          </a:xfrm>
        </p:spPr>
        <p:txBody>
          <a:bodyPr>
            <a:noAutofit/>
          </a:bodyPr>
          <a:lstStyle>
            <a:lvl1pPr algn="r">
              <a:defRPr sz="3600"/>
            </a:lvl1pPr>
          </a:lstStyle>
          <a:p>
            <a:r>
              <a:rPr lang="en-US" dirty="0"/>
              <a:t>Click to add title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852199" y="2226277"/>
            <a:ext cx="4772180" cy="3656571"/>
          </a:xfrm>
        </p:spPr>
        <p:txBody>
          <a:bodyPr anchor="t">
            <a:normAutofit/>
          </a:bodyPr>
          <a:lstStyle>
            <a:lvl1pPr marL="0" indent="0" algn="r">
              <a:lnSpc>
                <a:spcPct val="120000"/>
              </a:lnSpc>
              <a:buNone/>
              <a:defRPr sz="1800"/>
            </a:lvl1pPr>
          </a:lstStyle>
          <a:p>
            <a:r>
              <a:rPr lang="en-US" dirty="0"/>
              <a:t>Click to add object</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hasCustomPrompt="1"/>
          </p:nvPr>
        </p:nvSpPr>
        <p:spPr>
          <a:xfrm>
            <a:off x="7443265" y="0"/>
            <a:ext cx="4772179" cy="3441940"/>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 name="connsiteX0" fmla="*/ 0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0 w 4772179"/>
              <a:gd name="connsiteY4" fmla="*/ 0 h 3434316"/>
              <a:gd name="connsiteX0" fmla="*/ 492369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492369 w 4772179"/>
              <a:gd name="connsiteY4" fmla="*/ 0 h 3434316"/>
              <a:gd name="connsiteX0" fmla="*/ 439615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439615 w 4772179"/>
              <a:gd name="connsiteY4" fmla="*/ 0 h 343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2179" h="3434316">
                <a:moveTo>
                  <a:pt x="439615" y="0"/>
                </a:moveTo>
                <a:lnTo>
                  <a:pt x="4772179" y="0"/>
                </a:lnTo>
                <a:lnTo>
                  <a:pt x="4742121" y="3434316"/>
                </a:lnTo>
                <a:lnTo>
                  <a:pt x="0" y="3434316"/>
                </a:lnTo>
                <a:lnTo>
                  <a:pt x="439615" y="0"/>
                </a:lnTo>
                <a:close/>
              </a:path>
            </a:pathLst>
          </a:custGeom>
          <a:solidFill>
            <a:schemeClr val="accent2"/>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hasCustomPrompt="1"/>
          </p:nvPr>
        </p:nvSpPr>
        <p:spPr>
          <a:xfrm>
            <a:off x="7013275" y="3442480"/>
            <a:ext cx="5202169"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 name="connsiteX0" fmla="*/ 0 w 5178056"/>
              <a:gd name="connsiteY0" fmla="*/ 0 h 3425380"/>
              <a:gd name="connsiteX1" fmla="*/ 5147027 w 5178056"/>
              <a:gd name="connsiteY1" fmla="*/ 0 h 3425380"/>
              <a:gd name="connsiteX2" fmla="*/ 5178056 w 5178056"/>
              <a:gd name="connsiteY2" fmla="*/ 3425380 h 3425380"/>
              <a:gd name="connsiteX3" fmla="*/ 0 w 5178056"/>
              <a:gd name="connsiteY3" fmla="*/ 3425380 h 3425380"/>
              <a:gd name="connsiteX4" fmla="*/ 0 w 5178056"/>
              <a:gd name="connsiteY4" fmla="*/ 0 h 3425380"/>
              <a:gd name="connsiteX0" fmla="*/ 404446 w 5178056"/>
              <a:gd name="connsiteY0" fmla="*/ 0 h 3425380"/>
              <a:gd name="connsiteX1" fmla="*/ 5147027 w 5178056"/>
              <a:gd name="connsiteY1" fmla="*/ 0 h 3425380"/>
              <a:gd name="connsiteX2" fmla="*/ 5178056 w 5178056"/>
              <a:gd name="connsiteY2" fmla="*/ 3425380 h 3425380"/>
              <a:gd name="connsiteX3" fmla="*/ 0 w 5178056"/>
              <a:gd name="connsiteY3" fmla="*/ 3425380 h 3425380"/>
              <a:gd name="connsiteX4" fmla="*/ 404446 w 5178056"/>
              <a:gd name="connsiteY4" fmla="*/ 0 h 3425380"/>
              <a:gd name="connsiteX0" fmla="*/ 404446 w 5178056"/>
              <a:gd name="connsiteY0" fmla="*/ 0 h 3425380"/>
              <a:gd name="connsiteX1" fmla="*/ 5173404 w 5178056"/>
              <a:gd name="connsiteY1" fmla="*/ 0 h 3425380"/>
              <a:gd name="connsiteX2" fmla="*/ 5178056 w 5178056"/>
              <a:gd name="connsiteY2" fmla="*/ 3425380 h 3425380"/>
              <a:gd name="connsiteX3" fmla="*/ 0 w 5178056"/>
              <a:gd name="connsiteY3" fmla="*/ 3425380 h 3425380"/>
              <a:gd name="connsiteX4" fmla="*/ 404446 w 5178056"/>
              <a:gd name="connsiteY4" fmla="*/ 0 h 34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8056" h="3425380">
                <a:moveTo>
                  <a:pt x="404446" y="0"/>
                </a:moveTo>
                <a:lnTo>
                  <a:pt x="5173404" y="0"/>
                </a:lnTo>
                <a:cubicBezTo>
                  <a:pt x="5174955" y="1141793"/>
                  <a:pt x="5176505" y="2283587"/>
                  <a:pt x="5178056" y="3425380"/>
                </a:cubicBezTo>
                <a:lnTo>
                  <a:pt x="0" y="3425380"/>
                </a:lnTo>
                <a:lnTo>
                  <a:pt x="404446" y="0"/>
                </a:lnTo>
                <a:close/>
              </a:path>
            </a:pathLst>
          </a:custGeom>
          <a:solidFill>
            <a:schemeClr val="accent2">
              <a:lumMod val="60000"/>
              <a:lumOff val="40000"/>
            </a:schemeClr>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Tree>
    <p:extLst>
      <p:ext uri="{BB962C8B-B14F-4D97-AF65-F5344CB8AC3E}">
        <p14:creationId xmlns:p14="http://schemas.microsoft.com/office/powerpoint/2010/main" val="74808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2741734" y="736758"/>
            <a:ext cx="6708530" cy="1918916"/>
          </a:xfrm>
        </p:spPr>
        <p:txBody>
          <a:bodyPr>
            <a:noAutofit/>
          </a:bodyPr>
          <a:lstStyle>
            <a:lvl1pPr algn="ctr">
              <a:defRPr sz="3600"/>
            </a:lvl1pPr>
          </a:lstStyle>
          <a:p>
            <a:r>
              <a:rPr lang="en-US" dirty="0"/>
              <a:t>Click to add title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2741735" y="2743200"/>
            <a:ext cx="6708531" cy="3561680"/>
          </a:xfrm>
        </p:spPr>
        <p:txBody>
          <a:bodyPr anchor="t">
            <a:normAutofit/>
          </a:bodyPr>
          <a:lstStyle>
            <a:lvl1pPr marL="0" indent="0" algn="ctr">
              <a:lnSpc>
                <a:spcPct val="120000"/>
              </a:lnSpc>
              <a:buNone/>
              <a:defRPr sz="1800"/>
            </a:lvl1pPr>
          </a:lstStyle>
          <a:p>
            <a:r>
              <a:rPr lang="en-US" dirty="0"/>
              <a:t>Click to add object</a:t>
            </a:r>
          </a:p>
        </p:txBody>
      </p:sp>
    </p:spTree>
    <p:extLst>
      <p:ext uri="{BB962C8B-B14F-4D97-AF65-F5344CB8AC3E}">
        <p14:creationId xmlns:p14="http://schemas.microsoft.com/office/powerpoint/2010/main" val="230735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E8AE0-4188-4CB6-8BFB-70E163ED7FA5}"/>
              </a:ext>
            </a:extLst>
          </p:cNvPr>
          <p:cNvSpPr>
            <a:spLocks noGrp="1"/>
          </p:cNvSpPr>
          <p:nvPr>
            <p:ph type="title" hasCustomPrompt="1"/>
          </p:nvPr>
        </p:nvSpPr>
        <p:spPr>
          <a:xfrm>
            <a:off x="969264" y="2679192"/>
            <a:ext cx="4946904" cy="2902901"/>
          </a:xfrm>
        </p:spPr>
        <p:txBody>
          <a:bodyPr>
            <a:noAutofit/>
          </a:bodyPr>
          <a:lstStyle>
            <a:lvl1pPr>
              <a:defRPr sz="3600"/>
            </a:lvl1pPr>
          </a:lstStyle>
          <a:p>
            <a:r>
              <a:rPr lang="en-US" dirty="0"/>
              <a:t>Click to add title</a:t>
            </a:r>
          </a:p>
        </p:txBody>
      </p:sp>
      <p:sp>
        <p:nvSpPr>
          <p:cNvPr id="2" name="Text Placeholder 14">
            <a:extLst>
              <a:ext uri="{FF2B5EF4-FFF2-40B4-BE49-F238E27FC236}">
                <a16:creationId xmlns:a16="http://schemas.microsoft.com/office/drawing/2014/main" id="{1B470F94-3572-1A68-6259-115A76052812}"/>
              </a:ext>
            </a:extLst>
          </p:cNvPr>
          <p:cNvSpPr>
            <a:spLocks noGrp="1"/>
          </p:cNvSpPr>
          <p:nvPr>
            <p:ph type="body" sz="quarter" idx="16" hasCustomPrompt="1"/>
          </p:nvPr>
        </p:nvSpPr>
        <p:spPr>
          <a:xfrm>
            <a:off x="969264" y="1570008"/>
            <a:ext cx="3870149" cy="953974"/>
          </a:xfrm>
        </p:spPr>
        <p:txBody>
          <a:bodyPr anchor="ctr" anchorCtr="0">
            <a:noAutofit/>
          </a:bodyPr>
          <a:lstStyle>
            <a:lvl1pPr marL="0" indent="0">
              <a:buNone/>
              <a:defRPr sz="1800"/>
            </a:lvl1pPr>
            <a:lvl2pPr>
              <a:buNone/>
              <a:defRPr sz="1600"/>
            </a:lvl2pPr>
            <a:lvl3pPr>
              <a:buNone/>
              <a:defRPr sz="1600"/>
            </a:lvl3pPr>
            <a:lvl4pPr>
              <a:buNone/>
              <a:defRPr sz="1600"/>
            </a:lvl4pPr>
            <a:lvl5pPr>
              <a:buNone/>
              <a:defRPr sz="1600"/>
            </a:lvl5pPr>
          </a:lstStyle>
          <a:p>
            <a:pPr lvl="0"/>
            <a:r>
              <a:rPr lang="en-US" dirty="0"/>
              <a:t>Click to add subtitle</a:t>
            </a:r>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hasCustomPrompt="1"/>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hasCustomPrompt="1"/>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tIns="91440" bIns="274320" anchor="b">
            <a:noAutofit/>
          </a:bodyPr>
          <a:lstStyle>
            <a:lvl1pPr marL="0" indent="0" algn="ctr">
              <a:buNone/>
              <a:defRPr/>
            </a:lvl1pPr>
          </a:lstStyle>
          <a:p>
            <a:r>
              <a:rPr lang="en-US" dirty="0"/>
              <a:t>Click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hasCustomPrompt="1"/>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tIns="2194560" anchor="t">
            <a:no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32981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p:txBody>
          <a:bodyPr>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648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a:xfrm>
            <a:off x="1000664" y="395381"/>
            <a:ext cx="10048336" cy="138215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000664" y="2009775"/>
            <a:ext cx="10048336"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59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a:xfrm>
            <a:off x="1143000" y="323196"/>
            <a:ext cx="9906000" cy="1382156"/>
          </a:xfrm>
        </p:spPr>
        <p:txBody>
          <a:bodyPr lIns="0">
            <a:noAutofit/>
          </a:bodyPr>
          <a:lstStyle>
            <a:lvl1pPr>
              <a:defRPr sz="3600"/>
            </a:lvl1pPr>
          </a:lstStyle>
          <a:p>
            <a:r>
              <a:rPr lang="en-US" dirty="0"/>
              <a:t>Click to add title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hasCustomPrompt="1"/>
          </p:nvPr>
        </p:nvSpPr>
        <p:spPr>
          <a:xfrm>
            <a:off x="1143000"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hasCustomPrompt="1"/>
          </p:nvPr>
        </p:nvSpPr>
        <p:spPr>
          <a:xfrm>
            <a:off x="37846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hasCustomPrompt="1"/>
          </p:nvPr>
        </p:nvSpPr>
        <p:spPr>
          <a:xfrm>
            <a:off x="643737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hasCustomPrompt="1"/>
          </p:nvPr>
        </p:nvSpPr>
        <p:spPr>
          <a:xfrm>
            <a:off x="90891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172832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9" r:id="rId4"/>
    <p:sldLayoutId id="2147483688" r:id="rId5"/>
    <p:sldLayoutId id="2147483675" r:id="rId6"/>
    <p:sldLayoutId id="2147483686" r:id="rId7"/>
    <p:sldLayoutId id="2147483662" r:id="rId8"/>
    <p:sldLayoutId id="2147483682" r:id="rId9"/>
    <p:sldLayoutId id="2147483690" r:id="rId10"/>
    <p:sldLayoutId id="2147483687" r:id="rId11"/>
    <p:sldLayoutId id="2147483665" r:id="rId12"/>
    <p:sldLayoutId id="2147483692" r:id="rId13"/>
    <p:sldLayoutId id="2147483691" r:id="rId14"/>
    <p:sldLayoutId id="2147483683" r:id="rId15"/>
    <p:sldLayoutId id="2147483677" r:id="rId16"/>
    <p:sldLayoutId id="2147483678" r:id="rId17"/>
    <p:sldLayoutId id="2147483666" r:id="rId18"/>
    <p:sldLayoutId id="2147483667" r:id="rId19"/>
    <p:sldLayoutId id="2147483685" r:id="rId20"/>
    <p:sldLayoutId id="2147483669" r:id="rId21"/>
  </p:sldLayoutIdLst>
  <p:hf sldNum="0" hdr="0" ftr="0" dt="0"/>
  <p:txStyles>
    <p:title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data.cityofchicago.org/Public-Safety/Crimes-2001-to-Present/ijzp-q8t2"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Low angle view of tall buildings&#10;">
            <a:extLst>
              <a:ext uri="{FF2B5EF4-FFF2-40B4-BE49-F238E27FC236}">
                <a16:creationId xmlns:a16="http://schemas.microsoft.com/office/drawing/2014/main" id="{4BCEBBEC-07CE-3320-7738-BC0DB0113B43}"/>
              </a:ext>
            </a:extLst>
          </p:cNvPr>
          <p:cNvPicPr>
            <a:picLocks noGrp="1" noChangeAspect="1"/>
          </p:cNvPicPr>
          <p:nvPr>
            <p:ph type="pic" sz="quarter" idx="13"/>
          </p:nvPr>
        </p:nvPicPr>
        <p:blipFill>
          <a:blip r:embed="rId3"/>
          <a:srcRect l="135" r="135"/>
          <a:stretch/>
        </p:blipFill>
        <p:spPr>
          <a:xfrm>
            <a:off x="3947746" y="0"/>
            <a:ext cx="8244254"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879621" y="892172"/>
            <a:ext cx="3870148" cy="2043047"/>
          </a:xfrm>
        </p:spPr>
        <p:txBody>
          <a:bodyPr>
            <a:normAutofit/>
          </a:bodyPr>
          <a:lstStyle/>
          <a:p>
            <a:r>
              <a:rPr lang="en-US" sz="3600" b="1" dirty="0"/>
              <a:t>Chicago CRIMES</a:t>
            </a:r>
            <a:br>
              <a:rPr lang="en-US" sz="3600" b="1" dirty="0"/>
            </a:br>
            <a:r>
              <a:rPr lang="en-US" sz="3600" b="1" dirty="0"/>
              <a:t>DATASET</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708703" y="3231407"/>
            <a:ext cx="3870149" cy="2425910"/>
          </a:xfrm>
        </p:spPr>
        <p:txBody>
          <a:bodyPr/>
          <a:lstStyle/>
          <a:p>
            <a:r>
              <a:rPr lang="en-US" dirty="0"/>
              <a:t>Team E -</a:t>
            </a:r>
          </a:p>
          <a:p>
            <a:r>
              <a:rPr lang="en-US" dirty="0"/>
              <a:t>Dakshayeni Bujunuru</a:t>
            </a:r>
          </a:p>
          <a:p>
            <a:r>
              <a:rPr lang="en-US" dirty="0"/>
              <a:t>Amit Ramjee</a:t>
            </a:r>
          </a:p>
          <a:p>
            <a:r>
              <a:rPr lang="en-US" dirty="0"/>
              <a:t>Sanisha Cheeti</a:t>
            </a:r>
          </a:p>
          <a:p>
            <a:r>
              <a:rPr lang="en-US" dirty="0"/>
              <a:t>Chethan Nemmadhi</a:t>
            </a:r>
          </a:p>
        </p:txBody>
      </p:sp>
    </p:spTree>
    <p:extLst>
      <p:ext uri="{BB962C8B-B14F-4D97-AF65-F5344CB8AC3E}">
        <p14:creationId xmlns:p14="http://schemas.microsoft.com/office/powerpoint/2010/main" val="392577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5468-BF2F-C645-64FF-FB054EE71502}"/>
              </a:ext>
            </a:extLst>
          </p:cNvPr>
          <p:cNvSpPr>
            <a:spLocks noGrp="1"/>
          </p:cNvSpPr>
          <p:nvPr>
            <p:ph type="title"/>
          </p:nvPr>
        </p:nvSpPr>
        <p:spPr>
          <a:xfrm>
            <a:off x="898888" y="218921"/>
            <a:ext cx="8641037" cy="978283"/>
          </a:xfrm>
        </p:spPr>
        <p:txBody>
          <a:bodyPr/>
          <a:lstStyle/>
          <a:p>
            <a:pPr algn="ctr"/>
            <a:r>
              <a:rPr lang="en-IN" dirty="0"/>
              <a:t>Data Processing </a:t>
            </a:r>
            <a:r>
              <a:rPr lang="en-IN" dirty="0" err="1"/>
              <a:t>PipeLINE</a:t>
            </a:r>
            <a:endParaRPr lang="en-IN" dirty="0"/>
          </a:p>
        </p:txBody>
      </p:sp>
      <p:pic>
        <p:nvPicPr>
          <p:cNvPr id="4" name="Picture 3">
            <a:extLst>
              <a:ext uri="{FF2B5EF4-FFF2-40B4-BE49-F238E27FC236}">
                <a16:creationId xmlns:a16="http://schemas.microsoft.com/office/drawing/2014/main" id="{63B5ED5C-59FB-2E8B-5F1D-416D63F09EEC}"/>
              </a:ext>
            </a:extLst>
          </p:cNvPr>
          <p:cNvPicPr>
            <a:picLocks noChangeAspect="1"/>
          </p:cNvPicPr>
          <p:nvPr/>
        </p:nvPicPr>
        <p:blipFill>
          <a:blip r:embed="rId2"/>
          <a:stretch>
            <a:fillRect/>
          </a:stretch>
        </p:blipFill>
        <p:spPr>
          <a:xfrm>
            <a:off x="2017336" y="1350409"/>
            <a:ext cx="7852528" cy="3397066"/>
          </a:xfrm>
          <a:prstGeom prst="rect">
            <a:avLst/>
          </a:prstGeom>
        </p:spPr>
      </p:pic>
      <p:sp>
        <p:nvSpPr>
          <p:cNvPr id="5" name="TextBox 4">
            <a:extLst>
              <a:ext uri="{FF2B5EF4-FFF2-40B4-BE49-F238E27FC236}">
                <a16:creationId xmlns:a16="http://schemas.microsoft.com/office/drawing/2014/main" id="{8F5965B9-7A16-94EF-CFC6-3F7592DA1539}"/>
              </a:ext>
            </a:extLst>
          </p:cNvPr>
          <p:cNvSpPr txBox="1"/>
          <p:nvPr/>
        </p:nvSpPr>
        <p:spPr>
          <a:xfrm>
            <a:off x="1168922" y="4855706"/>
            <a:ext cx="9078014" cy="1783373"/>
          </a:xfrm>
          <a:prstGeom prst="rect">
            <a:avLst/>
          </a:prstGeom>
          <a:noFill/>
        </p:spPr>
        <p:txBody>
          <a:bodyPr wrap="square">
            <a:spAutoFit/>
          </a:bodyPr>
          <a:lstStyle/>
          <a:p>
            <a:pPr marL="742950" lvl="2" indent="-285750">
              <a:lnSpc>
                <a:spcPct val="120000"/>
              </a:lnSpc>
              <a:spcBef>
                <a:spcPts val="1000"/>
              </a:spcBef>
            </a:pPr>
            <a:r>
              <a:rPr lang="en-US" b="0" dirty="0">
                <a:solidFill>
                  <a:srgbClr val="C72E0F"/>
                </a:solidFill>
                <a:effectLst/>
                <a:latin typeface="Menlo"/>
              </a:rPr>
              <a:t> </a:t>
            </a:r>
            <a:r>
              <a:rPr lang="en-US" b="0" dirty="0">
                <a:effectLst/>
                <a:latin typeface="Menlo"/>
              </a:rPr>
              <a:t>Features used for ML modelling:  </a:t>
            </a:r>
          </a:p>
          <a:p>
            <a:pPr marL="742950" lvl="2" indent="-285750">
              <a:lnSpc>
                <a:spcPct val="120000"/>
              </a:lnSpc>
              <a:spcBef>
                <a:spcPts val="1000"/>
              </a:spcBef>
            </a:pPr>
            <a:r>
              <a:rPr lang="en-US" dirty="0">
                <a:latin typeface="Menlo"/>
              </a:rPr>
              <a:t>Categorical Features : </a:t>
            </a:r>
            <a:r>
              <a:rPr lang="en-US" b="0" dirty="0">
                <a:effectLst/>
                <a:latin typeface="Menlo"/>
              </a:rPr>
              <a:t>Primary Type , Description, Location Description</a:t>
            </a:r>
          </a:p>
          <a:p>
            <a:pPr marL="742950" lvl="2" indent="-285750">
              <a:lnSpc>
                <a:spcPct val="120000"/>
              </a:lnSpc>
              <a:spcBef>
                <a:spcPts val="1000"/>
              </a:spcBef>
            </a:pPr>
            <a:r>
              <a:rPr lang="en-US" dirty="0">
                <a:latin typeface="Menlo"/>
              </a:rPr>
              <a:t>Numerical Features : </a:t>
            </a:r>
            <a:r>
              <a:rPr lang="en-US" b="0" dirty="0">
                <a:effectLst/>
                <a:latin typeface="Menlo"/>
              </a:rPr>
              <a:t>District, </a:t>
            </a:r>
            <a:r>
              <a:rPr lang="en-US" b="0" dirty="0" err="1">
                <a:effectLst/>
                <a:latin typeface="Menlo"/>
              </a:rPr>
              <a:t>DayorNight</a:t>
            </a:r>
            <a:r>
              <a:rPr lang="en-US" b="0" dirty="0">
                <a:effectLst/>
                <a:latin typeface="Menlo"/>
              </a:rPr>
              <a:t>, </a:t>
            </a:r>
            <a:r>
              <a:rPr lang="en-US" b="0" dirty="0" err="1">
                <a:effectLst/>
                <a:latin typeface="Menlo"/>
              </a:rPr>
              <a:t>HourofDay</a:t>
            </a:r>
            <a:r>
              <a:rPr lang="en-US" b="0" dirty="0">
                <a:effectLst/>
                <a:latin typeface="Menlo"/>
              </a:rPr>
              <a:t>, </a:t>
            </a:r>
            <a:r>
              <a:rPr lang="en-US" b="0" dirty="0" err="1">
                <a:effectLst/>
                <a:latin typeface="Menlo"/>
              </a:rPr>
              <a:t>DayOfWeek</a:t>
            </a:r>
            <a:endParaRPr lang="en-US" b="0" dirty="0">
              <a:effectLst/>
              <a:latin typeface="Menlo"/>
            </a:endParaRPr>
          </a:p>
          <a:p>
            <a:pPr marL="742950" lvl="2" indent="-285750">
              <a:lnSpc>
                <a:spcPct val="120000"/>
              </a:lnSpc>
              <a:spcBef>
                <a:spcPts val="1000"/>
              </a:spcBef>
            </a:pPr>
            <a:r>
              <a:rPr lang="en-US" dirty="0">
                <a:latin typeface="Menlo"/>
              </a:rPr>
              <a:t>Boolean : </a:t>
            </a:r>
            <a:r>
              <a:rPr lang="en-US" b="0" dirty="0">
                <a:effectLst/>
                <a:latin typeface="Menlo"/>
              </a:rPr>
              <a:t>Domestic, Arrest ( True : 1, false : 0)</a:t>
            </a:r>
            <a:endParaRPr lang="en-US" sz="1800" dirty="0">
              <a:solidFill>
                <a:srgbClr val="C00000"/>
              </a:solidFill>
            </a:endParaRPr>
          </a:p>
        </p:txBody>
      </p:sp>
    </p:spTree>
    <p:extLst>
      <p:ext uri="{BB962C8B-B14F-4D97-AF65-F5344CB8AC3E}">
        <p14:creationId xmlns:p14="http://schemas.microsoft.com/office/powerpoint/2010/main" val="124879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D6E1B3D-1B97-C6C0-A436-ED410A17B07C}"/>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XG BOOST</a:t>
            </a:r>
          </a:p>
        </p:txBody>
      </p:sp>
      <p:sp>
        <p:nvSpPr>
          <p:cNvPr id="6" name="TextBox 5">
            <a:extLst>
              <a:ext uri="{FF2B5EF4-FFF2-40B4-BE49-F238E27FC236}">
                <a16:creationId xmlns:a16="http://schemas.microsoft.com/office/drawing/2014/main" id="{0F645AB7-F93A-14E2-7D42-2132744CACAB}"/>
              </a:ext>
            </a:extLst>
          </p:cNvPr>
          <p:cNvSpPr txBox="1"/>
          <p:nvPr/>
        </p:nvSpPr>
        <p:spPr>
          <a:xfrm>
            <a:off x="796850" y="918968"/>
            <a:ext cx="4813812" cy="2031325"/>
          </a:xfrm>
          <a:prstGeom prst="rect">
            <a:avLst/>
          </a:prstGeom>
          <a:solidFill>
            <a:schemeClr val="bg1">
              <a:lumMod val="95000"/>
            </a:schemeClr>
          </a:solidFill>
        </p:spPr>
        <p:txBody>
          <a:bodyPr wrap="square">
            <a:spAutoFit/>
          </a:bodyPr>
          <a:lstStyle/>
          <a:p>
            <a:pPr algn="just"/>
            <a:r>
              <a:rPr lang="en-US" dirty="0" err="1"/>
              <a:t>XGBoost</a:t>
            </a:r>
            <a:r>
              <a:rPr lang="en-US" dirty="0"/>
              <a:t> is a highly efficient and scalable machine learning algorithm that utilizes gradient boosting techniques, enhancing predictive performance by sequentially adding weak learners (decision trees), optimizing for both accuracy and computational speed, making it a versatile choice for a wide range of classification tasks.</a:t>
            </a:r>
            <a:endParaRPr lang="en-US" sz="1400" dirty="0"/>
          </a:p>
        </p:txBody>
      </p:sp>
      <p:pic>
        <p:nvPicPr>
          <p:cNvPr id="2" name="Picture 1">
            <a:extLst>
              <a:ext uri="{FF2B5EF4-FFF2-40B4-BE49-F238E27FC236}">
                <a16:creationId xmlns:a16="http://schemas.microsoft.com/office/drawing/2014/main" id="{EAA9BCD7-63F9-834E-DB07-F4ED8B109501}"/>
              </a:ext>
            </a:extLst>
          </p:cNvPr>
          <p:cNvPicPr>
            <a:picLocks noChangeAspect="1"/>
          </p:cNvPicPr>
          <p:nvPr/>
        </p:nvPicPr>
        <p:blipFill>
          <a:blip r:embed="rId3"/>
          <a:stretch>
            <a:fillRect/>
          </a:stretch>
        </p:blipFill>
        <p:spPr>
          <a:xfrm>
            <a:off x="6941987" y="3952048"/>
            <a:ext cx="4330700" cy="2755900"/>
          </a:xfrm>
          <a:prstGeom prst="rect">
            <a:avLst/>
          </a:prstGeom>
        </p:spPr>
      </p:pic>
      <p:pic>
        <p:nvPicPr>
          <p:cNvPr id="4" name="Picture 3">
            <a:extLst>
              <a:ext uri="{FF2B5EF4-FFF2-40B4-BE49-F238E27FC236}">
                <a16:creationId xmlns:a16="http://schemas.microsoft.com/office/drawing/2014/main" id="{8387EFEC-3AB8-9875-11FB-051498272C80}"/>
              </a:ext>
            </a:extLst>
          </p:cNvPr>
          <p:cNvPicPr>
            <a:picLocks noChangeAspect="1"/>
          </p:cNvPicPr>
          <p:nvPr/>
        </p:nvPicPr>
        <p:blipFill>
          <a:blip r:embed="rId4"/>
          <a:stretch>
            <a:fillRect/>
          </a:stretch>
        </p:blipFill>
        <p:spPr>
          <a:xfrm>
            <a:off x="836446" y="3757234"/>
            <a:ext cx="4152900" cy="2806700"/>
          </a:xfrm>
          <a:prstGeom prst="rect">
            <a:avLst/>
          </a:prstGeom>
        </p:spPr>
      </p:pic>
      <p:pic>
        <p:nvPicPr>
          <p:cNvPr id="8" name="Picture 7">
            <a:extLst>
              <a:ext uri="{FF2B5EF4-FFF2-40B4-BE49-F238E27FC236}">
                <a16:creationId xmlns:a16="http://schemas.microsoft.com/office/drawing/2014/main" id="{6C060052-B937-66F0-2EFC-5291EAF32E0F}"/>
              </a:ext>
            </a:extLst>
          </p:cNvPr>
          <p:cNvPicPr>
            <a:picLocks noChangeAspect="1"/>
          </p:cNvPicPr>
          <p:nvPr/>
        </p:nvPicPr>
        <p:blipFill>
          <a:blip r:embed="rId5"/>
          <a:stretch>
            <a:fillRect/>
          </a:stretch>
        </p:blipFill>
        <p:spPr>
          <a:xfrm>
            <a:off x="6941987" y="703526"/>
            <a:ext cx="4267200" cy="2755900"/>
          </a:xfrm>
          <a:prstGeom prst="rect">
            <a:avLst/>
          </a:prstGeom>
        </p:spPr>
      </p:pic>
      <p:sp>
        <p:nvSpPr>
          <p:cNvPr id="9" name="TextBox 8">
            <a:extLst>
              <a:ext uri="{FF2B5EF4-FFF2-40B4-BE49-F238E27FC236}">
                <a16:creationId xmlns:a16="http://schemas.microsoft.com/office/drawing/2014/main" id="{F3C73E0C-35CB-F547-9E40-E6E62DBFF85C}"/>
              </a:ext>
            </a:extLst>
          </p:cNvPr>
          <p:cNvSpPr txBox="1"/>
          <p:nvPr/>
        </p:nvSpPr>
        <p:spPr>
          <a:xfrm>
            <a:off x="796850" y="3082236"/>
            <a:ext cx="926572" cy="377190"/>
          </a:xfrm>
          <a:prstGeom prst="rect">
            <a:avLst/>
          </a:prstGeom>
          <a:noFill/>
        </p:spPr>
        <p:txBody>
          <a:bodyPr wrap="square" rtlCol="0">
            <a:spAutoFit/>
          </a:bodyPr>
          <a:lstStyle/>
          <a:p>
            <a:r>
              <a:rPr lang="en-US" dirty="0"/>
              <a:t>Metrics:</a:t>
            </a:r>
          </a:p>
        </p:txBody>
      </p:sp>
      <p:sp>
        <p:nvSpPr>
          <p:cNvPr id="10" name="TextBox 9">
            <a:extLst>
              <a:ext uri="{FF2B5EF4-FFF2-40B4-BE49-F238E27FC236}">
                <a16:creationId xmlns:a16="http://schemas.microsoft.com/office/drawing/2014/main" id="{C8B76C76-E3E4-279B-BFAD-ECE9159643E5}"/>
              </a:ext>
            </a:extLst>
          </p:cNvPr>
          <p:cNvSpPr txBox="1"/>
          <p:nvPr/>
        </p:nvSpPr>
        <p:spPr>
          <a:xfrm>
            <a:off x="3585787" y="3388222"/>
            <a:ext cx="1208903" cy="369332"/>
          </a:xfrm>
          <a:prstGeom prst="rect">
            <a:avLst/>
          </a:prstGeom>
          <a:noFill/>
        </p:spPr>
        <p:txBody>
          <a:bodyPr wrap="square" rtlCol="0">
            <a:spAutoFit/>
          </a:bodyPr>
          <a:lstStyle/>
          <a:p>
            <a:r>
              <a:rPr lang="en-US" b="1" dirty="0">
                <a:solidFill>
                  <a:schemeClr val="tx2">
                    <a:lumMod val="75000"/>
                    <a:lumOff val="25000"/>
                  </a:schemeClr>
                </a:solidFill>
              </a:rPr>
              <a:t>2018-2022</a:t>
            </a:r>
          </a:p>
        </p:txBody>
      </p:sp>
      <p:sp>
        <p:nvSpPr>
          <p:cNvPr id="11" name="TextBox 10">
            <a:extLst>
              <a:ext uri="{FF2B5EF4-FFF2-40B4-BE49-F238E27FC236}">
                <a16:creationId xmlns:a16="http://schemas.microsoft.com/office/drawing/2014/main" id="{33E0A5A6-25F8-A3AB-D6F0-BBDB53815F57}"/>
              </a:ext>
            </a:extLst>
          </p:cNvPr>
          <p:cNvSpPr txBox="1"/>
          <p:nvPr/>
        </p:nvSpPr>
        <p:spPr>
          <a:xfrm>
            <a:off x="9760326" y="334194"/>
            <a:ext cx="1208903" cy="369332"/>
          </a:xfrm>
          <a:prstGeom prst="rect">
            <a:avLst/>
          </a:prstGeom>
          <a:noFill/>
        </p:spPr>
        <p:txBody>
          <a:bodyPr wrap="square" rtlCol="0">
            <a:spAutoFit/>
          </a:bodyPr>
          <a:lstStyle/>
          <a:p>
            <a:r>
              <a:rPr lang="en-US" b="1" dirty="0">
                <a:solidFill>
                  <a:schemeClr val="tx2">
                    <a:lumMod val="75000"/>
                    <a:lumOff val="25000"/>
                  </a:schemeClr>
                </a:solidFill>
              </a:rPr>
              <a:t>2014-2022</a:t>
            </a:r>
          </a:p>
        </p:txBody>
      </p:sp>
      <p:sp>
        <p:nvSpPr>
          <p:cNvPr id="13" name="TextBox 12">
            <a:extLst>
              <a:ext uri="{FF2B5EF4-FFF2-40B4-BE49-F238E27FC236}">
                <a16:creationId xmlns:a16="http://schemas.microsoft.com/office/drawing/2014/main" id="{702D0709-DA08-27EC-C83C-40E4330E1E4A}"/>
              </a:ext>
            </a:extLst>
          </p:cNvPr>
          <p:cNvSpPr txBox="1"/>
          <p:nvPr/>
        </p:nvSpPr>
        <p:spPr>
          <a:xfrm>
            <a:off x="9760325" y="3572888"/>
            <a:ext cx="1208903" cy="369332"/>
          </a:xfrm>
          <a:prstGeom prst="rect">
            <a:avLst/>
          </a:prstGeom>
          <a:noFill/>
        </p:spPr>
        <p:txBody>
          <a:bodyPr wrap="square" rtlCol="0">
            <a:spAutoFit/>
          </a:bodyPr>
          <a:lstStyle/>
          <a:p>
            <a:r>
              <a:rPr lang="en-US" b="1" dirty="0">
                <a:solidFill>
                  <a:schemeClr val="tx2">
                    <a:lumMod val="75000"/>
                    <a:lumOff val="25000"/>
                  </a:schemeClr>
                </a:solidFill>
              </a:rPr>
              <a:t>2010-2022</a:t>
            </a:r>
          </a:p>
        </p:txBody>
      </p:sp>
    </p:spTree>
    <p:extLst>
      <p:ext uri="{BB962C8B-B14F-4D97-AF65-F5344CB8AC3E}">
        <p14:creationId xmlns:p14="http://schemas.microsoft.com/office/powerpoint/2010/main" val="408339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DE652B9-5213-347A-CB4C-13A959CB717C}"/>
              </a:ext>
            </a:extLst>
          </p:cNvPr>
          <p:cNvGraphicFramePr>
            <a:graphicFrameLocks/>
          </p:cNvGraphicFramePr>
          <p:nvPr>
            <p:extLst>
              <p:ext uri="{D42A27DB-BD31-4B8C-83A1-F6EECF244321}">
                <p14:modId xmlns:p14="http://schemas.microsoft.com/office/powerpoint/2010/main" val="197938342"/>
              </p:ext>
            </p:extLst>
          </p:nvPr>
        </p:nvGraphicFramePr>
        <p:xfrm>
          <a:off x="2234153" y="3133077"/>
          <a:ext cx="7343480" cy="3419061"/>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392D6E2B-A79B-01A9-98D1-C8EF8D118BB8}"/>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XG BOOST</a:t>
            </a:r>
          </a:p>
        </p:txBody>
      </p:sp>
      <p:graphicFrame>
        <p:nvGraphicFramePr>
          <p:cNvPr id="3" name="Table 2">
            <a:extLst>
              <a:ext uri="{FF2B5EF4-FFF2-40B4-BE49-F238E27FC236}">
                <a16:creationId xmlns:a16="http://schemas.microsoft.com/office/drawing/2014/main" id="{C36BE691-83FC-0BB0-621B-E8379E48BF49}"/>
              </a:ext>
            </a:extLst>
          </p:cNvPr>
          <p:cNvGraphicFramePr>
            <a:graphicFrameLocks noGrp="1"/>
          </p:cNvGraphicFramePr>
          <p:nvPr>
            <p:extLst>
              <p:ext uri="{D42A27DB-BD31-4B8C-83A1-F6EECF244321}">
                <p14:modId xmlns:p14="http://schemas.microsoft.com/office/powerpoint/2010/main" val="2982316364"/>
              </p:ext>
            </p:extLst>
          </p:nvPr>
        </p:nvGraphicFramePr>
        <p:xfrm>
          <a:off x="6096000" y="2002890"/>
          <a:ext cx="4584700" cy="77978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1694269481"/>
                    </a:ext>
                  </a:extLst>
                </a:gridCol>
                <a:gridCol w="1143000">
                  <a:extLst>
                    <a:ext uri="{9D8B030D-6E8A-4147-A177-3AD203B41FA5}">
                      <a16:colId xmlns:a16="http://schemas.microsoft.com/office/drawing/2014/main" val="4122865019"/>
                    </a:ext>
                  </a:extLst>
                </a:gridCol>
                <a:gridCol w="1054100">
                  <a:extLst>
                    <a:ext uri="{9D8B030D-6E8A-4147-A177-3AD203B41FA5}">
                      <a16:colId xmlns:a16="http://schemas.microsoft.com/office/drawing/2014/main" val="2109807905"/>
                    </a:ext>
                  </a:extLst>
                </a:gridCol>
                <a:gridCol w="812800">
                  <a:extLst>
                    <a:ext uri="{9D8B030D-6E8A-4147-A177-3AD203B41FA5}">
                      <a16:colId xmlns:a16="http://schemas.microsoft.com/office/drawing/2014/main" val="3475635058"/>
                    </a:ext>
                  </a:extLst>
                </a:gridCol>
              </a:tblGrid>
              <a:tr h="0">
                <a:tc>
                  <a:txBody>
                    <a:bodyPr/>
                    <a:lstStyle/>
                    <a:p>
                      <a:pPr algn="l" fontAlgn="b"/>
                      <a:r>
                        <a:rPr lang="en-IN" sz="1200" u="none" strike="noStrike">
                          <a:effectLst/>
                        </a:rPr>
                        <a:t>XG Boost</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2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3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4 nodes</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9137178"/>
                  </a:ext>
                </a:extLst>
              </a:tr>
              <a:tr h="196850">
                <a:tc>
                  <a:txBody>
                    <a:bodyPr/>
                    <a:lstStyle/>
                    <a:p>
                      <a:pPr algn="l" fontAlgn="b"/>
                      <a:r>
                        <a:rPr lang="en-IN" sz="1200" u="none" strike="noStrike">
                          <a:effectLst/>
                        </a:rPr>
                        <a:t>2018-2022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14.03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12.29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11.03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5714060"/>
                  </a:ext>
                </a:extLst>
              </a:tr>
              <a:tr h="196850">
                <a:tc>
                  <a:txBody>
                    <a:bodyPr/>
                    <a:lstStyle/>
                    <a:p>
                      <a:pPr algn="l" fontAlgn="b"/>
                      <a:r>
                        <a:rPr lang="en-IN" sz="1200" u="none" strike="noStrike">
                          <a:effectLst/>
                        </a:rPr>
                        <a:t>2014-2022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22.84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20.49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19.18</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9956320"/>
                  </a:ext>
                </a:extLst>
              </a:tr>
              <a:tr h="196850">
                <a:tc>
                  <a:txBody>
                    <a:bodyPr/>
                    <a:lstStyle/>
                    <a:p>
                      <a:pPr algn="l" fontAlgn="b"/>
                      <a:r>
                        <a:rPr lang="en-IN" sz="1200" u="none" strike="noStrike">
                          <a:effectLst/>
                        </a:rPr>
                        <a:t>2010-2022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39.41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38.27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34.58</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6394764"/>
                  </a:ext>
                </a:extLst>
              </a:tr>
            </a:tbl>
          </a:graphicData>
        </a:graphic>
      </p:graphicFrame>
      <p:sp>
        <p:nvSpPr>
          <p:cNvPr id="5" name="TextBox 4">
            <a:extLst>
              <a:ext uri="{FF2B5EF4-FFF2-40B4-BE49-F238E27FC236}">
                <a16:creationId xmlns:a16="http://schemas.microsoft.com/office/drawing/2014/main" id="{42063DAF-CB50-B264-86EB-7AE6BFE0AF7B}"/>
              </a:ext>
            </a:extLst>
          </p:cNvPr>
          <p:cNvSpPr txBox="1"/>
          <p:nvPr/>
        </p:nvSpPr>
        <p:spPr>
          <a:xfrm>
            <a:off x="341143" y="1317195"/>
            <a:ext cx="5248951" cy="1815882"/>
          </a:xfrm>
          <a:prstGeom prst="rect">
            <a:avLst/>
          </a:prstGeom>
          <a:solidFill>
            <a:schemeClr val="bg1">
              <a:lumMod val="95000"/>
            </a:schemeClr>
          </a:solidFill>
        </p:spPr>
        <p:txBody>
          <a:bodyPr wrap="square">
            <a:spAutoFit/>
          </a:bodyPr>
          <a:lstStyle/>
          <a:p>
            <a:pPr marL="285750" indent="-285750" algn="just">
              <a:buFont typeface="Courier New" panose="02070309020205020404" pitchFamily="49" charset="0"/>
              <a:buChar char="o"/>
            </a:pPr>
            <a:r>
              <a:rPr lang="en-IN" sz="1400" dirty="0">
                <a:latin typeface="Arial" panose="020B0604020202020204" pitchFamily="34" charset="0"/>
              </a:rPr>
              <a:t>We have divided the data into 70% training and 30% for testing.</a:t>
            </a:r>
          </a:p>
          <a:p>
            <a:pPr algn="just"/>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We got the best accuracy when the sampled data is 2018-2022(89.79%)</a:t>
            </a:r>
          </a:p>
          <a:p>
            <a:pPr marL="285750" indent="-285750" algn="just">
              <a:buFont typeface="Courier New" panose="02070309020205020404" pitchFamily="49" charset="0"/>
              <a:buChar char="o"/>
            </a:pPr>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We have observed that as the </a:t>
            </a:r>
            <a:r>
              <a:rPr lang="en-IN" sz="1400" dirty="0" err="1">
                <a:latin typeface="Arial" panose="020B0604020202020204" pitchFamily="34" charset="0"/>
              </a:rPr>
              <a:t>no.of</a:t>
            </a:r>
            <a:r>
              <a:rPr lang="en-IN" sz="1400" dirty="0">
                <a:latin typeface="Arial" panose="020B0604020202020204" pitchFamily="34" charset="0"/>
              </a:rPr>
              <a:t> worker nodes increases the execution time decreases.</a:t>
            </a:r>
            <a:endParaRPr lang="en-US" sz="1400" dirty="0"/>
          </a:p>
        </p:txBody>
      </p:sp>
      <p:sp>
        <p:nvSpPr>
          <p:cNvPr id="6" name="TextBox 5">
            <a:extLst>
              <a:ext uri="{FF2B5EF4-FFF2-40B4-BE49-F238E27FC236}">
                <a16:creationId xmlns:a16="http://schemas.microsoft.com/office/drawing/2014/main" id="{C8B729F3-240D-8E87-4F64-A2495A5E1DE9}"/>
              </a:ext>
            </a:extLst>
          </p:cNvPr>
          <p:cNvSpPr txBox="1"/>
          <p:nvPr/>
        </p:nvSpPr>
        <p:spPr>
          <a:xfrm>
            <a:off x="5981444" y="1566146"/>
            <a:ext cx="4813812" cy="307777"/>
          </a:xfrm>
          <a:prstGeom prst="rect">
            <a:avLst/>
          </a:prstGeom>
          <a:solidFill>
            <a:schemeClr val="bg1">
              <a:lumMod val="95000"/>
            </a:schemeClr>
          </a:solidFill>
        </p:spPr>
        <p:txBody>
          <a:bodyPr wrap="square">
            <a:spAutoFit/>
          </a:bodyPr>
          <a:lstStyle/>
          <a:p>
            <a:pPr algn="just"/>
            <a:r>
              <a:rPr lang="en-IN" sz="1400" dirty="0">
                <a:latin typeface="Arial" panose="020B0604020202020204" pitchFamily="34" charset="0"/>
              </a:rPr>
              <a:t>Time Taken for training vs </a:t>
            </a:r>
            <a:r>
              <a:rPr lang="en-IN" sz="1400" dirty="0" err="1">
                <a:latin typeface="Arial" panose="020B0604020202020204" pitchFamily="34" charset="0"/>
              </a:rPr>
              <a:t>no.of</a:t>
            </a:r>
            <a:r>
              <a:rPr lang="en-IN" sz="1400" dirty="0">
                <a:latin typeface="Arial" panose="020B0604020202020204" pitchFamily="34" charset="0"/>
              </a:rPr>
              <a:t> worker nodes</a:t>
            </a:r>
          </a:p>
        </p:txBody>
      </p:sp>
    </p:spTree>
    <p:extLst>
      <p:ext uri="{BB962C8B-B14F-4D97-AF65-F5344CB8AC3E}">
        <p14:creationId xmlns:p14="http://schemas.microsoft.com/office/powerpoint/2010/main" val="238873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5957DA-33C8-9E8D-14A8-F42DDE4700DF}"/>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DECISION TREES</a:t>
            </a:r>
          </a:p>
        </p:txBody>
      </p:sp>
      <p:pic>
        <p:nvPicPr>
          <p:cNvPr id="7" name="Picture 6">
            <a:extLst>
              <a:ext uri="{FF2B5EF4-FFF2-40B4-BE49-F238E27FC236}">
                <a16:creationId xmlns:a16="http://schemas.microsoft.com/office/drawing/2014/main" id="{6DFC9887-61CD-F74A-9B7C-F8B1AABD820C}"/>
              </a:ext>
            </a:extLst>
          </p:cNvPr>
          <p:cNvPicPr>
            <a:picLocks noChangeAspect="1"/>
          </p:cNvPicPr>
          <p:nvPr/>
        </p:nvPicPr>
        <p:blipFill>
          <a:blip r:embed="rId2"/>
          <a:stretch>
            <a:fillRect/>
          </a:stretch>
        </p:blipFill>
        <p:spPr>
          <a:xfrm>
            <a:off x="959866" y="3916598"/>
            <a:ext cx="4127500" cy="2794000"/>
          </a:xfrm>
          <a:prstGeom prst="rect">
            <a:avLst/>
          </a:prstGeom>
        </p:spPr>
      </p:pic>
      <p:pic>
        <p:nvPicPr>
          <p:cNvPr id="8" name="Picture 7">
            <a:extLst>
              <a:ext uri="{FF2B5EF4-FFF2-40B4-BE49-F238E27FC236}">
                <a16:creationId xmlns:a16="http://schemas.microsoft.com/office/drawing/2014/main" id="{C0CBC283-6823-0F27-62FF-D86C5DFA5E19}"/>
              </a:ext>
            </a:extLst>
          </p:cNvPr>
          <p:cNvPicPr>
            <a:picLocks noChangeAspect="1"/>
          </p:cNvPicPr>
          <p:nvPr/>
        </p:nvPicPr>
        <p:blipFill>
          <a:blip r:embed="rId3"/>
          <a:stretch>
            <a:fillRect/>
          </a:stretch>
        </p:blipFill>
        <p:spPr>
          <a:xfrm>
            <a:off x="6932142" y="841042"/>
            <a:ext cx="4127500" cy="2794000"/>
          </a:xfrm>
          <a:prstGeom prst="rect">
            <a:avLst/>
          </a:prstGeom>
        </p:spPr>
      </p:pic>
      <p:pic>
        <p:nvPicPr>
          <p:cNvPr id="9" name="Picture 8">
            <a:extLst>
              <a:ext uri="{FF2B5EF4-FFF2-40B4-BE49-F238E27FC236}">
                <a16:creationId xmlns:a16="http://schemas.microsoft.com/office/drawing/2014/main" id="{39295BBB-EC8D-C1DF-A8E1-C625E7862212}"/>
              </a:ext>
            </a:extLst>
          </p:cNvPr>
          <p:cNvPicPr>
            <a:picLocks noChangeAspect="1"/>
          </p:cNvPicPr>
          <p:nvPr/>
        </p:nvPicPr>
        <p:blipFill>
          <a:blip r:embed="rId4"/>
          <a:stretch>
            <a:fillRect/>
          </a:stretch>
        </p:blipFill>
        <p:spPr>
          <a:xfrm>
            <a:off x="6937580" y="3889342"/>
            <a:ext cx="4318000" cy="2781300"/>
          </a:xfrm>
          <a:prstGeom prst="rect">
            <a:avLst/>
          </a:prstGeom>
        </p:spPr>
      </p:pic>
      <p:sp>
        <p:nvSpPr>
          <p:cNvPr id="12" name="TextBox 11">
            <a:extLst>
              <a:ext uri="{FF2B5EF4-FFF2-40B4-BE49-F238E27FC236}">
                <a16:creationId xmlns:a16="http://schemas.microsoft.com/office/drawing/2014/main" id="{D394C955-5A9A-D5BD-02DD-E15BBB2C3701}"/>
              </a:ext>
            </a:extLst>
          </p:cNvPr>
          <p:cNvSpPr txBox="1"/>
          <p:nvPr/>
        </p:nvSpPr>
        <p:spPr>
          <a:xfrm>
            <a:off x="959866" y="3257852"/>
            <a:ext cx="926572" cy="377190"/>
          </a:xfrm>
          <a:prstGeom prst="rect">
            <a:avLst/>
          </a:prstGeom>
          <a:noFill/>
        </p:spPr>
        <p:txBody>
          <a:bodyPr wrap="square" rtlCol="0">
            <a:spAutoFit/>
          </a:bodyPr>
          <a:lstStyle/>
          <a:p>
            <a:r>
              <a:rPr lang="en-US" dirty="0"/>
              <a:t>Metrics:</a:t>
            </a:r>
          </a:p>
        </p:txBody>
      </p:sp>
      <p:sp>
        <p:nvSpPr>
          <p:cNvPr id="13" name="TextBox 12">
            <a:extLst>
              <a:ext uri="{FF2B5EF4-FFF2-40B4-BE49-F238E27FC236}">
                <a16:creationId xmlns:a16="http://schemas.microsoft.com/office/drawing/2014/main" id="{1A23A44C-3885-E557-FF0D-36A3E9DBFD08}"/>
              </a:ext>
            </a:extLst>
          </p:cNvPr>
          <p:cNvSpPr txBox="1"/>
          <p:nvPr/>
        </p:nvSpPr>
        <p:spPr>
          <a:xfrm>
            <a:off x="3515048" y="3637570"/>
            <a:ext cx="1208903" cy="369332"/>
          </a:xfrm>
          <a:prstGeom prst="rect">
            <a:avLst/>
          </a:prstGeom>
          <a:noFill/>
        </p:spPr>
        <p:txBody>
          <a:bodyPr wrap="square" rtlCol="0">
            <a:spAutoFit/>
          </a:bodyPr>
          <a:lstStyle/>
          <a:p>
            <a:r>
              <a:rPr lang="en-US" b="1" dirty="0">
                <a:solidFill>
                  <a:schemeClr val="tx2">
                    <a:lumMod val="75000"/>
                    <a:lumOff val="25000"/>
                  </a:schemeClr>
                </a:solidFill>
              </a:rPr>
              <a:t>2018-2022</a:t>
            </a:r>
          </a:p>
        </p:txBody>
      </p:sp>
      <p:sp>
        <p:nvSpPr>
          <p:cNvPr id="14" name="TextBox 13">
            <a:extLst>
              <a:ext uri="{FF2B5EF4-FFF2-40B4-BE49-F238E27FC236}">
                <a16:creationId xmlns:a16="http://schemas.microsoft.com/office/drawing/2014/main" id="{F2533613-1CA0-4B22-2D5E-D98D2EEB94E2}"/>
              </a:ext>
            </a:extLst>
          </p:cNvPr>
          <p:cNvSpPr txBox="1"/>
          <p:nvPr/>
        </p:nvSpPr>
        <p:spPr>
          <a:xfrm>
            <a:off x="9643095" y="529226"/>
            <a:ext cx="1208903" cy="369332"/>
          </a:xfrm>
          <a:prstGeom prst="rect">
            <a:avLst/>
          </a:prstGeom>
          <a:noFill/>
        </p:spPr>
        <p:txBody>
          <a:bodyPr wrap="square" rtlCol="0">
            <a:spAutoFit/>
          </a:bodyPr>
          <a:lstStyle/>
          <a:p>
            <a:r>
              <a:rPr lang="en-US" b="1" dirty="0">
                <a:solidFill>
                  <a:schemeClr val="tx2">
                    <a:lumMod val="75000"/>
                    <a:lumOff val="25000"/>
                  </a:schemeClr>
                </a:solidFill>
              </a:rPr>
              <a:t>2014-2022</a:t>
            </a:r>
          </a:p>
        </p:txBody>
      </p:sp>
      <p:sp>
        <p:nvSpPr>
          <p:cNvPr id="15" name="TextBox 14">
            <a:extLst>
              <a:ext uri="{FF2B5EF4-FFF2-40B4-BE49-F238E27FC236}">
                <a16:creationId xmlns:a16="http://schemas.microsoft.com/office/drawing/2014/main" id="{74CE7239-AD4A-BB3C-FBCE-EA543D5F7350}"/>
              </a:ext>
            </a:extLst>
          </p:cNvPr>
          <p:cNvSpPr txBox="1"/>
          <p:nvPr/>
        </p:nvSpPr>
        <p:spPr>
          <a:xfrm>
            <a:off x="9687593" y="3635042"/>
            <a:ext cx="1208903" cy="369332"/>
          </a:xfrm>
          <a:prstGeom prst="rect">
            <a:avLst/>
          </a:prstGeom>
          <a:noFill/>
        </p:spPr>
        <p:txBody>
          <a:bodyPr wrap="square" rtlCol="0">
            <a:spAutoFit/>
          </a:bodyPr>
          <a:lstStyle/>
          <a:p>
            <a:r>
              <a:rPr lang="en-US" b="1" dirty="0">
                <a:solidFill>
                  <a:schemeClr val="tx2">
                    <a:lumMod val="75000"/>
                    <a:lumOff val="25000"/>
                  </a:schemeClr>
                </a:solidFill>
              </a:rPr>
              <a:t>2010-2022</a:t>
            </a:r>
          </a:p>
        </p:txBody>
      </p:sp>
      <p:sp>
        <p:nvSpPr>
          <p:cNvPr id="16" name="TextBox 15">
            <a:extLst>
              <a:ext uri="{FF2B5EF4-FFF2-40B4-BE49-F238E27FC236}">
                <a16:creationId xmlns:a16="http://schemas.microsoft.com/office/drawing/2014/main" id="{81153DAB-2890-059B-8004-B340E0AD915F}"/>
              </a:ext>
            </a:extLst>
          </p:cNvPr>
          <p:cNvSpPr txBox="1"/>
          <p:nvPr/>
        </p:nvSpPr>
        <p:spPr>
          <a:xfrm>
            <a:off x="959866" y="993787"/>
            <a:ext cx="4953254" cy="2308324"/>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US" dirty="0"/>
              <a:t>Decision trees are a type of machine learning algorithm used for both classification and regression tasks, characterized by their tree-like model of decisions and possible outcomes.</a:t>
            </a:r>
          </a:p>
          <a:p>
            <a:pPr marL="285750" indent="-285750">
              <a:buFont typeface="Arial" panose="020B0604020202020204" pitchFamily="34" charset="0"/>
              <a:buChar char="•"/>
            </a:pPr>
            <a:r>
              <a:rPr lang="en-US" dirty="0"/>
              <a:t>They are intuitive and easy to interpret, as they mimic human decision-making processes by splitting data into branches based on feature values.</a:t>
            </a:r>
          </a:p>
          <a:p>
            <a:endParaRPr lang="en-US" dirty="0"/>
          </a:p>
        </p:txBody>
      </p:sp>
    </p:spTree>
    <p:extLst>
      <p:ext uri="{BB962C8B-B14F-4D97-AF65-F5344CB8AC3E}">
        <p14:creationId xmlns:p14="http://schemas.microsoft.com/office/powerpoint/2010/main" val="87597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D2950B2-40F9-E282-FCF6-1AD9F5ABBE9C}"/>
              </a:ext>
            </a:extLst>
          </p:cNvPr>
          <p:cNvGraphicFramePr>
            <a:graphicFrameLocks/>
          </p:cNvGraphicFramePr>
          <p:nvPr>
            <p:extLst>
              <p:ext uri="{D42A27DB-BD31-4B8C-83A1-F6EECF244321}">
                <p14:modId xmlns:p14="http://schemas.microsoft.com/office/powerpoint/2010/main" val="2863073233"/>
              </p:ext>
            </p:extLst>
          </p:nvPr>
        </p:nvGraphicFramePr>
        <p:xfrm>
          <a:off x="2644798" y="3133077"/>
          <a:ext cx="6282386" cy="3577521"/>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2DAFFCE8-C96F-C74F-6366-98DB1EAA793C}"/>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DECISION TREES</a:t>
            </a:r>
          </a:p>
        </p:txBody>
      </p:sp>
      <p:sp>
        <p:nvSpPr>
          <p:cNvPr id="3" name="TextBox 2">
            <a:extLst>
              <a:ext uri="{FF2B5EF4-FFF2-40B4-BE49-F238E27FC236}">
                <a16:creationId xmlns:a16="http://schemas.microsoft.com/office/drawing/2014/main" id="{7AA214C7-BEDC-BCA7-1EA8-16901E8702D1}"/>
              </a:ext>
            </a:extLst>
          </p:cNvPr>
          <p:cNvSpPr txBox="1"/>
          <p:nvPr/>
        </p:nvSpPr>
        <p:spPr>
          <a:xfrm>
            <a:off x="341143" y="1317195"/>
            <a:ext cx="5248951" cy="1384995"/>
          </a:xfrm>
          <a:prstGeom prst="rect">
            <a:avLst/>
          </a:prstGeom>
          <a:solidFill>
            <a:schemeClr val="bg1">
              <a:lumMod val="95000"/>
            </a:schemeClr>
          </a:solidFill>
        </p:spPr>
        <p:txBody>
          <a:bodyPr wrap="square">
            <a:spAutoFit/>
          </a:bodyPr>
          <a:lstStyle/>
          <a:p>
            <a:pPr algn="just"/>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We got the best accuracy when the sampled data is 2018-2022(87.47%)</a:t>
            </a:r>
          </a:p>
          <a:p>
            <a:pPr marL="285750" indent="-285750" algn="just">
              <a:buFont typeface="Courier New" panose="02070309020205020404" pitchFamily="49" charset="0"/>
              <a:buChar char="o"/>
            </a:pPr>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As the same trend, We have observed that as the </a:t>
            </a:r>
            <a:r>
              <a:rPr lang="en-IN" sz="1400" dirty="0" err="1">
                <a:latin typeface="Arial" panose="020B0604020202020204" pitchFamily="34" charset="0"/>
              </a:rPr>
              <a:t>no.of</a:t>
            </a:r>
            <a:r>
              <a:rPr lang="en-IN" sz="1400" dirty="0">
                <a:latin typeface="Arial" panose="020B0604020202020204" pitchFamily="34" charset="0"/>
              </a:rPr>
              <a:t> worker nodes increases the execution time decreases.</a:t>
            </a:r>
            <a:endParaRPr lang="en-US" sz="1400" dirty="0"/>
          </a:p>
        </p:txBody>
      </p:sp>
      <p:graphicFrame>
        <p:nvGraphicFramePr>
          <p:cNvPr id="5" name="Table 4">
            <a:extLst>
              <a:ext uri="{FF2B5EF4-FFF2-40B4-BE49-F238E27FC236}">
                <a16:creationId xmlns:a16="http://schemas.microsoft.com/office/drawing/2014/main" id="{6483765E-EECB-4C2E-890C-7F2A6D7218D9}"/>
              </a:ext>
            </a:extLst>
          </p:cNvPr>
          <p:cNvGraphicFramePr>
            <a:graphicFrameLocks noGrp="1"/>
          </p:cNvGraphicFramePr>
          <p:nvPr>
            <p:extLst>
              <p:ext uri="{D42A27DB-BD31-4B8C-83A1-F6EECF244321}">
                <p14:modId xmlns:p14="http://schemas.microsoft.com/office/powerpoint/2010/main" val="3741374455"/>
              </p:ext>
            </p:extLst>
          </p:nvPr>
        </p:nvGraphicFramePr>
        <p:xfrm>
          <a:off x="5989622" y="1979498"/>
          <a:ext cx="5397500" cy="78740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3125515173"/>
                    </a:ext>
                  </a:extLst>
                </a:gridCol>
                <a:gridCol w="1143000">
                  <a:extLst>
                    <a:ext uri="{9D8B030D-6E8A-4147-A177-3AD203B41FA5}">
                      <a16:colId xmlns:a16="http://schemas.microsoft.com/office/drawing/2014/main" val="1765397555"/>
                    </a:ext>
                  </a:extLst>
                </a:gridCol>
                <a:gridCol w="1054100">
                  <a:extLst>
                    <a:ext uri="{9D8B030D-6E8A-4147-A177-3AD203B41FA5}">
                      <a16:colId xmlns:a16="http://schemas.microsoft.com/office/drawing/2014/main" val="1575103016"/>
                    </a:ext>
                  </a:extLst>
                </a:gridCol>
                <a:gridCol w="812800">
                  <a:extLst>
                    <a:ext uri="{9D8B030D-6E8A-4147-A177-3AD203B41FA5}">
                      <a16:colId xmlns:a16="http://schemas.microsoft.com/office/drawing/2014/main" val="1114752015"/>
                    </a:ext>
                  </a:extLst>
                </a:gridCol>
                <a:gridCol w="812800">
                  <a:extLst>
                    <a:ext uri="{9D8B030D-6E8A-4147-A177-3AD203B41FA5}">
                      <a16:colId xmlns:a16="http://schemas.microsoft.com/office/drawing/2014/main" val="1600589690"/>
                    </a:ext>
                  </a:extLst>
                </a:gridCol>
              </a:tblGrid>
              <a:tr h="196850">
                <a:tc>
                  <a:txBody>
                    <a:bodyPr/>
                    <a:lstStyle/>
                    <a:p>
                      <a:pPr algn="l" fontAlgn="b"/>
                      <a:r>
                        <a:rPr lang="en-IN" sz="1200" u="none" strike="noStrike">
                          <a:effectLst/>
                        </a:rPr>
                        <a:t>Decision Trees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1 node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2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3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4 nodes</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6826189"/>
                  </a:ext>
                </a:extLst>
              </a:tr>
              <a:tr h="196850">
                <a:tc>
                  <a:txBody>
                    <a:bodyPr/>
                    <a:lstStyle/>
                    <a:p>
                      <a:pPr algn="l" fontAlgn="b"/>
                      <a:r>
                        <a:rPr lang="en-IN" sz="1200" u="none" strike="noStrike">
                          <a:effectLst/>
                        </a:rPr>
                        <a:t>2018-2022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7.55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5.56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4.51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34403924"/>
                  </a:ext>
                </a:extLst>
              </a:tr>
              <a:tr h="196850">
                <a:tc>
                  <a:txBody>
                    <a:bodyPr/>
                    <a:lstStyle/>
                    <a:p>
                      <a:pPr algn="l" fontAlgn="b"/>
                      <a:r>
                        <a:rPr lang="en-IN" sz="1200" u="none" strike="noStrike">
                          <a:effectLst/>
                        </a:rPr>
                        <a:t>2014-2022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20.51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10.16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6.71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5.63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4665115"/>
                  </a:ext>
                </a:extLst>
              </a:tr>
              <a:tr h="196850">
                <a:tc>
                  <a:txBody>
                    <a:bodyPr/>
                    <a:lstStyle/>
                    <a:p>
                      <a:pPr algn="l" fontAlgn="b"/>
                      <a:r>
                        <a:rPr lang="en-IN" sz="1200" u="none" strike="noStrike">
                          <a:effectLst/>
                        </a:rPr>
                        <a:t>2010-2022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27.39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13.75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9.22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7.34</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6961308"/>
                  </a:ext>
                </a:extLst>
              </a:tr>
            </a:tbl>
          </a:graphicData>
        </a:graphic>
      </p:graphicFrame>
      <p:sp>
        <p:nvSpPr>
          <p:cNvPr id="6" name="TextBox 5">
            <a:extLst>
              <a:ext uri="{FF2B5EF4-FFF2-40B4-BE49-F238E27FC236}">
                <a16:creationId xmlns:a16="http://schemas.microsoft.com/office/drawing/2014/main" id="{05CC7A4C-47C4-4F70-A1B4-2FFFCF4B7267}"/>
              </a:ext>
            </a:extLst>
          </p:cNvPr>
          <p:cNvSpPr txBox="1"/>
          <p:nvPr/>
        </p:nvSpPr>
        <p:spPr>
          <a:xfrm>
            <a:off x="5981444" y="1566146"/>
            <a:ext cx="4813812" cy="307777"/>
          </a:xfrm>
          <a:prstGeom prst="rect">
            <a:avLst/>
          </a:prstGeom>
          <a:solidFill>
            <a:schemeClr val="bg1">
              <a:lumMod val="95000"/>
            </a:schemeClr>
          </a:solidFill>
        </p:spPr>
        <p:txBody>
          <a:bodyPr wrap="square">
            <a:spAutoFit/>
          </a:bodyPr>
          <a:lstStyle/>
          <a:p>
            <a:pPr algn="just"/>
            <a:r>
              <a:rPr lang="en-IN" sz="1400" dirty="0">
                <a:latin typeface="Arial" panose="020B0604020202020204" pitchFamily="34" charset="0"/>
              </a:rPr>
              <a:t>Time Taken for training vs </a:t>
            </a:r>
            <a:r>
              <a:rPr lang="en-IN" sz="1400" dirty="0" err="1">
                <a:latin typeface="Arial" panose="020B0604020202020204" pitchFamily="34" charset="0"/>
              </a:rPr>
              <a:t>no.of</a:t>
            </a:r>
            <a:r>
              <a:rPr lang="en-IN" sz="1400" dirty="0">
                <a:latin typeface="Arial" panose="020B0604020202020204" pitchFamily="34" charset="0"/>
              </a:rPr>
              <a:t> worker nodes</a:t>
            </a:r>
          </a:p>
        </p:txBody>
      </p:sp>
    </p:spTree>
    <p:extLst>
      <p:ext uri="{BB962C8B-B14F-4D97-AF65-F5344CB8AC3E}">
        <p14:creationId xmlns:p14="http://schemas.microsoft.com/office/powerpoint/2010/main" val="68552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D6E1B3D-1B97-C6C0-A436-ED410A17B07C}"/>
              </a:ext>
            </a:extLst>
          </p:cNvPr>
          <p:cNvSpPr txBox="1">
            <a:spLocks/>
          </p:cNvSpPr>
          <p:nvPr/>
        </p:nvSpPr>
        <p:spPr>
          <a:xfrm>
            <a:off x="3869417" y="105895"/>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Random Forest</a:t>
            </a:r>
          </a:p>
        </p:txBody>
      </p:sp>
      <p:pic>
        <p:nvPicPr>
          <p:cNvPr id="6" name="Picture 5">
            <a:extLst>
              <a:ext uri="{FF2B5EF4-FFF2-40B4-BE49-F238E27FC236}">
                <a16:creationId xmlns:a16="http://schemas.microsoft.com/office/drawing/2014/main" id="{0AF49FB0-ACB2-1BB8-6901-78018D9914FA}"/>
              </a:ext>
            </a:extLst>
          </p:cNvPr>
          <p:cNvPicPr>
            <a:picLocks noChangeAspect="1"/>
          </p:cNvPicPr>
          <p:nvPr/>
        </p:nvPicPr>
        <p:blipFill>
          <a:blip r:embed="rId3"/>
          <a:stretch>
            <a:fillRect/>
          </a:stretch>
        </p:blipFill>
        <p:spPr>
          <a:xfrm>
            <a:off x="930156" y="4283162"/>
            <a:ext cx="3675184" cy="2427436"/>
          </a:xfrm>
          <a:prstGeom prst="rect">
            <a:avLst/>
          </a:prstGeom>
        </p:spPr>
      </p:pic>
      <p:pic>
        <p:nvPicPr>
          <p:cNvPr id="7" name="Picture 6">
            <a:extLst>
              <a:ext uri="{FF2B5EF4-FFF2-40B4-BE49-F238E27FC236}">
                <a16:creationId xmlns:a16="http://schemas.microsoft.com/office/drawing/2014/main" id="{45696FE6-1895-8F32-B97B-70299DF965A0}"/>
              </a:ext>
            </a:extLst>
          </p:cNvPr>
          <p:cNvPicPr>
            <a:picLocks noChangeAspect="1"/>
          </p:cNvPicPr>
          <p:nvPr/>
        </p:nvPicPr>
        <p:blipFill>
          <a:blip r:embed="rId4"/>
          <a:stretch>
            <a:fillRect/>
          </a:stretch>
        </p:blipFill>
        <p:spPr>
          <a:xfrm>
            <a:off x="7100039" y="829228"/>
            <a:ext cx="4203700" cy="2806700"/>
          </a:xfrm>
          <a:prstGeom prst="rect">
            <a:avLst/>
          </a:prstGeom>
        </p:spPr>
      </p:pic>
      <p:pic>
        <p:nvPicPr>
          <p:cNvPr id="8" name="Picture 7">
            <a:extLst>
              <a:ext uri="{FF2B5EF4-FFF2-40B4-BE49-F238E27FC236}">
                <a16:creationId xmlns:a16="http://schemas.microsoft.com/office/drawing/2014/main" id="{19C4BFD0-03E4-660E-921D-ECB3B33CFA61}"/>
              </a:ext>
            </a:extLst>
          </p:cNvPr>
          <p:cNvPicPr>
            <a:picLocks noChangeAspect="1"/>
          </p:cNvPicPr>
          <p:nvPr/>
        </p:nvPicPr>
        <p:blipFill>
          <a:blip r:embed="rId5"/>
          <a:stretch>
            <a:fillRect/>
          </a:stretch>
        </p:blipFill>
        <p:spPr>
          <a:xfrm>
            <a:off x="7096244" y="3913830"/>
            <a:ext cx="4165600" cy="2781300"/>
          </a:xfrm>
          <a:prstGeom prst="rect">
            <a:avLst/>
          </a:prstGeom>
        </p:spPr>
      </p:pic>
      <p:sp>
        <p:nvSpPr>
          <p:cNvPr id="2" name="TextBox 1">
            <a:extLst>
              <a:ext uri="{FF2B5EF4-FFF2-40B4-BE49-F238E27FC236}">
                <a16:creationId xmlns:a16="http://schemas.microsoft.com/office/drawing/2014/main" id="{58EC2945-FD9D-B127-DFF0-5F2BAE874621}"/>
              </a:ext>
            </a:extLst>
          </p:cNvPr>
          <p:cNvSpPr txBox="1"/>
          <p:nvPr/>
        </p:nvSpPr>
        <p:spPr>
          <a:xfrm>
            <a:off x="967257" y="3552108"/>
            <a:ext cx="926572" cy="377190"/>
          </a:xfrm>
          <a:prstGeom prst="rect">
            <a:avLst/>
          </a:prstGeom>
          <a:noFill/>
        </p:spPr>
        <p:txBody>
          <a:bodyPr wrap="square" rtlCol="0">
            <a:spAutoFit/>
          </a:bodyPr>
          <a:lstStyle/>
          <a:p>
            <a:r>
              <a:rPr lang="en-US" dirty="0"/>
              <a:t>Metrics:</a:t>
            </a:r>
          </a:p>
        </p:txBody>
      </p:sp>
      <p:sp>
        <p:nvSpPr>
          <p:cNvPr id="3" name="TextBox 2">
            <a:extLst>
              <a:ext uri="{FF2B5EF4-FFF2-40B4-BE49-F238E27FC236}">
                <a16:creationId xmlns:a16="http://schemas.microsoft.com/office/drawing/2014/main" id="{30DE4B72-C2C4-4F85-469F-248850320651}"/>
              </a:ext>
            </a:extLst>
          </p:cNvPr>
          <p:cNvSpPr txBox="1"/>
          <p:nvPr/>
        </p:nvSpPr>
        <p:spPr>
          <a:xfrm>
            <a:off x="3701679" y="3913830"/>
            <a:ext cx="1208903" cy="369332"/>
          </a:xfrm>
          <a:prstGeom prst="rect">
            <a:avLst/>
          </a:prstGeom>
          <a:noFill/>
        </p:spPr>
        <p:txBody>
          <a:bodyPr wrap="square" rtlCol="0">
            <a:spAutoFit/>
          </a:bodyPr>
          <a:lstStyle/>
          <a:p>
            <a:r>
              <a:rPr lang="en-US" b="1" dirty="0">
                <a:solidFill>
                  <a:schemeClr val="tx2">
                    <a:lumMod val="75000"/>
                    <a:lumOff val="25000"/>
                  </a:schemeClr>
                </a:solidFill>
              </a:rPr>
              <a:t>2018-2022</a:t>
            </a:r>
          </a:p>
        </p:txBody>
      </p:sp>
      <p:sp>
        <p:nvSpPr>
          <p:cNvPr id="5" name="TextBox 4">
            <a:extLst>
              <a:ext uri="{FF2B5EF4-FFF2-40B4-BE49-F238E27FC236}">
                <a16:creationId xmlns:a16="http://schemas.microsoft.com/office/drawing/2014/main" id="{12BE455B-4176-BEB1-2514-EC1D52B0DCCF}"/>
              </a:ext>
            </a:extLst>
          </p:cNvPr>
          <p:cNvSpPr txBox="1"/>
          <p:nvPr/>
        </p:nvSpPr>
        <p:spPr>
          <a:xfrm>
            <a:off x="9748603" y="553214"/>
            <a:ext cx="1208903" cy="369332"/>
          </a:xfrm>
          <a:prstGeom prst="rect">
            <a:avLst/>
          </a:prstGeom>
          <a:noFill/>
        </p:spPr>
        <p:txBody>
          <a:bodyPr wrap="square" rtlCol="0">
            <a:spAutoFit/>
          </a:bodyPr>
          <a:lstStyle/>
          <a:p>
            <a:r>
              <a:rPr lang="en-US" b="1" dirty="0">
                <a:solidFill>
                  <a:schemeClr val="tx2">
                    <a:lumMod val="75000"/>
                    <a:lumOff val="25000"/>
                  </a:schemeClr>
                </a:solidFill>
              </a:rPr>
              <a:t>2014-2022</a:t>
            </a:r>
          </a:p>
        </p:txBody>
      </p:sp>
      <p:sp>
        <p:nvSpPr>
          <p:cNvPr id="9" name="TextBox 8">
            <a:extLst>
              <a:ext uri="{FF2B5EF4-FFF2-40B4-BE49-F238E27FC236}">
                <a16:creationId xmlns:a16="http://schemas.microsoft.com/office/drawing/2014/main" id="{30080347-2ADD-9348-5E93-D99B5ECE9641}"/>
              </a:ext>
            </a:extLst>
          </p:cNvPr>
          <p:cNvSpPr txBox="1"/>
          <p:nvPr/>
        </p:nvSpPr>
        <p:spPr>
          <a:xfrm>
            <a:off x="9748603" y="3672139"/>
            <a:ext cx="1208903" cy="369332"/>
          </a:xfrm>
          <a:prstGeom prst="rect">
            <a:avLst/>
          </a:prstGeom>
          <a:noFill/>
        </p:spPr>
        <p:txBody>
          <a:bodyPr wrap="square" rtlCol="0">
            <a:spAutoFit/>
          </a:bodyPr>
          <a:lstStyle/>
          <a:p>
            <a:r>
              <a:rPr lang="en-US" b="1" dirty="0">
                <a:solidFill>
                  <a:schemeClr val="tx2">
                    <a:lumMod val="75000"/>
                    <a:lumOff val="25000"/>
                  </a:schemeClr>
                </a:solidFill>
              </a:rPr>
              <a:t>2010-2022</a:t>
            </a:r>
          </a:p>
        </p:txBody>
      </p:sp>
      <p:sp>
        <p:nvSpPr>
          <p:cNvPr id="10" name="TextBox 9">
            <a:extLst>
              <a:ext uri="{FF2B5EF4-FFF2-40B4-BE49-F238E27FC236}">
                <a16:creationId xmlns:a16="http://schemas.microsoft.com/office/drawing/2014/main" id="{11CBEF5E-1140-DB68-9AA0-0C9D6AE3D708}"/>
              </a:ext>
            </a:extLst>
          </p:cNvPr>
          <p:cNvSpPr txBox="1"/>
          <p:nvPr/>
        </p:nvSpPr>
        <p:spPr>
          <a:xfrm>
            <a:off x="980693" y="922546"/>
            <a:ext cx="4953254" cy="2031325"/>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US" dirty="0"/>
              <a:t>Random </a:t>
            </a:r>
            <a:r>
              <a:rPr lang="en-IN" sz="1800" dirty="0"/>
              <a:t>Forest is an ensemble learning technique that combines multiple decision trees to improve prediction accuracy and prevent overfitting, making it more robust than individual decision trees.</a:t>
            </a:r>
          </a:p>
          <a:p>
            <a:pPr marL="285750" indent="-285750">
              <a:buFont typeface="Arial" panose="020B0604020202020204" pitchFamily="34" charset="0"/>
              <a:buChar char="•"/>
            </a:pPr>
            <a:r>
              <a:rPr lang="en-US" dirty="0"/>
              <a:t>It operates </a:t>
            </a:r>
            <a:r>
              <a:rPr lang="en-IN" sz="1800" dirty="0"/>
              <a:t>by creating a multitude of decision trees during training and outputting the class that is the mode of the classes (for classification)</a:t>
            </a:r>
            <a:endParaRPr lang="en-US" dirty="0"/>
          </a:p>
        </p:txBody>
      </p:sp>
    </p:spTree>
    <p:extLst>
      <p:ext uri="{BB962C8B-B14F-4D97-AF65-F5344CB8AC3E}">
        <p14:creationId xmlns:p14="http://schemas.microsoft.com/office/powerpoint/2010/main" val="2583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470FBA4-EA6C-0C1C-DC18-A1D32AD4E5CC}"/>
              </a:ext>
            </a:extLst>
          </p:cNvPr>
          <p:cNvGraphicFramePr>
            <a:graphicFrameLocks/>
          </p:cNvGraphicFramePr>
          <p:nvPr>
            <p:extLst>
              <p:ext uri="{D42A27DB-BD31-4B8C-83A1-F6EECF244321}">
                <p14:modId xmlns:p14="http://schemas.microsoft.com/office/powerpoint/2010/main" val="397342144"/>
              </p:ext>
            </p:extLst>
          </p:nvPr>
        </p:nvGraphicFramePr>
        <p:xfrm>
          <a:off x="2595101" y="2933929"/>
          <a:ext cx="7057945" cy="377666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306A644B-B341-6D99-EC0C-8F02DA870737}"/>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Random Forest:</a:t>
            </a:r>
          </a:p>
        </p:txBody>
      </p:sp>
      <p:sp>
        <p:nvSpPr>
          <p:cNvPr id="4" name="TextBox 3">
            <a:extLst>
              <a:ext uri="{FF2B5EF4-FFF2-40B4-BE49-F238E27FC236}">
                <a16:creationId xmlns:a16="http://schemas.microsoft.com/office/drawing/2014/main" id="{3C898183-A840-B5CC-EE4E-AAE24196F4F4}"/>
              </a:ext>
            </a:extLst>
          </p:cNvPr>
          <p:cNvSpPr txBox="1"/>
          <p:nvPr/>
        </p:nvSpPr>
        <p:spPr>
          <a:xfrm>
            <a:off x="341143" y="1317195"/>
            <a:ext cx="5248951" cy="1600438"/>
          </a:xfrm>
          <a:prstGeom prst="rect">
            <a:avLst/>
          </a:prstGeom>
          <a:solidFill>
            <a:schemeClr val="bg1">
              <a:lumMod val="95000"/>
            </a:schemeClr>
          </a:solidFill>
        </p:spPr>
        <p:txBody>
          <a:bodyPr wrap="square">
            <a:spAutoFit/>
          </a:bodyPr>
          <a:lstStyle/>
          <a:p>
            <a:pPr algn="just"/>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We got the best accuracy when the sampled data is 2014-2022(86.14%)</a:t>
            </a:r>
          </a:p>
          <a:p>
            <a:pPr marL="285750" indent="-285750" algn="just">
              <a:buFont typeface="Courier New" panose="02070309020205020404" pitchFamily="49" charset="0"/>
              <a:buChar char="o"/>
            </a:pPr>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As the same trend, We have observed that as the </a:t>
            </a:r>
            <a:r>
              <a:rPr lang="en-IN" sz="1400" dirty="0" err="1">
                <a:latin typeface="Arial" panose="020B0604020202020204" pitchFamily="34" charset="0"/>
              </a:rPr>
              <a:t>no.of</a:t>
            </a:r>
            <a:r>
              <a:rPr lang="en-IN" sz="1400" dirty="0">
                <a:latin typeface="Arial" panose="020B0604020202020204" pitchFamily="34" charset="0"/>
              </a:rPr>
              <a:t> worker nodes increases the execution time decreases.</a:t>
            </a:r>
          </a:p>
          <a:p>
            <a:pPr marL="285750" indent="-285750" algn="just">
              <a:buFont typeface="Courier New" panose="02070309020205020404" pitchFamily="49" charset="0"/>
              <a:buChar char="o"/>
            </a:pPr>
            <a:endParaRPr lang="en-US" sz="1400" dirty="0"/>
          </a:p>
        </p:txBody>
      </p:sp>
      <p:graphicFrame>
        <p:nvGraphicFramePr>
          <p:cNvPr id="5" name="Table 4">
            <a:extLst>
              <a:ext uri="{FF2B5EF4-FFF2-40B4-BE49-F238E27FC236}">
                <a16:creationId xmlns:a16="http://schemas.microsoft.com/office/drawing/2014/main" id="{B838DCD1-CBF8-04CA-5415-D4A549869F7E}"/>
              </a:ext>
            </a:extLst>
          </p:cNvPr>
          <p:cNvGraphicFramePr>
            <a:graphicFrameLocks noGrp="1"/>
          </p:cNvGraphicFramePr>
          <p:nvPr>
            <p:extLst>
              <p:ext uri="{D42A27DB-BD31-4B8C-83A1-F6EECF244321}">
                <p14:modId xmlns:p14="http://schemas.microsoft.com/office/powerpoint/2010/main" val="173267355"/>
              </p:ext>
            </p:extLst>
          </p:nvPr>
        </p:nvGraphicFramePr>
        <p:xfrm>
          <a:off x="5730251" y="1979498"/>
          <a:ext cx="5397500" cy="78740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3628971690"/>
                    </a:ext>
                  </a:extLst>
                </a:gridCol>
                <a:gridCol w="1143000">
                  <a:extLst>
                    <a:ext uri="{9D8B030D-6E8A-4147-A177-3AD203B41FA5}">
                      <a16:colId xmlns:a16="http://schemas.microsoft.com/office/drawing/2014/main" val="3665100654"/>
                    </a:ext>
                  </a:extLst>
                </a:gridCol>
                <a:gridCol w="1054100">
                  <a:extLst>
                    <a:ext uri="{9D8B030D-6E8A-4147-A177-3AD203B41FA5}">
                      <a16:colId xmlns:a16="http://schemas.microsoft.com/office/drawing/2014/main" val="1788088357"/>
                    </a:ext>
                  </a:extLst>
                </a:gridCol>
                <a:gridCol w="812800">
                  <a:extLst>
                    <a:ext uri="{9D8B030D-6E8A-4147-A177-3AD203B41FA5}">
                      <a16:colId xmlns:a16="http://schemas.microsoft.com/office/drawing/2014/main" val="3562118021"/>
                    </a:ext>
                  </a:extLst>
                </a:gridCol>
                <a:gridCol w="812800">
                  <a:extLst>
                    <a:ext uri="{9D8B030D-6E8A-4147-A177-3AD203B41FA5}">
                      <a16:colId xmlns:a16="http://schemas.microsoft.com/office/drawing/2014/main" val="2963595582"/>
                    </a:ext>
                  </a:extLst>
                </a:gridCol>
              </a:tblGrid>
              <a:tr h="196850">
                <a:tc>
                  <a:txBody>
                    <a:bodyPr/>
                    <a:lstStyle/>
                    <a:p>
                      <a:pPr algn="l" fontAlgn="b"/>
                      <a:r>
                        <a:rPr lang="en-IN" sz="1200" u="none" strike="noStrike">
                          <a:effectLst/>
                        </a:rPr>
                        <a:t>Random Forest</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1 node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2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3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4 nodes</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1638071"/>
                  </a:ext>
                </a:extLst>
              </a:tr>
              <a:tr h="196850">
                <a:tc>
                  <a:txBody>
                    <a:bodyPr/>
                    <a:lstStyle/>
                    <a:p>
                      <a:pPr algn="l" fontAlgn="b"/>
                      <a:r>
                        <a:rPr lang="en-IN" sz="1200" u="none" strike="noStrike">
                          <a:effectLst/>
                        </a:rPr>
                        <a:t>2018-2022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6.23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7600133"/>
                  </a:ext>
                </a:extLst>
              </a:tr>
              <a:tr h="196850">
                <a:tc>
                  <a:txBody>
                    <a:bodyPr/>
                    <a:lstStyle/>
                    <a:p>
                      <a:pPr algn="l" fontAlgn="b"/>
                      <a:r>
                        <a:rPr lang="en-IN" sz="1200" u="none" strike="noStrike">
                          <a:effectLst/>
                        </a:rPr>
                        <a:t>2014-2022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10.01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6.46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5.93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3490799"/>
                  </a:ext>
                </a:extLst>
              </a:tr>
              <a:tr h="196850">
                <a:tc>
                  <a:txBody>
                    <a:bodyPr/>
                    <a:lstStyle/>
                    <a:p>
                      <a:pPr algn="l" fontAlgn="b"/>
                      <a:r>
                        <a:rPr lang="en-IN" sz="1200" u="none" strike="noStrike">
                          <a:effectLst/>
                        </a:rPr>
                        <a:t>2010-2022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27.25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12.79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8.37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6.96</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7912505"/>
                  </a:ext>
                </a:extLst>
              </a:tr>
            </a:tbl>
          </a:graphicData>
        </a:graphic>
      </p:graphicFrame>
      <p:sp>
        <p:nvSpPr>
          <p:cNvPr id="6" name="TextBox 5">
            <a:extLst>
              <a:ext uri="{FF2B5EF4-FFF2-40B4-BE49-F238E27FC236}">
                <a16:creationId xmlns:a16="http://schemas.microsoft.com/office/drawing/2014/main" id="{E749378D-AE8B-CC85-E753-CBBBBC2960D1}"/>
              </a:ext>
            </a:extLst>
          </p:cNvPr>
          <p:cNvSpPr txBox="1"/>
          <p:nvPr/>
        </p:nvSpPr>
        <p:spPr>
          <a:xfrm>
            <a:off x="5981444" y="1566146"/>
            <a:ext cx="4813812" cy="307777"/>
          </a:xfrm>
          <a:prstGeom prst="rect">
            <a:avLst/>
          </a:prstGeom>
          <a:solidFill>
            <a:schemeClr val="bg1">
              <a:lumMod val="95000"/>
            </a:schemeClr>
          </a:solidFill>
        </p:spPr>
        <p:txBody>
          <a:bodyPr wrap="square">
            <a:spAutoFit/>
          </a:bodyPr>
          <a:lstStyle/>
          <a:p>
            <a:pPr algn="just"/>
            <a:r>
              <a:rPr lang="en-IN" sz="1400" dirty="0">
                <a:latin typeface="Arial" panose="020B0604020202020204" pitchFamily="34" charset="0"/>
              </a:rPr>
              <a:t>Time Taken for training vs </a:t>
            </a:r>
            <a:r>
              <a:rPr lang="en-IN" sz="1400" dirty="0" err="1">
                <a:latin typeface="Arial" panose="020B0604020202020204" pitchFamily="34" charset="0"/>
              </a:rPr>
              <a:t>no.of</a:t>
            </a:r>
            <a:r>
              <a:rPr lang="en-IN" sz="1400" dirty="0">
                <a:latin typeface="Arial" panose="020B0604020202020204" pitchFamily="34" charset="0"/>
              </a:rPr>
              <a:t> worker nodes</a:t>
            </a:r>
          </a:p>
        </p:txBody>
      </p:sp>
    </p:spTree>
    <p:extLst>
      <p:ext uri="{BB962C8B-B14F-4D97-AF65-F5344CB8AC3E}">
        <p14:creationId xmlns:p14="http://schemas.microsoft.com/office/powerpoint/2010/main" val="33713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D6E1B3D-1B97-C6C0-A436-ED410A17B07C}"/>
              </a:ext>
            </a:extLst>
          </p:cNvPr>
          <p:cNvSpPr txBox="1">
            <a:spLocks/>
          </p:cNvSpPr>
          <p:nvPr/>
        </p:nvSpPr>
        <p:spPr>
          <a:xfrm>
            <a:off x="3975836" y="43449"/>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NAÏVE BAYES</a:t>
            </a:r>
          </a:p>
        </p:txBody>
      </p:sp>
      <p:sp>
        <p:nvSpPr>
          <p:cNvPr id="2" name="Title 1">
            <a:extLst>
              <a:ext uri="{FF2B5EF4-FFF2-40B4-BE49-F238E27FC236}">
                <a16:creationId xmlns:a16="http://schemas.microsoft.com/office/drawing/2014/main" id="{E9E3868E-5FAD-7771-32AE-BF6F6E7F84DD}"/>
              </a:ext>
            </a:extLst>
          </p:cNvPr>
          <p:cNvSpPr>
            <a:spLocks noGrp="1"/>
          </p:cNvSpPr>
          <p:nvPr>
            <p:ph type="title"/>
          </p:nvPr>
        </p:nvSpPr>
        <p:spPr>
          <a:xfrm>
            <a:off x="443489" y="218921"/>
            <a:ext cx="2698063" cy="632106"/>
          </a:xfrm>
        </p:spPr>
        <p:txBody>
          <a:bodyPr/>
          <a:lstStyle/>
          <a:p>
            <a:pPr algn="l"/>
            <a:br>
              <a:rPr lang="en-US" b="1" dirty="0">
                <a:latin typeface="Open Sans Light"/>
                <a:ea typeface="Open Sans Light"/>
                <a:cs typeface="Open Sans Light"/>
                <a:sym typeface="Open Sans Light"/>
              </a:rPr>
            </a:br>
            <a:endParaRPr lang="en-US" dirty="0"/>
          </a:p>
        </p:txBody>
      </p:sp>
      <p:sp>
        <p:nvSpPr>
          <p:cNvPr id="3" name="Content Placeholder 2">
            <a:extLst>
              <a:ext uri="{FF2B5EF4-FFF2-40B4-BE49-F238E27FC236}">
                <a16:creationId xmlns:a16="http://schemas.microsoft.com/office/drawing/2014/main" id="{736BA383-60A8-9024-F2DB-810DCF3FDA40}"/>
              </a:ext>
            </a:extLst>
          </p:cNvPr>
          <p:cNvSpPr>
            <a:spLocks noGrp="1"/>
          </p:cNvSpPr>
          <p:nvPr>
            <p:ph idx="1"/>
          </p:nvPr>
        </p:nvSpPr>
        <p:spPr>
          <a:xfrm>
            <a:off x="1088409" y="1056270"/>
            <a:ext cx="4267200" cy="1548816"/>
          </a:xfrm>
          <a:solidFill>
            <a:schemeClr val="bg1">
              <a:lumMod val="95000"/>
            </a:schemeClr>
          </a:solidFill>
        </p:spPr>
        <p:txBody>
          <a:bodyPr>
            <a:normAutofit/>
          </a:bodyPr>
          <a:lstStyle/>
          <a:p>
            <a:pPr algn="just"/>
            <a:r>
              <a:rPr lang="en-US" sz="1600" dirty="0"/>
              <a:t>Naive Bayes is a probabilistic classification algorithm based on Bayes' theorem, employing a simple yet effective assumption of feature independence, making it computationally efficient</a:t>
            </a:r>
          </a:p>
        </p:txBody>
      </p:sp>
      <p:pic>
        <p:nvPicPr>
          <p:cNvPr id="6" name="Picture 5">
            <a:extLst>
              <a:ext uri="{FF2B5EF4-FFF2-40B4-BE49-F238E27FC236}">
                <a16:creationId xmlns:a16="http://schemas.microsoft.com/office/drawing/2014/main" id="{4898012C-3E6F-B391-8FCD-32FADB204DFE}"/>
              </a:ext>
            </a:extLst>
          </p:cNvPr>
          <p:cNvPicPr>
            <a:picLocks noChangeAspect="1"/>
          </p:cNvPicPr>
          <p:nvPr/>
        </p:nvPicPr>
        <p:blipFill>
          <a:blip r:embed="rId3"/>
          <a:stretch>
            <a:fillRect/>
          </a:stretch>
        </p:blipFill>
        <p:spPr>
          <a:xfrm>
            <a:off x="924840" y="3957051"/>
            <a:ext cx="4267200" cy="2857500"/>
          </a:xfrm>
          <a:prstGeom prst="rect">
            <a:avLst/>
          </a:prstGeom>
        </p:spPr>
      </p:pic>
      <p:pic>
        <p:nvPicPr>
          <p:cNvPr id="7" name="Picture 6">
            <a:extLst>
              <a:ext uri="{FF2B5EF4-FFF2-40B4-BE49-F238E27FC236}">
                <a16:creationId xmlns:a16="http://schemas.microsoft.com/office/drawing/2014/main" id="{DEBC65F0-B739-4115-7940-0C9E134C2E89}"/>
              </a:ext>
            </a:extLst>
          </p:cNvPr>
          <p:cNvPicPr>
            <a:picLocks noChangeAspect="1"/>
          </p:cNvPicPr>
          <p:nvPr/>
        </p:nvPicPr>
        <p:blipFill>
          <a:blip r:embed="rId4"/>
          <a:stretch>
            <a:fillRect/>
          </a:stretch>
        </p:blipFill>
        <p:spPr>
          <a:xfrm>
            <a:off x="6836392" y="765894"/>
            <a:ext cx="4229100" cy="2819400"/>
          </a:xfrm>
          <a:prstGeom prst="rect">
            <a:avLst/>
          </a:prstGeom>
        </p:spPr>
      </p:pic>
      <p:pic>
        <p:nvPicPr>
          <p:cNvPr id="8" name="Picture 7">
            <a:extLst>
              <a:ext uri="{FF2B5EF4-FFF2-40B4-BE49-F238E27FC236}">
                <a16:creationId xmlns:a16="http://schemas.microsoft.com/office/drawing/2014/main" id="{77E78A82-28DE-3C29-136D-6315A45233F0}"/>
              </a:ext>
            </a:extLst>
          </p:cNvPr>
          <p:cNvPicPr>
            <a:picLocks noChangeAspect="1"/>
          </p:cNvPicPr>
          <p:nvPr/>
        </p:nvPicPr>
        <p:blipFill>
          <a:blip r:embed="rId5"/>
          <a:stretch>
            <a:fillRect/>
          </a:stretch>
        </p:blipFill>
        <p:spPr>
          <a:xfrm>
            <a:off x="6890238" y="3930889"/>
            <a:ext cx="4267200" cy="2857500"/>
          </a:xfrm>
          <a:prstGeom prst="rect">
            <a:avLst/>
          </a:prstGeom>
        </p:spPr>
      </p:pic>
      <p:sp>
        <p:nvSpPr>
          <p:cNvPr id="9" name="TextBox 8">
            <a:extLst>
              <a:ext uri="{FF2B5EF4-FFF2-40B4-BE49-F238E27FC236}">
                <a16:creationId xmlns:a16="http://schemas.microsoft.com/office/drawing/2014/main" id="{62F3ECE6-AB18-541D-64B2-8C734BA8375C}"/>
              </a:ext>
            </a:extLst>
          </p:cNvPr>
          <p:cNvSpPr txBox="1"/>
          <p:nvPr/>
        </p:nvSpPr>
        <p:spPr>
          <a:xfrm>
            <a:off x="9856589" y="3585294"/>
            <a:ext cx="1208903" cy="369332"/>
          </a:xfrm>
          <a:prstGeom prst="rect">
            <a:avLst/>
          </a:prstGeom>
          <a:noFill/>
        </p:spPr>
        <p:txBody>
          <a:bodyPr wrap="square" rtlCol="0">
            <a:spAutoFit/>
          </a:bodyPr>
          <a:lstStyle/>
          <a:p>
            <a:r>
              <a:rPr lang="en-US" b="1" dirty="0">
                <a:solidFill>
                  <a:schemeClr val="tx2">
                    <a:lumMod val="75000"/>
                    <a:lumOff val="25000"/>
                  </a:schemeClr>
                </a:solidFill>
              </a:rPr>
              <a:t>2010-2022</a:t>
            </a:r>
          </a:p>
        </p:txBody>
      </p:sp>
      <p:sp>
        <p:nvSpPr>
          <p:cNvPr id="10" name="TextBox 9">
            <a:extLst>
              <a:ext uri="{FF2B5EF4-FFF2-40B4-BE49-F238E27FC236}">
                <a16:creationId xmlns:a16="http://schemas.microsoft.com/office/drawing/2014/main" id="{014863D8-DBE6-C1C0-CF2D-0483527A786C}"/>
              </a:ext>
            </a:extLst>
          </p:cNvPr>
          <p:cNvSpPr txBox="1"/>
          <p:nvPr/>
        </p:nvSpPr>
        <p:spPr>
          <a:xfrm>
            <a:off x="9760326" y="334194"/>
            <a:ext cx="1208903" cy="369332"/>
          </a:xfrm>
          <a:prstGeom prst="rect">
            <a:avLst/>
          </a:prstGeom>
          <a:noFill/>
        </p:spPr>
        <p:txBody>
          <a:bodyPr wrap="square" rtlCol="0">
            <a:spAutoFit/>
          </a:bodyPr>
          <a:lstStyle/>
          <a:p>
            <a:r>
              <a:rPr lang="en-US" b="1" dirty="0">
                <a:solidFill>
                  <a:schemeClr val="tx2">
                    <a:lumMod val="75000"/>
                    <a:lumOff val="25000"/>
                  </a:schemeClr>
                </a:solidFill>
              </a:rPr>
              <a:t>2014-2022</a:t>
            </a:r>
          </a:p>
        </p:txBody>
      </p:sp>
      <p:sp>
        <p:nvSpPr>
          <p:cNvPr id="11" name="TextBox 10">
            <a:extLst>
              <a:ext uri="{FF2B5EF4-FFF2-40B4-BE49-F238E27FC236}">
                <a16:creationId xmlns:a16="http://schemas.microsoft.com/office/drawing/2014/main" id="{1F3E81A3-7E9D-C12A-A8DF-14DBCA7E8730}"/>
              </a:ext>
            </a:extLst>
          </p:cNvPr>
          <p:cNvSpPr txBox="1"/>
          <p:nvPr/>
        </p:nvSpPr>
        <p:spPr>
          <a:xfrm>
            <a:off x="3889248" y="3638048"/>
            <a:ext cx="1208903" cy="369332"/>
          </a:xfrm>
          <a:prstGeom prst="rect">
            <a:avLst/>
          </a:prstGeom>
          <a:noFill/>
        </p:spPr>
        <p:txBody>
          <a:bodyPr wrap="square" rtlCol="0">
            <a:spAutoFit/>
          </a:bodyPr>
          <a:lstStyle/>
          <a:p>
            <a:r>
              <a:rPr lang="en-US" b="1" dirty="0">
                <a:solidFill>
                  <a:schemeClr val="tx2">
                    <a:lumMod val="75000"/>
                    <a:lumOff val="25000"/>
                  </a:schemeClr>
                </a:solidFill>
              </a:rPr>
              <a:t>2018-2022</a:t>
            </a:r>
          </a:p>
        </p:txBody>
      </p:sp>
      <p:sp>
        <p:nvSpPr>
          <p:cNvPr id="13" name="TextBox 12">
            <a:extLst>
              <a:ext uri="{FF2B5EF4-FFF2-40B4-BE49-F238E27FC236}">
                <a16:creationId xmlns:a16="http://schemas.microsoft.com/office/drawing/2014/main" id="{BBE9A949-2CBE-85E5-C7CB-3CFF966BEE3C}"/>
              </a:ext>
            </a:extLst>
          </p:cNvPr>
          <p:cNvSpPr txBox="1"/>
          <p:nvPr/>
        </p:nvSpPr>
        <p:spPr>
          <a:xfrm>
            <a:off x="1126508" y="3240405"/>
            <a:ext cx="926572" cy="377190"/>
          </a:xfrm>
          <a:prstGeom prst="rect">
            <a:avLst/>
          </a:prstGeom>
          <a:noFill/>
        </p:spPr>
        <p:txBody>
          <a:bodyPr wrap="square" rtlCol="0">
            <a:spAutoFit/>
          </a:bodyPr>
          <a:lstStyle/>
          <a:p>
            <a:r>
              <a:rPr lang="en-US" dirty="0"/>
              <a:t>Metrics:</a:t>
            </a:r>
          </a:p>
        </p:txBody>
      </p:sp>
    </p:spTree>
    <p:extLst>
      <p:ext uri="{BB962C8B-B14F-4D97-AF65-F5344CB8AC3E}">
        <p14:creationId xmlns:p14="http://schemas.microsoft.com/office/powerpoint/2010/main" val="149698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A6A4BF9-CB01-4149-F3F5-63AFFBF8F490}"/>
              </a:ext>
            </a:extLst>
          </p:cNvPr>
          <p:cNvGraphicFramePr>
            <a:graphicFrameLocks/>
          </p:cNvGraphicFramePr>
          <p:nvPr>
            <p:extLst>
              <p:ext uri="{D42A27DB-BD31-4B8C-83A1-F6EECF244321}">
                <p14:modId xmlns:p14="http://schemas.microsoft.com/office/powerpoint/2010/main" val="449661750"/>
              </p:ext>
            </p:extLst>
          </p:nvPr>
        </p:nvGraphicFramePr>
        <p:xfrm>
          <a:off x="2573414" y="3166890"/>
          <a:ext cx="6787402" cy="3647661"/>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60CB55E6-9E4E-8CE4-7190-E350222EEE5F}"/>
              </a:ext>
            </a:extLst>
          </p:cNvPr>
          <p:cNvSpPr txBox="1">
            <a:spLocks/>
          </p:cNvSpPr>
          <p:nvPr/>
        </p:nvSpPr>
        <p:spPr>
          <a:xfrm>
            <a:off x="3975836" y="43449"/>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NAÏVE BAYES</a:t>
            </a:r>
          </a:p>
        </p:txBody>
      </p:sp>
      <p:sp>
        <p:nvSpPr>
          <p:cNvPr id="4" name="TextBox 3">
            <a:extLst>
              <a:ext uri="{FF2B5EF4-FFF2-40B4-BE49-F238E27FC236}">
                <a16:creationId xmlns:a16="http://schemas.microsoft.com/office/drawing/2014/main" id="{73F0B250-719B-1340-8AAD-FE8B74DB5F4E}"/>
              </a:ext>
            </a:extLst>
          </p:cNvPr>
          <p:cNvSpPr txBox="1"/>
          <p:nvPr/>
        </p:nvSpPr>
        <p:spPr>
          <a:xfrm>
            <a:off x="341143" y="1317195"/>
            <a:ext cx="5248951" cy="1600438"/>
          </a:xfrm>
          <a:prstGeom prst="rect">
            <a:avLst/>
          </a:prstGeom>
          <a:solidFill>
            <a:schemeClr val="bg1">
              <a:lumMod val="95000"/>
            </a:schemeClr>
          </a:solidFill>
        </p:spPr>
        <p:txBody>
          <a:bodyPr wrap="square">
            <a:spAutoFit/>
          </a:bodyPr>
          <a:lstStyle/>
          <a:p>
            <a:pPr algn="just"/>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We got the best accuracy when the sampled data is 2018-2022(88.90%)</a:t>
            </a:r>
          </a:p>
          <a:p>
            <a:pPr marL="285750" indent="-285750" algn="just">
              <a:buFont typeface="Courier New" panose="02070309020205020404" pitchFamily="49" charset="0"/>
              <a:buChar char="o"/>
            </a:pPr>
            <a:endParaRPr lang="en-IN" sz="1400" dirty="0">
              <a:latin typeface="Arial" panose="020B0604020202020204" pitchFamily="34" charset="0"/>
            </a:endParaRPr>
          </a:p>
          <a:p>
            <a:pPr marL="285750" indent="-285750" algn="just">
              <a:buFont typeface="Courier New" panose="02070309020205020404" pitchFamily="49" charset="0"/>
              <a:buChar char="o"/>
            </a:pPr>
            <a:r>
              <a:rPr lang="en-IN" sz="1400" dirty="0">
                <a:latin typeface="Arial" panose="020B0604020202020204" pitchFamily="34" charset="0"/>
              </a:rPr>
              <a:t>As the same trend, We have observed that as the </a:t>
            </a:r>
            <a:r>
              <a:rPr lang="en-IN" sz="1400" dirty="0" err="1">
                <a:latin typeface="Arial" panose="020B0604020202020204" pitchFamily="34" charset="0"/>
              </a:rPr>
              <a:t>no.of</a:t>
            </a:r>
            <a:r>
              <a:rPr lang="en-IN" sz="1400" dirty="0">
                <a:latin typeface="Arial" panose="020B0604020202020204" pitchFamily="34" charset="0"/>
              </a:rPr>
              <a:t> worker nodes increases the execution time decreases.</a:t>
            </a:r>
          </a:p>
          <a:p>
            <a:pPr marL="285750" indent="-285750" algn="just">
              <a:buFont typeface="Courier New" panose="02070309020205020404" pitchFamily="49" charset="0"/>
              <a:buChar char="o"/>
            </a:pPr>
            <a:endParaRPr lang="en-US" sz="1400" dirty="0"/>
          </a:p>
        </p:txBody>
      </p:sp>
      <p:graphicFrame>
        <p:nvGraphicFramePr>
          <p:cNvPr id="5" name="Table 4">
            <a:extLst>
              <a:ext uri="{FF2B5EF4-FFF2-40B4-BE49-F238E27FC236}">
                <a16:creationId xmlns:a16="http://schemas.microsoft.com/office/drawing/2014/main" id="{CE29CD64-2E17-8991-C3A4-8C0B4EAA57BC}"/>
              </a:ext>
            </a:extLst>
          </p:cNvPr>
          <p:cNvGraphicFramePr>
            <a:graphicFrameLocks noGrp="1"/>
          </p:cNvGraphicFramePr>
          <p:nvPr>
            <p:extLst>
              <p:ext uri="{D42A27DB-BD31-4B8C-83A1-F6EECF244321}">
                <p14:modId xmlns:p14="http://schemas.microsoft.com/office/powerpoint/2010/main" val="1968323385"/>
              </p:ext>
            </p:extLst>
          </p:nvPr>
        </p:nvGraphicFramePr>
        <p:xfrm>
          <a:off x="5967115" y="1765232"/>
          <a:ext cx="5397500" cy="779780"/>
        </p:xfrm>
        <a:graphic>
          <a:graphicData uri="http://schemas.openxmlformats.org/drawingml/2006/table">
            <a:tbl>
              <a:tblPr>
                <a:tableStyleId>{5C22544A-7EE6-4342-B048-85BDC9FD1C3A}</a:tableStyleId>
              </a:tblPr>
              <a:tblGrid>
                <a:gridCol w="1574800">
                  <a:extLst>
                    <a:ext uri="{9D8B030D-6E8A-4147-A177-3AD203B41FA5}">
                      <a16:colId xmlns:a16="http://schemas.microsoft.com/office/drawing/2014/main" val="307381064"/>
                    </a:ext>
                  </a:extLst>
                </a:gridCol>
                <a:gridCol w="1143000">
                  <a:extLst>
                    <a:ext uri="{9D8B030D-6E8A-4147-A177-3AD203B41FA5}">
                      <a16:colId xmlns:a16="http://schemas.microsoft.com/office/drawing/2014/main" val="3090021404"/>
                    </a:ext>
                  </a:extLst>
                </a:gridCol>
                <a:gridCol w="1054100">
                  <a:extLst>
                    <a:ext uri="{9D8B030D-6E8A-4147-A177-3AD203B41FA5}">
                      <a16:colId xmlns:a16="http://schemas.microsoft.com/office/drawing/2014/main" val="529465585"/>
                    </a:ext>
                  </a:extLst>
                </a:gridCol>
                <a:gridCol w="812800">
                  <a:extLst>
                    <a:ext uri="{9D8B030D-6E8A-4147-A177-3AD203B41FA5}">
                      <a16:colId xmlns:a16="http://schemas.microsoft.com/office/drawing/2014/main" val="1601054170"/>
                    </a:ext>
                  </a:extLst>
                </a:gridCol>
                <a:gridCol w="812800">
                  <a:extLst>
                    <a:ext uri="{9D8B030D-6E8A-4147-A177-3AD203B41FA5}">
                      <a16:colId xmlns:a16="http://schemas.microsoft.com/office/drawing/2014/main" val="4221887687"/>
                    </a:ext>
                  </a:extLst>
                </a:gridCol>
              </a:tblGrid>
              <a:tr h="0">
                <a:tc>
                  <a:txBody>
                    <a:bodyPr/>
                    <a:lstStyle/>
                    <a:p>
                      <a:pPr algn="l" fontAlgn="b"/>
                      <a:r>
                        <a:rPr lang="en-IN" sz="1200" u="none" strike="noStrike">
                          <a:effectLst/>
                        </a:rPr>
                        <a:t>Naïve Bayes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1 node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2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3 nodes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4 nodes</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25865176"/>
                  </a:ext>
                </a:extLst>
              </a:tr>
              <a:tr h="196850">
                <a:tc>
                  <a:txBody>
                    <a:bodyPr/>
                    <a:lstStyle/>
                    <a:p>
                      <a:pPr algn="l" fontAlgn="b"/>
                      <a:r>
                        <a:rPr lang="en-IN" sz="1200" u="none" strike="noStrike">
                          <a:effectLst/>
                        </a:rPr>
                        <a:t>2018-2022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11.87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6.56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3.71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0225886"/>
                  </a:ext>
                </a:extLst>
              </a:tr>
              <a:tr h="196850">
                <a:tc>
                  <a:txBody>
                    <a:bodyPr/>
                    <a:lstStyle/>
                    <a:p>
                      <a:pPr algn="l" fontAlgn="b"/>
                      <a:r>
                        <a:rPr lang="en-IN" sz="1200" u="none" strike="noStrike">
                          <a:effectLst/>
                        </a:rPr>
                        <a:t>2014-2022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14.27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7.61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5.74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4.74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5683745"/>
                  </a:ext>
                </a:extLst>
              </a:tr>
              <a:tr h="196850">
                <a:tc>
                  <a:txBody>
                    <a:bodyPr/>
                    <a:lstStyle/>
                    <a:p>
                      <a:pPr algn="l" fontAlgn="b"/>
                      <a:r>
                        <a:rPr lang="en-IN" sz="1200" u="none" strike="noStrike">
                          <a:effectLst/>
                        </a:rPr>
                        <a:t>2010-2022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17.61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8.64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5.96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5.42</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20516038"/>
                  </a:ext>
                </a:extLst>
              </a:tr>
            </a:tbl>
          </a:graphicData>
        </a:graphic>
      </p:graphicFrame>
      <p:sp>
        <p:nvSpPr>
          <p:cNvPr id="6" name="TextBox 5">
            <a:extLst>
              <a:ext uri="{FF2B5EF4-FFF2-40B4-BE49-F238E27FC236}">
                <a16:creationId xmlns:a16="http://schemas.microsoft.com/office/drawing/2014/main" id="{A51879AF-5AB7-CBB7-3374-8C592E66ABD8}"/>
              </a:ext>
            </a:extLst>
          </p:cNvPr>
          <p:cNvSpPr txBox="1"/>
          <p:nvPr/>
        </p:nvSpPr>
        <p:spPr>
          <a:xfrm>
            <a:off x="6022095" y="1317195"/>
            <a:ext cx="4813812" cy="307777"/>
          </a:xfrm>
          <a:prstGeom prst="rect">
            <a:avLst/>
          </a:prstGeom>
          <a:solidFill>
            <a:schemeClr val="bg1">
              <a:lumMod val="95000"/>
            </a:schemeClr>
          </a:solidFill>
        </p:spPr>
        <p:txBody>
          <a:bodyPr wrap="square">
            <a:spAutoFit/>
          </a:bodyPr>
          <a:lstStyle/>
          <a:p>
            <a:pPr algn="just"/>
            <a:r>
              <a:rPr lang="en-IN" sz="1400" dirty="0">
                <a:latin typeface="Arial" panose="020B0604020202020204" pitchFamily="34" charset="0"/>
              </a:rPr>
              <a:t>Time Taken for training vs </a:t>
            </a:r>
            <a:r>
              <a:rPr lang="en-IN" sz="1400" dirty="0" err="1">
                <a:latin typeface="Arial" panose="020B0604020202020204" pitchFamily="34" charset="0"/>
              </a:rPr>
              <a:t>no.of</a:t>
            </a:r>
            <a:r>
              <a:rPr lang="en-IN" sz="1400" dirty="0">
                <a:latin typeface="Arial" panose="020B0604020202020204" pitchFamily="34" charset="0"/>
              </a:rPr>
              <a:t> worker nodes</a:t>
            </a:r>
          </a:p>
        </p:txBody>
      </p:sp>
    </p:spTree>
    <p:extLst>
      <p:ext uri="{BB962C8B-B14F-4D97-AF65-F5344CB8AC3E}">
        <p14:creationId xmlns:p14="http://schemas.microsoft.com/office/powerpoint/2010/main" val="171834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ED29-5B58-163D-F1AB-742C21A000B8}"/>
              </a:ext>
            </a:extLst>
          </p:cNvPr>
          <p:cNvSpPr txBox="1">
            <a:spLocks/>
          </p:cNvSpPr>
          <p:nvPr/>
        </p:nvSpPr>
        <p:spPr>
          <a:xfrm>
            <a:off x="3975836" y="147402"/>
            <a:ext cx="4453165" cy="775144"/>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Conclusion</a:t>
            </a:r>
          </a:p>
        </p:txBody>
      </p:sp>
      <p:sp>
        <p:nvSpPr>
          <p:cNvPr id="3" name="TextBox 2">
            <a:extLst>
              <a:ext uri="{FF2B5EF4-FFF2-40B4-BE49-F238E27FC236}">
                <a16:creationId xmlns:a16="http://schemas.microsoft.com/office/drawing/2014/main" id="{29FE8F9D-5A6B-8289-4220-BAA7EB066B24}"/>
              </a:ext>
            </a:extLst>
          </p:cNvPr>
          <p:cNvSpPr txBox="1"/>
          <p:nvPr/>
        </p:nvSpPr>
        <p:spPr>
          <a:xfrm>
            <a:off x="801370" y="835291"/>
            <a:ext cx="4953254" cy="3139321"/>
          </a:xfrm>
          <a:prstGeom prst="rect">
            <a:avLst/>
          </a:prstGeom>
          <a:solidFill>
            <a:schemeClr val="bg1">
              <a:lumMod val="95000"/>
            </a:schemeClr>
          </a:solidFill>
        </p:spPr>
        <p:txBody>
          <a:bodyPr wrap="square">
            <a:spAutoFit/>
          </a:bodyPr>
          <a:lstStyle/>
          <a:p>
            <a:pPr marL="285750" indent="-285750" algn="just">
              <a:buFont typeface="Arial" panose="020B0604020202020204" pitchFamily="34" charset="0"/>
              <a:buChar char="•"/>
            </a:pPr>
            <a:r>
              <a:rPr lang="en-US" dirty="0"/>
              <a:t>We analyzed 4 ML algorithms– Decision Trees, Random Forest, XG Boost and Naïve Bayes</a:t>
            </a:r>
          </a:p>
          <a:p>
            <a:pPr marL="285750" indent="-285750" algn="just">
              <a:buFont typeface="Arial" panose="020B0604020202020204" pitchFamily="34" charset="0"/>
              <a:buChar char="•"/>
            </a:pPr>
            <a:r>
              <a:rPr lang="en-US" dirty="0"/>
              <a:t>Runtime decreased with the increase in number of nodes</a:t>
            </a:r>
          </a:p>
          <a:p>
            <a:pPr marL="285750" indent="-285750" algn="just">
              <a:buFont typeface="Arial" panose="020B0604020202020204" pitchFamily="34" charset="0"/>
              <a:buChar char="•"/>
            </a:pPr>
            <a:r>
              <a:rPr lang="en-US" dirty="0"/>
              <a:t>Runtime increased with increase in amount of data</a:t>
            </a:r>
          </a:p>
          <a:p>
            <a:pPr marL="285750" indent="-285750" algn="just">
              <a:buFont typeface="Arial" panose="020B0604020202020204" pitchFamily="34" charset="0"/>
              <a:buChar char="•"/>
            </a:pPr>
            <a:r>
              <a:rPr lang="en-IN" dirty="0"/>
              <a:t>Among all the implemented algorithms, XG Boost performed well compared to others as it has highest accuracy of ~89 to ~90 percent based on the percentage of dataset.</a:t>
            </a:r>
          </a:p>
          <a:p>
            <a:pPr marL="285750" indent="-285750" algn="just">
              <a:buFont typeface="Arial" panose="020B0604020202020204" pitchFamily="34" charset="0"/>
              <a:buChar char="•"/>
            </a:pPr>
            <a:endParaRPr lang="en-US" dirty="0"/>
          </a:p>
          <a:p>
            <a:pPr algn="just"/>
            <a:endParaRPr lang="en-US" dirty="0"/>
          </a:p>
        </p:txBody>
      </p:sp>
      <p:pic>
        <p:nvPicPr>
          <p:cNvPr id="4" name="Picture 3">
            <a:extLst>
              <a:ext uri="{FF2B5EF4-FFF2-40B4-BE49-F238E27FC236}">
                <a16:creationId xmlns:a16="http://schemas.microsoft.com/office/drawing/2014/main" id="{14FAA3A6-71E4-4B25-9EF2-01B196C12C0A}"/>
              </a:ext>
            </a:extLst>
          </p:cNvPr>
          <p:cNvPicPr>
            <a:picLocks noChangeAspect="1"/>
          </p:cNvPicPr>
          <p:nvPr/>
        </p:nvPicPr>
        <p:blipFill>
          <a:blip r:embed="rId3"/>
          <a:stretch>
            <a:fillRect/>
          </a:stretch>
        </p:blipFill>
        <p:spPr>
          <a:xfrm>
            <a:off x="5839968" y="2312025"/>
            <a:ext cx="6108700" cy="3657600"/>
          </a:xfrm>
          <a:prstGeom prst="rect">
            <a:avLst/>
          </a:prstGeom>
        </p:spPr>
      </p:pic>
    </p:spTree>
    <p:extLst>
      <p:ext uri="{BB962C8B-B14F-4D97-AF65-F5344CB8AC3E}">
        <p14:creationId xmlns:p14="http://schemas.microsoft.com/office/powerpoint/2010/main" val="27607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9255-DF6F-4D09-B6BB-5BD52C7582E9}"/>
              </a:ext>
            </a:extLst>
          </p:cNvPr>
          <p:cNvSpPr>
            <a:spLocks noGrp="1"/>
          </p:cNvSpPr>
          <p:nvPr>
            <p:ph type="title"/>
          </p:nvPr>
        </p:nvSpPr>
        <p:spPr>
          <a:xfrm>
            <a:off x="94593" y="114628"/>
            <a:ext cx="4199860" cy="589566"/>
          </a:xfrm>
        </p:spPr>
        <p:txBody>
          <a:bodyPr/>
          <a:lstStyle/>
          <a:p>
            <a:r>
              <a:rPr lang="en-US" dirty="0"/>
              <a:t>AGENDA</a:t>
            </a:r>
          </a:p>
        </p:txBody>
      </p:sp>
      <p:sp>
        <p:nvSpPr>
          <p:cNvPr id="8" name="TextBox 7">
            <a:extLst>
              <a:ext uri="{FF2B5EF4-FFF2-40B4-BE49-F238E27FC236}">
                <a16:creationId xmlns:a16="http://schemas.microsoft.com/office/drawing/2014/main" id="{D550DF07-FABE-3B91-F206-9C353A736A0E}"/>
              </a:ext>
            </a:extLst>
          </p:cNvPr>
          <p:cNvSpPr txBox="1"/>
          <p:nvPr/>
        </p:nvSpPr>
        <p:spPr>
          <a:xfrm>
            <a:off x="325821" y="1008992"/>
            <a:ext cx="11351172" cy="5016758"/>
          </a:xfrm>
          <a:prstGeom prst="rect">
            <a:avLst/>
          </a:prstGeom>
          <a:noFill/>
        </p:spPr>
        <p:txBody>
          <a:bodyPr wrap="square" rtlCol="0">
            <a:spAutoFit/>
          </a:bodyPr>
          <a:lstStyle/>
          <a:p>
            <a:pPr marL="342900" indent="-342900">
              <a:buFont typeface="Arial" panose="020B0604020202020204" pitchFamily="34" charset="0"/>
              <a:buChar char="•"/>
            </a:pPr>
            <a:r>
              <a:rPr lang="en-US" sz="3200" dirty="0"/>
              <a:t>Introduction of Problem / Synopsis</a:t>
            </a:r>
            <a:endParaRPr lang="en-US" sz="1000" dirty="0"/>
          </a:p>
          <a:p>
            <a:pPr marL="342900" indent="-342900">
              <a:buFont typeface="Arial" panose="020B0604020202020204" pitchFamily="34" charset="0"/>
              <a:buChar char="•"/>
            </a:pPr>
            <a:r>
              <a:rPr lang="en-US" sz="3200" dirty="0"/>
              <a:t>Data Description (ETL / Processing)</a:t>
            </a:r>
          </a:p>
          <a:p>
            <a:pPr marL="342900" indent="-342900">
              <a:buFont typeface="Arial" panose="020B0604020202020204" pitchFamily="34" charset="0"/>
              <a:buChar char="•"/>
            </a:pPr>
            <a:r>
              <a:rPr lang="en-US" sz="3200" dirty="0"/>
              <a:t>Exploratory Data Analysis</a:t>
            </a:r>
          </a:p>
          <a:p>
            <a:pPr marL="342900" indent="-342900">
              <a:buFont typeface="Arial" panose="020B0604020202020204" pitchFamily="34" charset="0"/>
              <a:buChar char="•"/>
            </a:pPr>
            <a:r>
              <a:rPr lang="en-US" sz="3200" dirty="0"/>
              <a:t>Data Processing Pipeline</a:t>
            </a:r>
          </a:p>
          <a:p>
            <a:pPr marL="342900" indent="-342900">
              <a:buFont typeface="Arial" panose="020B0604020202020204" pitchFamily="34" charset="0"/>
              <a:buChar char="•"/>
            </a:pPr>
            <a:r>
              <a:rPr lang="en-US" sz="3200" dirty="0"/>
              <a:t>Applied Models &amp; Model Results</a:t>
            </a:r>
          </a:p>
          <a:p>
            <a:pPr marL="914400" lvl="1" indent="-457200">
              <a:buFont typeface="Courier New" panose="02070309020205020404" pitchFamily="49" charset="0"/>
              <a:buChar char="o"/>
            </a:pPr>
            <a:r>
              <a:rPr lang="en-US" sz="3200" dirty="0"/>
              <a:t>Decision Tree Classifier</a:t>
            </a:r>
          </a:p>
          <a:p>
            <a:pPr marL="914400" lvl="1" indent="-457200">
              <a:buFont typeface="Courier New" panose="02070309020205020404" pitchFamily="49" charset="0"/>
              <a:buChar char="o"/>
            </a:pPr>
            <a:r>
              <a:rPr lang="en-US" sz="3200" dirty="0"/>
              <a:t>XGBoost</a:t>
            </a:r>
          </a:p>
          <a:p>
            <a:pPr marL="914400" lvl="1" indent="-457200">
              <a:buFont typeface="Courier New" panose="02070309020205020404" pitchFamily="49" charset="0"/>
              <a:buChar char="o"/>
            </a:pPr>
            <a:r>
              <a:rPr lang="en-US" sz="3200" dirty="0"/>
              <a:t>Naïve Bayes</a:t>
            </a:r>
          </a:p>
          <a:p>
            <a:pPr marL="914400" lvl="1" indent="-457200">
              <a:buFont typeface="Courier New" panose="02070309020205020404" pitchFamily="49" charset="0"/>
              <a:buChar char="o"/>
            </a:pPr>
            <a:r>
              <a:rPr lang="en-US" sz="3200" dirty="0"/>
              <a:t>Random Forest</a:t>
            </a:r>
          </a:p>
          <a:p>
            <a:pPr marL="342900" indent="-342900">
              <a:buFont typeface="Arial" panose="020B0604020202020204" pitchFamily="34" charset="0"/>
              <a:buChar char="•"/>
            </a:pPr>
            <a:r>
              <a:rPr lang="en-US" sz="3200" dirty="0"/>
              <a:t>Conclusions</a:t>
            </a:r>
          </a:p>
        </p:txBody>
      </p:sp>
    </p:spTree>
    <p:extLst>
      <p:ext uri="{BB962C8B-B14F-4D97-AF65-F5344CB8AC3E}">
        <p14:creationId xmlns:p14="http://schemas.microsoft.com/office/powerpoint/2010/main" val="324878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4966447" y="319489"/>
            <a:ext cx="5506732" cy="2065492"/>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14" r="214"/>
          <a:stretch/>
        </p:blipFill>
        <p:spPr>
          <a:xfrm>
            <a:off x="0" y="3188"/>
            <a:ext cx="4966447" cy="6876075"/>
          </a:xfrm>
        </p:spPr>
      </p:pic>
    </p:spTree>
    <p:extLst>
      <p:ext uri="{BB962C8B-B14F-4D97-AF65-F5344CB8AC3E}">
        <p14:creationId xmlns:p14="http://schemas.microsoft.com/office/powerpoint/2010/main" val="30430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227558" y="173662"/>
            <a:ext cx="4199860" cy="649404"/>
          </a:xfrm>
        </p:spPr>
        <p:txBody>
          <a:bodyPr/>
          <a:lstStyle/>
          <a:p>
            <a:r>
              <a:rPr lang="en-US" b="1" dirty="0"/>
              <a:t>SYNOPSIS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8" b="8"/>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l="67" r="67"/>
          <a:stretch/>
        </p:blipFill>
        <p:spPr>
          <a:xfrm>
            <a:off x="9531096" y="3383280"/>
            <a:ext cx="2660904" cy="3474720"/>
          </a:xfrm>
        </p:spPr>
      </p:pic>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640986" y="1011874"/>
            <a:ext cx="11141439" cy="5380380"/>
          </a:xfrm>
          <a:solidFill>
            <a:schemeClr val="bg1"/>
          </a:solidFill>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r>
              <a:rPr lang="en-US" sz="2800" b="1" u="sng" dirty="0"/>
              <a:t>Problem</a:t>
            </a:r>
            <a:r>
              <a:rPr lang="en-US" sz="2800" u="sng" dirty="0"/>
              <a:t>:</a:t>
            </a:r>
            <a:r>
              <a:rPr lang="en-US" sz="2800" dirty="0"/>
              <a:t> </a:t>
            </a:r>
          </a:p>
          <a:p>
            <a:pPr marL="342900" indent="-342900">
              <a:buFont typeface="Arial" panose="020B0604020202020204" pitchFamily="34" charset="0"/>
              <a:buChar char="•"/>
            </a:pPr>
            <a:r>
              <a:rPr lang="en-US" sz="2800" dirty="0"/>
              <a:t>Crime in Chicago has a diverse range of criminal activity across different regions/districts, some which lead to an arrest, while others do not.  Understanding what these crimes and where they are happening can help the city better manage their resources.</a:t>
            </a:r>
          </a:p>
          <a:p>
            <a:pPr marL="0" indent="0"/>
            <a:endParaRPr lang="en-US" sz="2800" dirty="0"/>
          </a:p>
          <a:p>
            <a:r>
              <a:rPr lang="en-US" sz="2800" b="1" u="sng" dirty="0"/>
              <a:t>Objective</a:t>
            </a:r>
          </a:p>
          <a:p>
            <a:pPr marL="342900" lvl="1" indent="-342900">
              <a:spcBef>
                <a:spcPts val="1000"/>
              </a:spcBef>
            </a:pPr>
            <a:r>
              <a:rPr lang="en-US" sz="2800" dirty="0"/>
              <a:t>To predict the likelihood of an arrest based on certain columns such as the type of crime (“Primary Type”), (District/Community Area), Location Description. etc.</a:t>
            </a:r>
          </a:p>
          <a:p>
            <a:pPr marL="0" lvl="1" indent="0">
              <a:spcBef>
                <a:spcPts val="1000"/>
              </a:spcBef>
              <a:buNone/>
            </a:pPr>
            <a:endParaRPr lang="en-US" sz="2800" dirty="0"/>
          </a:p>
          <a:p>
            <a:pPr marL="342900" lvl="1" indent="-342900">
              <a:spcBef>
                <a:spcPts val="1000"/>
              </a:spcBef>
            </a:pPr>
            <a:r>
              <a:rPr lang="en-US" sz="2800" dirty="0"/>
              <a:t>Analyze Chicago crime data patterns in recent years (2010-2022) to better understand the type of crimes happening in specific districts and if they led to an arrest by doing </a:t>
            </a:r>
            <a:r>
              <a:rPr lang="en-US" sz="2800" i="1" dirty="0"/>
              <a:t>exploratory data analysis</a:t>
            </a:r>
            <a:r>
              <a:rPr lang="en-US" sz="2800" dirty="0"/>
              <a:t>.</a:t>
            </a:r>
          </a:p>
          <a:p>
            <a:pPr marL="342900" lvl="1" indent="-342900">
              <a:spcBef>
                <a:spcPts val="1000"/>
              </a:spcBef>
            </a:pPr>
            <a:endParaRPr lang="en-US" dirty="0"/>
          </a:p>
        </p:txBody>
      </p:sp>
    </p:spTree>
    <p:extLst>
      <p:ext uri="{BB962C8B-B14F-4D97-AF65-F5344CB8AC3E}">
        <p14:creationId xmlns:p14="http://schemas.microsoft.com/office/powerpoint/2010/main" val="297629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31" b="31"/>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l="29" r="29"/>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1011228" y="2136449"/>
            <a:ext cx="9332008" cy="2528525"/>
          </a:xfr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marL="285750" indent="-285750" algn="l">
              <a:buFont typeface="Arial" panose="020B0604020202020204" pitchFamily="34" charset="0"/>
              <a:buChar char="•"/>
            </a:pPr>
            <a:r>
              <a:rPr lang="en-US" sz="2400" dirty="0"/>
              <a:t>Source: Chicago Data Portal </a:t>
            </a:r>
          </a:p>
          <a:p>
            <a:pPr marL="285750" indent="-285750" algn="l">
              <a:buFont typeface="Arial" panose="020B0604020202020204" pitchFamily="34" charset="0"/>
              <a:buChar char="•"/>
            </a:pPr>
            <a:r>
              <a:rPr lang="en-US" sz="2400" dirty="0">
                <a:hlinkClick r:id="rId5"/>
              </a:rPr>
              <a:t>https://data.cityofchicago.org/Public-Safety/Crimes-2001-to-Present/ijzp-q8t2</a:t>
            </a:r>
            <a:r>
              <a:rPr lang="en-US" sz="2400" dirty="0"/>
              <a:t> </a:t>
            </a:r>
          </a:p>
          <a:p>
            <a:pPr marL="285750" indent="-285750" algn="l">
              <a:buFont typeface="Arial" panose="020B0604020202020204" pitchFamily="34" charset="0"/>
              <a:buChar char="•"/>
            </a:pPr>
            <a:r>
              <a:rPr lang="en-US" sz="2400" dirty="0"/>
              <a:t>Represents crime incidents from 2001 – Present, updated every 7 days</a:t>
            </a:r>
          </a:p>
          <a:p>
            <a:pPr marL="285750" indent="-285750" algn="l">
              <a:buFont typeface="Arial" panose="020B0604020202020204" pitchFamily="34" charset="0"/>
              <a:buChar char="•"/>
            </a:pPr>
            <a:r>
              <a:rPr lang="en-US" sz="2400" dirty="0"/>
              <a:t>Owner: Chicago Police Department CLEAR (Citizen Law Enforcement &amp; Reporting)</a:t>
            </a:r>
          </a:p>
          <a:p>
            <a:pPr marL="285750" indent="-285750" algn="l">
              <a:buFont typeface="Arial" panose="020B0604020202020204" pitchFamily="34" charset="0"/>
              <a:buChar char="•"/>
            </a:pPr>
            <a:r>
              <a:rPr lang="en-US" sz="2400" dirty="0"/>
              <a:t>22 Columns &amp; 7,921,843 rows of crime data</a:t>
            </a:r>
          </a:p>
        </p:txBody>
      </p:sp>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3613019" y="-56577"/>
            <a:ext cx="4453165" cy="1309173"/>
          </a:xfrm>
        </p:spPr>
        <p:txBody>
          <a:bodyPr anchor="ctr"/>
          <a:lstStyle/>
          <a:p>
            <a:pPr algn="ctr"/>
            <a:r>
              <a:rPr lang="en-US" dirty="0"/>
              <a:t>The DATA</a:t>
            </a:r>
            <a:br>
              <a:rPr lang="en-US" dirty="0"/>
            </a:br>
            <a:r>
              <a:rPr lang="en-US" sz="2000" dirty="0"/>
              <a:t>overview</a:t>
            </a:r>
            <a:endParaRPr lang="en-US" dirty="0"/>
          </a:p>
        </p:txBody>
      </p:sp>
    </p:spTree>
    <p:extLst>
      <p:ext uri="{BB962C8B-B14F-4D97-AF65-F5344CB8AC3E}">
        <p14:creationId xmlns:p14="http://schemas.microsoft.com/office/powerpoint/2010/main" val="145217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BCF64-6D8B-89CC-99FA-505D8ECC95D6}"/>
              </a:ext>
            </a:extLst>
          </p:cNvPr>
          <p:cNvSpPr>
            <a:spLocks noGrp="1"/>
          </p:cNvSpPr>
          <p:nvPr>
            <p:ph idx="1"/>
          </p:nvPr>
        </p:nvSpPr>
        <p:spPr>
          <a:xfrm>
            <a:off x="119642" y="1274598"/>
            <a:ext cx="4919998" cy="5168931"/>
          </a:xfrm>
          <a:solidFill>
            <a:schemeClr val="bg1">
              <a:lumMod val="95000"/>
            </a:schemeClr>
          </a:solidFill>
        </p:spPr>
        <p:txBody>
          <a:bodyPr>
            <a:normAutofit/>
          </a:bodyPr>
          <a:lstStyle/>
          <a:p>
            <a:pPr marL="342900" indent="-342900" algn="l">
              <a:buFont typeface="Arial" panose="020B0604020202020204" pitchFamily="34" charset="0"/>
              <a:buChar char="•"/>
            </a:pPr>
            <a:r>
              <a:rPr lang="en-US" sz="1600" b="1" u="sng" dirty="0">
                <a:solidFill>
                  <a:srgbClr val="00B050"/>
                </a:solidFill>
              </a:rPr>
              <a:t>ID (integer)</a:t>
            </a:r>
            <a:r>
              <a:rPr lang="en-US" sz="1600" u="sng" dirty="0">
                <a:solidFill>
                  <a:srgbClr val="00B050"/>
                </a:solidFill>
              </a:rPr>
              <a:t> </a:t>
            </a:r>
            <a:r>
              <a:rPr lang="en-US" sz="1600" dirty="0"/>
              <a:t>– unique identifier	</a:t>
            </a:r>
          </a:p>
          <a:p>
            <a:pPr marL="342900" indent="-342900" algn="l">
              <a:buFont typeface="Arial" panose="020B0604020202020204" pitchFamily="34" charset="0"/>
              <a:buChar char="•"/>
            </a:pPr>
            <a:r>
              <a:rPr lang="en-US" sz="1600" b="1" dirty="0"/>
              <a:t>Case Number (text) </a:t>
            </a:r>
            <a:r>
              <a:rPr lang="en-US" sz="1600" dirty="0"/>
              <a:t>– records police division #</a:t>
            </a:r>
          </a:p>
          <a:p>
            <a:pPr marL="342900" indent="-342900" algn="l">
              <a:buFont typeface="Arial" panose="020B0604020202020204" pitchFamily="34" charset="0"/>
              <a:buChar char="•"/>
            </a:pPr>
            <a:r>
              <a:rPr lang="en-US" sz="1600" b="1" u="sng" dirty="0">
                <a:solidFill>
                  <a:srgbClr val="00B050"/>
                </a:solidFill>
              </a:rPr>
              <a:t>Date (date/time)</a:t>
            </a:r>
            <a:r>
              <a:rPr lang="en-US" sz="1600" u="sng" dirty="0"/>
              <a:t> </a:t>
            </a:r>
            <a:r>
              <a:rPr lang="en-US" sz="1600" dirty="0"/>
              <a:t>– date which incident occurred</a:t>
            </a:r>
          </a:p>
          <a:p>
            <a:pPr marL="342900" indent="-342900" algn="l">
              <a:buFont typeface="Arial" panose="020B0604020202020204" pitchFamily="34" charset="0"/>
              <a:buChar char="•"/>
            </a:pPr>
            <a:r>
              <a:rPr lang="en-US" sz="1600" b="1" dirty="0"/>
              <a:t>Block (text) </a:t>
            </a:r>
            <a:r>
              <a:rPr lang="en-US" sz="1600" dirty="0"/>
              <a:t>-  partially redacted address where the incident occurred</a:t>
            </a:r>
          </a:p>
          <a:p>
            <a:pPr marL="342900" indent="-342900" algn="l">
              <a:buFont typeface="Arial" panose="020B0604020202020204" pitchFamily="34" charset="0"/>
              <a:buChar char="•"/>
            </a:pPr>
            <a:r>
              <a:rPr lang="en-US" sz="1600" b="1" dirty="0"/>
              <a:t>IUCR (text)</a:t>
            </a:r>
            <a:r>
              <a:rPr lang="en-US" sz="1600" dirty="0"/>
              <a:t> - Illinois Uniform Crime Reporting code</a:t>
            </a:r>
          </a:p>
          <a:p>
            <a:pPr marL="342900" indent="-342900" algn="l">
              <a:buFont typeface="Arial" panose="020B0604020202020204" pitchFamily="34" charset="0"/>
              <a:buChar char="•"/>
            </a:pPr>
            <a:r>
              <a:rPr lang="en-US" sz="1600" b="1" u="sng" dirty="0">
                <a:solidFill>
                  <a:srgbClr val="00B050"/>
                </a:solidFill>
              </a:rPr>
              <a:t>Primary Type (text) </a:t>
            </a:r>
            <a:r>
              <a:rPr lang="en-US" sz="1600" dirty="0"/>
              <a:t>– parent description of crime	</a:t>
            </a:r>
          </a:p>
          <a:p>
            <a:pPr marL="342900" indent="-342900" algn="l">
              <a:buFont typeface="Arial" panose="020B0604020202020204" pitchFamily="34" charset="0"/>
              <a:buChar char="•"/>
            </a:pPr>
            <a:r>
              <a:rPr lang="en-US" sz="1600" dirty="0">
                <a:solidFill>
                  <a:srgbClr val="00B050"/>
                </a:solidFill>
              </a:rPr>
              <a:t>Description (text) </a:t>
            </a:r>
            <a:r>
              <a:rPr lang="en-US" sz="1600" dirty="0"/>
              <a:t>– child description of crime	</a:t>
            </a:r>
          </a:p>
          <a:p>
            <a:pPr marL="342900" indent="-342900" algn="l">
              <a:buFont typeface="Arial" panose="020B0604020202020204" pitchFamily="34" charset="0"/>
              <a:buChar char="•"/>
            </a:pPr>
            <a:r>
              <a:rPr lang="en-US" sz="1600" b="1" u="sng" dirty="0">
                <a:solidFill>
                  <a:srgbClr val="00B050"/>
                </a:solidFill>
              </a:rPr>
              <a:t>Location Description (text) </a:t>
            </a:r>
            <a:r>
              <a:rPr lang="en-US" sz="1600" dirty="0"/>
              <a:t>– location where incident occurred (school, airport, alley, etc)</a:t>
            </a:r>
          </a:p>
          <a:p>
            <a:pPr marL="342900" indent="-342900" algn="l">
              <a:buFont typeface="Arial" panose="020B0604020202020204" pitchFamily="34" charset="0"/>
              <a:buChar char="•"/>
            </a:pPr>
            <a:r>
              <a:rPr lang="en-US" sz="1600" b="1" u="sng" dirty="0">
                <a:solidFill>
                  <a:srgbClr val="00B050"/>
                </a:solidFill>
              </a:rPr>
              <a:t>Arrest (boolean)</a:t>
            </a:r>
            <a:r>
              <a:rPr lang="en-US" sz="1600" u="sng" dirty="0">
                <a:solidFill>
                  <a:srgbClr val="00B050"/>
                </a:solidFill>
              </a:rPr>
              <a:t> </a:t>
            </a:r>
            <a:r>
              <a:rPr lang="en-US" sz="1600" dirty="0"/>
              <a:t>– if an arrest was made</a:t>
            </a:r>
          </a:p>
          <a:p>
            <a:pPr marL="342900" indent="-342900" algn="l">
              <a:buFont typeface="Arial" panose="020B0604020202020204" pitchFamily="34" charset="0"/>
              <a:buChar char="•"/>
            </a:pPr>
            <a:r>
              <a:rPr lang="en-US" sz="1600" b="1" dirty="0"/>
              <a:t>Beat (text) </a:t>
            </a:r>
            <a:r>
              <a:rPr lang="en-US" sz="1600" dirty="0"/>
              <a:t>– police geographic area, 3-5 result in a police sector, and make up a district</a:t>
            </a:r>
          </a:p>
          <a:p>
            <a:pPr algn="l"/>
            <a:endParaRPr lang="en-US" sz="1600" dirty="0"/>
          </a:p>
        </p:txBody>
      </p:sp>
      <p:sp>
        <p:nvSpPr>
          <p:cNvPr id="6" name="Title 1">
            <a:extLst>
              <a:ext uri="{FF2B5EF4-FFF2-40B4-BE49-F238E27FC236}">
                <a16:creationId xmlns:a16="http://schemas.microsoft.com/office/drawing/2014/main" id="{3FFE11BF-75F4-2E46-61D5-B5696C9FED63}"/>
              </a:ext>
            </a:extLst>
          </p:cNvPr>
          <p:cNvSpPr txBox="1">
            <a:spLocks/>
          </p:cNvSpPr>
          <p:nvPr/>
        </p:nvSpPr>
        <p:spPr>
          <a:xfrm>
            <a:off x="3613019" y="-56577"/>
            <a:ext cx="4453165" cy="13091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The DATA</a:t>
            </a:r>
            <a:br>
              <a:rPr lang="en-US" dirty="0"/>
            </a:br>
            <a:r>
              <a:rPr lang="en-US" sz="2000" dirty="0"/>
              <a:t>Details</a:t>
            </a:r>
            <a:endParaRPr lang="en-US" dirty="0"/>
          </a:p>
        </p:txBody>
      </p:sp>
      <p:sp>
        <p:nvSpPr>
          <p:cNvPr id="7" name="Content Placeholder 2">
            <a:extLst>
              <a:ext uri="{FF2B5EF4-FFF2-40B4-BE49-F238E27FC236}">
                <a16:creationId xmlns:a16="http://schemas.microsoft.com/office/drawing/2014/main" id="{5FF422F1-D7BA-A96E-BF4A-070D9DCBE93C}"/>
              </a:ext>
            </a:extLst>
          </p:cNvPr>
          <p:cNvSpPr txBox="1">
            <a:spLocks/>
          </p:cNvSpPr>
          <p:nvPr/>
        </p:nvSpPr>
        <p:spPr>
          <a:xfrm>
            <a:off x="5960834" y="1252596"/>
            <a:ext cx="5618717" cy="5190933"/>
          </a:xfrm>
          <a:prstGeom prst="rect">
            <a:avLst/>
          </a:prstGeom>
          <a:solidFill>
            <a:schemeClr val="bg1">
              <a:lumMod val="95000"/>
            </a:schemeClr>
          </a:solidFill>
        </p:spPr>
        <p:txBody>
          <a:bodyPr vert="horz" lIns="91440" tIns="45720" rIns="91440" bIns="45720" rtlCol="0" anchor="t">
            <a:normAutofit fontScale="55000" lnSpcReduction="20000"/>
          </a:bodyPr>
          <a:lstStyle>
            <a:lvl1pPr marL="0" indent="0" algn="ctr" defTabSz="914400" rtl="0" eaLnBrk="1" latinLnBrk="0" hangingPunct="1">
              <a:lnSpc>
                <a:spcPct val="120000"/>
              </a:lnSpc>
              <a:spcBef>
                <a:spcPts val="1000"/>
              </a:spcBef>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900" b="1" u="sng" dirty="0">
                <a:solidFill>
                  <a:srgbClr val="00B050"/>
                </a:solidFill>
              </a:rPr>
              <a:t>District (text) </a:t>
            </a:r>
            <a:r>
              <a:rPr lang="en-US" sz="2900" dirty="0"/>
              <a:t>– indicates police districts</a:t>
            </a:r>
          </a:p>
          <a:p>
            <a:pPr marL="342900" indent="-342900" algn="l">
              <a:buFont typeface="Arial" panose="020B0604020202020204" pitchFamily="34" charset="0"/>
              <a:buChar char="•"/>
            </a:pPr>
            <a:r>
              <a:rPr lang="en-US" sz="2900" b="1" dirty="0"/>
              <a:t>Ward (text) </a:t>
            </a:r>
            <a:r>
              <a:rPr lang="en-US" sz="2900" dirty="0"/>
              <a:t>– city of council district, changes</a:t>
            </a:r>
          </a:p>
          <a:p>
            <a:pPr marL="342900" indent="-342900" algn="l">
              <a:buFont typeface="Arial" panose="020B0604020202020204" pitchFamily="34" charset="0"/>
              <a:buChar char="•"/>
            </a:pPr>
            <a:r>
              <a:rPr lang="en-US" sz="2900" dirty="0">
                <a:solidFill>
                  <a:srgbClr val="00B050"/>
                </a:solidFill>
              </a:rPr>
              <a:t>Community Area (text) </a:t>
            </a:r>
            <a:r>
              <a:rPr lang="en-US" sz="2900" dirty="0"/>
              <a:t>– fixed geographic region, static boundaries, 77 total</a:t>
            </a:r>
          </a:p>
          <a:p>
            <a:pPr marL="342900" indent="-342900" algn="l">
              <a:buFont typeface="Arial" panose="020B0604020202020204" pitchFamily="34" charset="0"/>
              <a:buChar char="•"/>
            </a:pPr>
            <a:r>
              <a:rPr lang="en-US" sz="2900" b="1" dirty="0"/>
              <a:t>FBI Code (text)</a:t>
            </a:r>
            <a:r>
              <a:rPr lang="en-US" sz="2900" dirty="0"/>
              <a:t> – classification of crime outlined by FBI	</a:t>
            </a:r>
          </a:p>
          <a:p>
            <a:pPr marL="342900" indent="-342900" algn="l">
              <a:buFont typeface="Arial" panose="020B0604020202020204" pitchFamily="34" charset="0"/>
              <a:buChar char="•"/>
            </a:pPr>
            <a:r>
              <a:rPr lang="en-US" sz="2900" b="1" dirty="0"/>
              <a:t>X Coordinate (number)</a:t>
            </a:r>
            <a:r>
              <a:rPr lang="en-US" sz="2900" dirty="0"/>
              <a:t>	</a:t>
            </a:r>
          </a:p>
          <a:p>
            <a:pPr marL="342900" indent="-342900" algn="l">
              <a:buFont typeface="Arial" panose="020B0604020202020204" pitchFamily="34" charset="0"/>
              <a:buChar char="•"/>
            </a:pPr>
            <a:r>
              <a:rPr lang="en-US" sz="2900" b="1" dirty="0"/>
              <a:t>Y Coordinate (number)</a:t>
            </a:r>
            <a:r>
              <a:rPr lang="en-US" sz="2900" dirty="0"/>
              <a:t>	</a:t>
            </a:r>
          </a:p>
          <a:p>
            <a:pPr marL="342900" indent="-342900" algn="l">
              <a:buFont typeface="Arial" panose="020B0604020202020204" pitchFamily="34" charset="0"/>
              <a:buChar char="•"/>
            </a:pPr>
            <a:r>
              <a:rPr lang="en-US" sz="2900" b="1" dirty="0">
                <a:solidFill>
                  <a:srgbClr val="00B050"/>
                </a:solidFill>
              </a:rPr>
              <a:t>Year (Number)</a:t>
            </a:r>
            <a:r>
              <a:rPr lang="en-US" sz="2900" dirty="0"/>
              <a:t> – Year in which incident occurred	</a:t>
            </a:r>
          </a:p>
          <a:p>
            <a:pPr marL="342900" indent="-342900" algn="l">
              <a:buFont typeface="Arial" panose="020B0604020202020204" pitchFamily="34" charset="0"/>
              <a:buChar char="•"/>
            </a:pPr>
            <a:r>
              <a:rPr lang="en-US" sz="2900" b="1" dirty="0"/>
              <a:t>Updated On (Date &amp; Time) </a:t>
            </a:r>
            <a:r>
              <a:rPr lang="en-US" sz="2900" dirty="0"/>
              <a:t>– when record last updated	</a:t>
            </a:r>
          </a:p>
          <a:p>
            <a:pPr marL="342900" indent="-342900" algn="l">
              <a:buFont typeface="Arial" panose="020B0604020202020204" pitchFamily="34" charset="0"/>
              <a:buChar char="•"/>
            </a:pPr>
            <a:r>
              <a:rPr lang="en-US" sz="2900" b="1" dirty="0"/>
              <a:t>Latitude (number)</a:t>
            </a:r>
          </a:p>
          <a:p>
            <a:pPr marL="342900" indent="-342900" algn="l">
              <a:buFont typeface="Arial" panose="020B0604020202020204" pitchFamily="34" charset="0"/>
              <a:buChar char="•"/>
            </a:pPr>
            <a:r>
              <a:rPr lang="en-US" sz="2900" b="1" dirty="0"/>
              <a:t>Longitude (number)	</a:t>
            </a:r>
          </a:p>
          <a:p>
            <a:pPr marL="342900" indent="-342900" algn="l">
              <a:buFont typeface="Arial" panose="020B0604020202020204" pitchFamily="34" charset="0"/>
              <a:buChar char="•"/>
            </a:pPr>
            <a:r>
              <a:rPr lang="en-US" sz="2900" b="1" dirty="0"/>
              <a:t>Location (location) </a:t>
            </a:r>
            <a:r>
              <a:rPr lang="en-US" sz="2900" dirty="0"/>
              <a:t>– for maps, combines longitude and latitude</a:t>
            </a:r>
          </a:p>
          <a:p>
            <a:pPr algn="l"/>
            <a:endParaRPr lang="en-US" dirty="0"/>
          </a:p>
        </p:txBody>
      </p:sp>
    </p:spTree>
    <p:extLst>
      <p:ext uri="{BB962C8B-B14F-4D97-AF65-F5344CB8AC3E}">
        <p14:creationId xmlns:p14="http://schemas.microsoft.com/office/powerpoint/2010/main" val="138377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965CAF-1D4C-3FB0-99C1-611FD6431F4E}"/>
              </a:ext>
            </a:extLst>
          </p:cNvPr>
          <p:cNvSpPr>
            <a:spLocks noGrp="1"/>
          </p:cNvSpPr>
          <p:nvPr>
            <p:ph idx="1"/>
          </p:nvPr>
        </p:nvSpPr>
        <p:spPr>
          <a:xfrm>
            <a:off x="151752" y="1085315"/>
            <a:ext cx="6701975" cy="5554767"/>
          </a:xfrm>
          <a:solidFill>
            <a:schemeClr val="bg1">
              <a:lumMod val="95000"/>
            </a:schemeClr>
          </a:solidFill>
          <a:ln>
            <a:solidFill>
              <a:srgbClr val="0070C0"/>
            </a:solidFill>
          </a:ln>
        </p:spPr>
        <p:txBody>
          <a:bodyPr>
            <a:normAutofit/>
          </a:bodyPr>
          <a:lstStyle/>
          <a:p>
            <a:pPr algn="l"/>
            <a:r>
              <a:rPr lang="en-US" b="1" dirty="0">
                <a:solidFill>
                  <a:schemeClr val="tx2">
                    <a:lumMod val="75000"/>
                    <a:lumOff val="25000"/>
                  </a:schemeClr>
                </a:solidFill>
              </a:rPr>
              <a:t>ETL</a:t>
            </a:r>
          </a:p>
          <a:p>
            <a:pPr marL="285750" indent="-285750" algn="l">
              <a:buFont typeface="Arial" panose="020B0604020202020204" pitchFamily="34" charset="0"/>
              <a:buChar char="•"/>
            </a:pPr>
            <a:r>
              <a:rPr lang="en-US" sz="1600" dirty="0"/>
              <a:t>Data extracted as CSV and loaded in S3 Amazon storage </a:t>
            </a:r>
          </a:p>
          <a:p>
            <a:pPr marL="0" lvl="1" indent="0">
              <a:lnSpc>
                <a:spcPct val="120000"/>
              </a:lnSpc>
              <a:spcBef>
                <a:spcPts val="1000"/>
              </a:spcBef>
              <a:buNone/>
            </a:pPr>
            <a:r>
              <a:rPr lang="en-US" sz="1800" b="1" dirty="0">
                <a:solidFill>
                  <a:schemeClr val="tx2">
                    <a:lumMod val="75000"/>
                    <a:lumOff val="25000"/>
                  </a:schemeClr>
                </a:solidFill>
              </a:rPr>
              <a:t>Reduce Data Size</a:t>
            </a:r>
          </a:p>
          <a:p>
            <a:pPr marL="285750" lvl="1" indent="-285750">
              <a:lnSpc>
                <a:spcPct val="120000"/>
              </a:lnSpc>
              <a:spcBef>
                <a:spcPts val="1000"/>
              </a:spcBef>
            </a:pPr>
            <a:r>
              <a:rPr lang="en-US" sz="1600" dirty="0"/>
              <a:t>Limit data to only recent years 2010 – 2022</a:t>
            </a:r>
          </a:p>
          <a:p>
            <a:pPr algn="l"/>
            <a:r>
              <a:rPr lang="en-US" b="1" dirty="0">
                <a:solidFill>
                  <a:schemeClr val="tx2">
                    <a:lumMod val="75000"/>
                    <a:lumOff val="25000"/>
                  </a:schemeClr>
                </a:solidFill>
              </a:rPr>
              <a:t>Missing Values</a:t>
            </a:r>
          </a:p>
          <a:p>
            <a:pPr marL="285750" indent="-285750" algn="l">
              <a:buFont typeface="Arial" panose="020B0604020202020204" pitchFamily="34" charset="0"/>
              <a:buChar char="•"/>
            </a:pPr>
            <a:r>
              <a:rPr lang="en-US" sz="1600" u="sng" dirty="0"/>
              <a:t>Addressed Nulls</a:t>
            </a:r>
            <a:r>
              <a:rPr lang="en-US" sz="1600" dirty="0"/>
              <a:t> via for the following columns (43K rows or 1.2% of the data):</a:t>
            </a:r>
          </a:p>
          <a:p>
            <a:pPr marL="971550" lvl="1" indent="-285750"/>
            <a:r>
              <a:rPr lang="en-US" sz="1400" dirty="0"/>
              <a:t>Latitude, Longitude, Ward, Community Area, District, X Coordinate</a:t>
            </a:r>
          </a:p>
          <a:p>
            <a:pPr marL="971550" lvl="1" indent="-285750"/>
            <a:r>
              <a:rPr lang="en-US" sz="1400" dirty="0"/>
              <a:t>Location description filled with nulls with ‘Other’</a:t>
            </a:r>
          </a:p>
          <a:p>
            <a:pPr marL="285750" lvl="1" indent="-285750">
              <a:lnSpc>
                <a:spcPct val="120000"/>
              </a:lnSpc>
              <a:spcBef>
                <a:spcPts val="1000"/>
              </a:spcBef>
            </a:pPr>
            <a:r>
              <a:rPr lang="en-US" sz="1600" u="sng" dirty="0"/>
              <a:t>Address duplicates</a:t>
            </a:r>
            <a:r>
              <a:rPr lang="en-US" sz="1600" dirty="0"/>
              <a:t> – all unique, none</a:t>
            </a:r>
          </a:p>
          <a:p>
            <a:pPr marL="0" lvl="1" indent="0">
              <a:lnSpc>
                <a:spcPct val="120000"/>
              </a:lnSpc>
              <a:spcBef>
                <a:spcPts val="1000"/>
              </a:spcBef>
              <a:buNone/>
            </a:pPr>
            <a:r>
              <a:rPr lang="en-US" sz="1800" b="1" dirty="0">
                <a:solidFill>
                  <a:schemeClr val="tx2">
                    <a:lumMod val="75000"/>
                    <a:lumOff val="25000"/>
                  </a:schemeClr>
                </a:solidFill>
              </a:rPr>
              <a:t>Data Type Conversions</a:t>
            </a:r>
          </a:p>
          <a:p>
            <a:pPr marL="285750" lvl="1" indent="-285750">
              <a:lnSpc>
                <a:spcPct val="120000"/>
              </a:lnSpc>
              <a:spcBef>
                <a:spcPts val="1000"/>
              </a:spcBef>
            </a:pPr>
            <a:r>
              <a:rPr lang="en-US" sz="1600" dirty="0"/>
              <a:t>Date (date &amp; time) – convert into date column and time columns (hh:mm:ss)</a:t>
            </a:r>
          </a:p>
          <a:p>
            <a:pPr marL="285750" lvl="1" indent="-285750">
              <a:lnSpc>
                <a:spcPct val="120000"/>
              </a:lnSpc>
              <a:spcBef>
                <a:spcPts val="1000"/>
              </a:spcBef>
            </a:pPr>
            <a:r>
              <a:rPr lang="en-US" sz="1600" dirty="0"/>
              <a:t>Feature Enablement - Date, Month, Day of Week, Hour, Created Day (6am-6pm) and Night</a:t>
            </a:r>
            <a:endParaRPr lang="en-US" sz="1800" dirty="0"/>
          </a:p>
          <a:p>
            <a:pPr marL="0" lvl="1" indent="0">
              <a:lnSpc>
                <a:spcPct val="120000"/>
              </a:lnSpc>
              <a:spcBef>
                <a:spcPts val="1000"/>
              </a:spcBef>
              <a:buNone/>
            </a:pPr>
            <a:endParaRPr lang="en-US" sz="1800" dirty="0"/>
          </a:p>
          <a:p>
            <a:pPr marL="285750" lvl="1" indent="-285750">
              <a:lnSpc>
                <a:spcPct val="120000"/>
              </a:lnSpc>
              <a:spcBef>
                <a:spcPts val="1000"/>
              </a:spcBef>
            </a:pPr>
            <a:endParaRPr lang="en-US" sz="1800" dirty="0"/>
          </a:p>
          <a:p>
            <a:pPr marL="285750" lvl="1" indent="-285750">
              <a:lnSpc>
                <a:spcPct val="120000"/>
              </a:lnSpc>
              <a:spcBef>
                <a:spcPts val="1000"/>
              </a:spcBef>
            </a:pPr>
            <a:endParaRPr lang="en-US" sz="1800" dirty="0"/>
          </a:p>
          <a:p>
            <a:pPr marL="971550" lvl="1" indent="-285750"/>
            <a:endParaRPr lang="en-US" sz="1600" dirty="0"/>
          </a:p>
          <a:p>
            <a:pPr marL="285750" indent="-285750"/>
            <a:endParaRPr lang="en-US" sz="1400" dirty="0"/>
          </a:p>
        </p:txBody>
      </p:sp>
      <p:pic>
        <p:nvPicPr>
          <p:cNvPr id="7" name="Picture 6">
            <a:extLst>
              <a:ext uri="{FF2B5EF4-FFF2-40B4-BE49-F238E27FC236}">
                <a16:creationId xmlns:a16="http://schemas.microsoft.com/office/drawing/2014/main" id="{7F4579EE-2DBB-AED1-4969-BE1ECC8E7F0F}"/>
              </a:ext>
            </a:extLst>
          </p:cNvPr>
          <p:cNvPicPr>
            <a:picLocks noChangeAspect="1"/>
          </p:cNvPicPr>
          <p:nvPr/>
        </p:nvPicPr>
        <p:blipFill>
          <a:blip r:embed="rId3">
            <a:alphaModFix amt="70000"/>
          </a:blip>
          <a:stretch>
            <a:fillRect/>
          </a:stretch>
        </p:blipFill>
        <p:spPr>
          <a:xfrm>
            <a:off x="10141446" y="4465204"/>
            <a:ext cx="1393230" cy="1799924"/>
          </a:xfrm>
          <a:prstGeom prst="rect">
            <a:avLst/>
          </a:prstGeom>
        </p:spPr>
      </p:pic>
      <p:sp>
        <p:nvSpPr>
          <p:cNvPr id="12" name="Title 1">
            <a:extLst>
              <a:ext uri="{FF2B5EF4-FFF2-40B4-BE49-F238E27FC236}">
                <a16:creationId xmlns:a16="http://schemas.microsoft.com/office/drawing/2014/main" id="{3D6E1B3D-1B97-C6C0-A436-ED410A17B07C}"/>
              </a:ext>
            </a:extLst>
          </p:cNvPr>
          <p:cNvSpPr txBox="1">
            <a:spLocks/>
          </p:cNvSpPr>
          <p:nvPr/>
        </p:nvSpPr>
        <p:spPr>
          <a:xfrm>
            <a:off x="1642835" y="-90760"/>
            <a:ext cx="4453165" cy="1309173"/>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The DATA</a:t>
            </a:r>
            <a:br>
              <a:rPr lang="en-US" dirty="0"/>
            </a:br>
            <a:r>
              <a:rPr lang="en-US" sz="2000" dirty="0"/>
              <a:t>Pre-PROCESSING / ETL</a:t>
            </a:r>
            <a:endParaRPr lang="en-US" dirty="0"/>
          </a:p>
        </p:txBody>
      </p:sp>
      <p:pic>
        <p:nvPicPr>
          <p:cNvPr id="2" name="Picture 2">
            <a:extLst>
              <a:ext uri="{FF2B5EF4-FFF2-40B4-BE49-F238E27FC236}">
                <a16:creationId xmlns:a16="http://schemas.microsoft.com/office/drawing/2014/main" id="{9AC34CD4-1C63-9ACD-FB01-54B69C47F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238" y="3586859"/>
            <a:ext cx="5158811" cy="32711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a:extLst>
              <a:ext uri="{FF2B5EF4-FFF2-40B4-BE49-F238E27FC236}">
                <a16:creationId xmlns:a16="http://schemas.microsoft.com/office/drawing/2014/main" id="{EB3F24BD-FF8B-DA94-8D0F-0255156F89CA}"/>
              </a:ext>
            </a:extLst>
          </p:cNvPr>
          <p:cNvSpPr txBox="1">
            <a:spLocks/>
          </p:cNvSpPr>
          <p:nvPr/>
        </p:nvSpPr>
        <p:spPr>
          <a:xfrm>
            <a:off x="7157338" y="237346"/>
            <a:ext cx="4710610" cy="3033795"/>
          </a:xfrm>
          <a:prstGeom prst="rect">
            <a:avLst/>
          </a:prstGeom>
          <a:solidFill>
            <a:schemeClr val="bg1">
              <a:lumMod val="95000"/>
            </a:schemeClr>
          </a:solidFill>
          <a:ln>
            <a:solidFill>
              <a:srgbClr val="0070C0"/>
            </a:solidFill>
          </a:ln>
        </p:spPr>
        <p:txBody>
          <a:bodyPr vert="horz" lIns="91440" tIns="45720" rIns="91440" bIns="45720" rtlCol="0" anchor="t">
            <a:normAutofit/>
          </a:bodyPr>
          <a:lstStyle>
            <a:lvl1pPr marL="0" indent="0" algn="r" defTabSz="914400" rtl="0" eaLnBrk="1" latinLnBrk="0" hangingPunct="1">
              <a:lnSpc>
                <a:spcPct val="120000"/>
              </a:lnSpc>
              <a:spcBef>
                <a:spcPts val="1000"/>
              </a:spcBef>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solidFill>
                  <a:schemeClr val="tx2">
                    <a:lumMod val="75000"/>
                    <a:lumOff val="25000"/>
                  </a:schemeClr>
                </a:solidFill>
              </a:rPr>
              <a:t>Tools</a:t>
            </a:r>
          </a:p>
          <a:p>
            <a:pPr marL="285750" indent="-285750" algn="l">
              <a:buFont typeface="Arial" panose="020B0604020202020204" pitchFamily="34" charset="0"/>
              <a:buChar char="•"/>
            </a:pPr>
            <a:r>
              <a:rPr lang="en-US" sz="1600" dirty="0"/>
              <a:t>Used </a:t>
            </a:r>
            <a:r>
              <a:rPr lang="en-US" sz="1600" u="sng" dirty="0"/>
              <a:t>Databricks Premium </a:t>
            </a:r>
            <a:r>
              <a:rPr lang="en-US" sz="1600" dirty="0"/>
              <a:t>via Google Cloud Platform to run ML tests on separate clusters for nodes</a:t>
            </a:r>
          </a:p>
          <a:p>
            <a:pPr algn="l"/>
            <a:r>
              <a:rPr lang="en-US" sz="1600" b="1" dirty="0">
                <a:solidFill>
                  <a:schemeClr val="tx2">
                    <a:lumMod val="75000"/>
                    <a:lumOff val="25000"/>
                  </a:schemeClr>
                </a:solidFill>
              </a:rPr>
              <a:t>Defined Sample Sizes by Year Range</a:t>
            </a:r>
          </a:p>
          <a:p>
            <a:pPr marL="285750" indent="-285750" algn="l">
              <a:buFont typeface="Arial" panose="020B0604020202020204" pitchFamily="34" charset="0"/>
              <a:buChar char="•"/>
            </a:pPr>
            <a:r>
              <a:rPr lang="en-US" sz="1600" dirty="0"/>
              <a:t>Sample 1 : 2018 – 2022</a:t>
            </a:r>
          </a:p>
          <a:p>
            <a:pPr marL="285750" indent="-285750" algn="l">
              <a:buFont typeface="Arial" panose="020B0604020202020204" pitchFamily="34" charset="0"/>
              <a:buChar char="•"/>
            </a:pPr>
            <a:r>
              <a:rPr lang="en-US" sz="1600" dirty="0"/>
              <a:t>Sample 2 : 2014 – 2022</a:t>
            </a:r>
          </a:p>
          <a:p>
            <a:pPr marL="285750" indent="-285750" algn="l">
              <a:buFont typeface="Arial" panose="020B0604020202020204" pitchFamily="34" charset="0"/>
              <a:buChar char="•"/>
            </a:pPr>
            <a:r>
              <a:rPr lang="en-US" sz="1600" dirty="0"/>
              <a:t>Sample 3 : 2010 - 2022</a:t>
            </a:r>
          </a:p>
          <a:p>
            <a:pPr marL="285750" indent="-285750" algn="l">
              <a:buFont typeface="Arial" panose="020B0604020202020204" pitchFamily="34" charset="0"/>
              <a:buChar char="•"/>
            </a:pPr>
            <a:endParaRPr lang="en-US" sz="1600" dirty="0"/>
          </a:p>
          <a:p>
            <a:pPr algn="l"/>
            <a:endParaRPr lang="en-US" sz="1600" dirty="0"/>
          </a:p>
          <a:p>
            <a:pPr marL="285750" indent="-285750" algn="l">
              <a:buFont typeface="Arial" panose="020B0604020202020204" pitchFamily="34" charset="0"/>
              <a:buChar char="•"/>
            </a:pPr>
            <a:endParaRPr lang="en-US" sz="1600" dirty="0"/>
          </a:p>
          <a:p>
            <a:pPr marL="0" lvl="1" indent="0">
              <a:lnSpc>
                <a:spcPct val="120000"/>
              </a:lnSpc>
              <a:spcBef>
                <a:spcPts val="1000"/>
              </a:spcBef>
              <a:buNone/>
            </a:pPr>
            <a:endParaRPr lang="en-US" sz="1800" dirty="0"/>
          </a:p>
          <a:p>
            <a:pPr marL="285750" lvl="1" indent="-285750">
              <a:lnSpc>
                <a:spcPct val="120000"/>
              </a:lnSpc>
              <a:spcBef>
                <a:spcPts val="1000"/>
              </a:spcBef>
            </a:pPr>
            <a:endParaRPr lang="en-US" sz="1800" dirty="0"/>
          </a:p>
          <a:p>
            <a:pPr marL="971550" lvl="1" indent="-285750"/>
            <a:endParaRPr lang="en-US" sz="1600" dirty="0"/>
          </a:p>
          <a:p>
            <a:pPr marL="285750" indent="-285750"/>
            <a:endParaRPr lang="en-US" sz="1400" dirty="0"/>
          </a:p>
        </p:txBody>
      </p:sp>
    </p:spTree>
    <p:extLst>
      <p:ext uri="{BB962C8B-B14F-4D97-AF65-F5344CB8AC3E}">
        <p14:creationId xmlns:p14="http://schemas.microsoft.com/office/powerpoint/2010/main" val="8033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D6E1B3D-1B97-C6C0-A436-ED410A17B07C}"/>
              </a:ext>
            </a:extLst>
          </p:cNvPr>
          <p:cNvSpPr txBox="1">
            <a:spLocks/>
          </p:cNvSpPr>
          <p:nvPr/>
        </p:nvSpPr>
        <p:spPr>
          <a:xfrm>
            <a:off x="1826966" y="41366"/>
            <a:ext cx="7972220" cy="110303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t>Exploratory Data analysis</a:t>
            </a:r>
          </a:p>
        </p:txBody>
      </p:sp>
      <p:sp>
        <p:nvSpPr>
          <p:cNvPr id="22" name="TextBox 21">
            <a:extLst>
              <a:ext uri="{FF2B5EF4-FFF2-40B4-BE49-F238E27FC236}">
                <a16:creationId xmlns:a16="http://schemas.microsoft.com/office/drawing/2014/main" id="{3940BC2E-81AF-F8C1-7FA7-02670E163D54}"/>
              </a:ext>
            </a:extLst>
          </p:cNvPr>
          <p:cNvSpPr txBox="1"/>
          <p:nvPr/>
        </p:nvSpPr>
        <p:spPr>
          <a:xfrm>
            <a:off x="250376" y="1176409"/>
            <a:ext cx="8726101" cy="1015663"/>
          </a:xfrm>
          <a:prstGeom prst="rect">
            <a:avLst/>
          </a:prstGeom>
          <a:solidFill>
            <a:schemeClr val="bg1">
              <a:lumMod val="95000"/>
            </a:schemeClr>
          </a:solidFill>
        </p:spPr>
        <p:txBody>
          <a:bodyPr wrap="square">
            <a:spAutoFit/>
          </a:bodyPr>
          <a:lstStyle/>
          <a:p>
            <a:pPr marL="285750" indent="-285750" algn="just">
              <a:buFont typeface="Arial" panose="020B0604020202020204" pitchFamily="34" charset="0"/>
              <a:buChar char="•"/>
            </a:pPr>
            <a:r>
              <a:rPr lang="en-US" sz="2400" dirty="0"/>
              <a:t>Data from 2010-2022 represents 45.9% of total data (3,636,386 rows)</a:t>
            </a:r>
          </a:p>
          <a:p>
            <a:pPr algn="just"/>
            <a:endParaRPr lang="en-US" sz="1200" dirty="0"/>
          </a:p>
          <a:p>
            <a:pPr marL="285750" indent="-285750" algn="just">
              <a:buFont typeface="Arial" panose="020B0604020202020204" pitchFamily="34" charset="0"/>
              <a:buChar char="•"/>
            </a:pPr>
            <a:r>
              <a:rPr lang="en-US" sz="2400" dirty="0"/>
              <a:t>Imbalanced </a:t>
            </a:r>
            <a:r>
              <a:rPr lang="en-US" sz="2400" b="1" dirty="0"/>
              <a:t>22.3%</a:t>
            </a:r>
            <a:r>
              <a:rPr lang="en-US" sz="2400" dirty="0"/>
              <a:t> of Crimes from 2010-2022 resulted in an Arrest</a:t>
            </a:r>
          </a:p>
        </p:txBody>
      </p:sp>
      <p:pic>
        <p:nvPicPr>
          <p:cNvPr id="44" name="Picture 43">
            <a:extLst>
              <a:ext uri="{FF2B5EF4-FFF2-40B4-BE49-F238E27FC236}">
                <a16:creationId xmlns:a16="http://schemas.microsoft.com/office/drawing/2014/main" id="{FA863A81-D8AF-E976-5E5A-F3D1D6F02163}"/>
              </a:ext>
            </a:extLst>
          </p:cNvPr>
          <p:cNvPicPr>
            <a:picLocks noChangeAspect="1"/>
          </p:cNvPicPr>
          <p:nvPr/>
        </p:nvPicPr>
        <p:blipFill>
          <a:blip r:embed="rId3"/>
          <a:stretch>
            <a:fillRect/>
          </a:stretch>
        </p:blipFill>
        <p:spPr>
          <a:xfrm>
            <a:off x="7882087" y="3980560"/>
            <a:ext cx="3569116" cy="2135369"/>
          </a:xfrm>
          <a:prstGeom prst="rect">
            <a:avLst/>
          </a:prstGeom>
        </p:spPr>
      </p:pic>
      <p:pic>
        <p:nvPicPr>
          <p:cNvPr id="3" name="Picture 2">
            <a:extLst>
              <a:ext uri="{FF2B5EF4-FFF2-40B4-BE49-F238E27FC236}">
                <a16:creationId xmlns:a16="http://schemas.microsoft.com/office/drawing/2014/main" id="{4FD6A72D-3D98-5B72-91B0-14E71D10E60A}"/>
              </a:ext>
            </a:extLst>
          </p:cNvPr>
          <p:cNvPicPr>
            <a:picLocks noChangeAspect="1"/>
          </p:cNvPicPr>
          <p:nvPr/>
        </p:nvPicPr>
        <p:blipFill>
          <a:blip r:embed="rId4"/>
          <a:stretch>
            <a:fillRect/>
          </a:stretch>
        </p:blipFill>
        <p:spPr>
          <a:xfrm>
            <a:off x="250376" y="2796288"/>
            <a:ext cx="6834479" cy="3905416"/>
          </a:xfrm>
          <a:prstGeom prst="rect">
            <a:avLst/>
          </a:prstGeom>
        </p:spPr>
      </p:pic>
      <p:cxnSp>
        <p:nvCxnSpPr>
          <p:cNvPr id="4" name="Straight Connector 3">
            <a:extLst>
              <a:ext uri="{FF2B5EF4-FFF2-40B4-BE49-F238E27FC236}">
                <a16:creationId xmlns:a16="http://schemas.microsoft.com/office/drawing/2014/main" id="{5F87C3D1-9E7C-FA65-5345-D07E8F592178}"/>
              </a:ext>
            </a:extLst>
          </p:cNvPr>
          <p:cNvCxnSpPr>
            <a:cxnSpLocks/>
          </p:cNvCxnSpPr>
          <p:nvPr/>
        </p:nvCxnSpPr>
        <p:spPr>
          <a:xfrm>
            <a:off x="988977" y="4238556"/>
            <a:ext cx="5788749" cy="1191799"/>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91B8C1-A272-1EBD-8650-8CC8BF610253}"/>
              </a:ext>
            </a:extLst>
          </p:cNvPr>
          <p:cNvSpPr txBox="1"/>
          <p:nvPr/>
        </p:nvSpPr>
        <p:spPr>
          <a:xfrm>
            <a:off x="3148520" y="2710383"/>
            <a:ext cx="2443195" cy="369332"/>
          </a:xfrm>
          <a:prstGeom prst="rect">
            <a:avLst/>
          </a:prstGeom>
          <a:noFill/>
        </p:spPr>
        <p:txBody>
          <a:bodyPr wrap="square" rtlCol="0">
            <a:spAutoFit/>
          </a:bodyPr>
          <a:lstStyle/>
          <a:p>
            <a:r>
              <a:rPr lang="en-US" u="sng" dirty="0">
                <a:solidFill>
                  <a:srgbClr val="0070C0"/>
                </a:solidFill>
              </a:rPr>
              <a:t>% of Crime of Dataset</a:t>
            </a:r>
          </a:p>
        </p:txBody>
      </p:sp>
      <p:grpSp>
        <p:nvGrpSpPr>
          <p:cNvPr id="13" name="Group 12">
            <a:extLst>
              <a:ext uri="{FF2B5EF4-FFF2-40B4-BE49-F238E27FC236}">
                <a16:creationId xmlns:a16="http://schemas.microsoft.com/office/drawing/2014/main" id="{BA8893B4-8338-BD6B-A6F2-6F344B44E44A}"/>
              </a:ext>
            </a:extLst>
          </p:cNvPr>
          <p:cNvGrpSpPr/>
          <p:nvPr/>
        </p:nvGrpSpPr>
        <p:grpSpPr>
          <a:xfrm>
            <a:off x="9101180" y="901103"/>
            <a:ext cx="2889153" cy="2873599"/>
            <a:chOff x="9158591" y="944544"/>
            <a:chExt cx="2889153" cy="2873599"/>
          </a:xfrm>
        </p:grpSpPr>
        <p:pic>
          <p:nvPicPr>
            <p:cNvPr id="8" name="Picture 7">
              <a:extLst>
                <a:ext uri="{FF2B5EF4-FFF2-40B4-BE49-F238E27FC236}">
                  <a16:creationId xmlns:a16="http://schemas.microsoft.com/office/drawing/2014/main" id="{3FC7B947-381B-8C67-BCAF-BAEAF2299F11}"/>
                </a:ext>
              </a:extLst>
            </p:cNvPr>
            <p:cNvPicPr>
              <a:picLocks noChangeAspect="1"/>
            </p:cNvPicPr>
            <p:nvPr/>
          </p:nvPicPr>
          <p:blipFill>
            <a:blip r:embed="rId5"/>
            <a:stretch>
              <a:fillRect/>
            </a:stretch>
          </p:blipFill>
          <p:spPr>
            <a:xfrm>
              <a:off x="9158591" y="944544"/>
              <a:ext cx="2889153" cy="2873599"/>
            </a:xfrm>
            <a:prstGeom prst="rect">
              <a:avLst/>
            </a:prstGeom>
          </p:spPr>
        </p:pic>
        <p:sp>
          <p:nvSpPr>
            <p:cNvPr id="9" name="TextBox 8">
              <a:extLst>
                <a:ext uri="{FF2B5EF4-FFF2-40B4-BE49-F238E27FC236}">
                  <a16:creationId xmlns:a16="http://schemas.microsoft.com/office/drawing/2014/main" id="{F6E7EFE3-23C8-A399-64F1-D757E5CA6A70}"/>
                </a:ext>
              </a:extLst>
            </p:cNvPr>
            <p:cNvSpPr txBox="1"/>
            <p:nvPr/>
          </p:nvSpPr>
          <p:spPr>
            <a:xfrm>
              <a:off x="9654255" y="1671039"/>
              <a:ext cx="527709" cy="276999"/>
            </a:xfrm>
            <a:prstGeom prst="rect">
              <a:avLst/>
            </a:prstGeom>
            <a:noFill/>
          </p:spPr>
          <p:txBody>
            <a:bodyPr wrap="none" rtlCol="0">
              <a:spAutoFit/>
            </a:bodyPr>
            <a:lstStyle/>
            <a:p>
              <a:r>
                <a:rPr lang="en-US" sz="1200" dirty="0">
                  <a:solidFill>
                    <a:schemeClr val="bg1"/>
                  </a:solidFill>
                </a:rPr>
                <a:t>Arrest</a:t>
              </a:r>
            </a:p>
          </p:txBody>
        </p:sp>
        <p:sp>
          <p:nvSpPr>
            <p:cNvPr id="10" name="TextBox 9">
              <a:extLst>
                <a:ext uri="{FF2B5EF4-FFF2-40B4-BE49-F238E27FC236}">
                  <a16:creationId xmlns:a16="http://schemas.microsoft.com/office/drawing/2014/main" id="{C8318410-B2D5-036C-F4EC-75DFE3A61D2F}"/>
                </a:ext>
              </a:extLst>
            </p:cNvPr>
            <p:cNvSpPr txBox="1"/>
            <p:nvPr/>
          </p:nvSpPr>
          <p:spPr>
            <a:xfrm>
              <a:off x="10665214" y="3211929"/>
              <a:ext cx="724878" cy="276999"/>
            </a:xfrm>
            <a:prstGeom prst="rect">
              <a:avLst/>
            </a:prstGeom>
            <a:noFill/>
          </p:spPr>
          <p:txBody>
            <a:bodyPr wrap="none" rtlCol="0">
              <a:spAutoFit/>
            </a:bodyPr>
            <a:lstStyle/>
            <a:p>
              <a:r>
                <a:rPr lang="en-US" sz="1200" dirty="0">
                  <a:solidFill>
                    <a:schemeClr val="bg1"/>
                  </a:solidFill>
                </a:rPr>
                <a:t>No Arrest</a:t>
              </a:r>
            </a:p>
          </p:txBody>
        </p:sp>
      </p:grpSp>
      <p:sp>
        <p:nvSpPr>
          <p:cNvPr id="14" name="TextBox 13">
            <a:extLst>
              <a:ext uri="{FF2B5EF4-FFF2-40B4-BE49-F238E27FC236}">
                <a16:creationId xmlns:a16="http://schemas.microsoft.com/office/drawing/2014/main" id="{806C6EFD-6F84-1237-8840-9B821AF8B23E}"/>
              </a:ext>
            </a:extLst>
          </p:cNvPr>
          <p:cNvSpPr txBox="1"/>
          <p:nvPr/>
        </p:nvSpPr>
        <p:spPr>
          <a:xfrm>
            <a:off x="2282463" y="5583414"/>
            <a:ext cx="3685624" cy="369332"/>
          </a:xfrm>
          <a:prstGeom prst="rect">
            <a:avLst/>
          </a:prstGeom>
          <a:solidFill>
            <a:schemeClr val="bg1"/>
          </a:solidFill>
          <a:ln>
            <a:solidFill>
              <a:srgbClr val="0070C0"/>
            </a:solidFill>
          </a:ln>
        </p:spPr>
        <p:txBody>
          <a:bodyPr wrap="none" rtlCol="0">
            <a:spAutoFit/>
          </a:bodyPr>
          <a:lstStyle/>
          <a:p>
            <a:r>
              <a:rPr lang="en-US" dirty="0">
                <a:solidFill>
                  <a:srgbClr val="0070C0"/>
                </a:solidFill>
              </a:rPr>
              <a:t>Crimes reported in future years decreased</a:t>
            </a:r>
          </a:p>
        </p:txBody>
      </p:sp>
    </p:spTree>
    <p:extLst>
      <p:ext uri="{BB962C8B-B14F-4D97-AF65-F5344CB8AC3E}">
        <p14:creationId xmlns:p14="http://schemas.microsoft.com/office/powerpoint/2010/main" val="160459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A02089-133D-B8C4-A453-61A9EB42A485}"/>
              </a:ext>
            </a:extLst>
          </p:cNvPr>
          <p:cNvPicPr>
            <a:picLocks noChangeAspect="1"/>
          </p:cNvPicPr>
          <p:nvPr/>
        </p:nvPicPr>
        <p:blipFill>
          <a:blip r:embed="rId3"/>
          <a:stretch>
            <a:fillRect/>
          </a:stretch>
        </p:blipFill>
        <p:spPr>
          <a:xfrm>
            <a:off x="6187215" y="3686443"/>
            <a:ext cx="5921025" cy="3081144"/>
          </a:xfrm>
          <a:prstGeom prst="rect">
            <a:avLst/>
          </a:prstGeom>
          <a:ln>
            <a:solidFill>
              <a:srgbClr val="0070C0"/>
            </a:solidFill>
          </a:ln>
        </p:spPr>
      </p:pic>
      <p:sp>
        <p:nvSpPr>
          <p:cNvPr id="20" name="TextBox 19">
            <a:extLst>
              <a:ext uri="{FF2B5EF4-FFF2-40B4-BE49-F238E27FC236}">
                <a16:creationId xmlns:a16="http://schemas.microsoft.com/office/drawing/2014/main" id="{3EBD3E6E-AA59-82C4-18AD-87B6E7881DEA}"/>
              </a:ext>
            </a:extLst>
          </p:cNvPr>
          <p:cNvSpPr txBox="1"/>
          <p:nvPr/>
        </p:nvSpPr>
        <p:spPr>
          <a:xfrm>
            <a:off x="6770402" y="5949274"/>
            <a:ext cx="471377" cy="367889"/>
          </a:xfrm>
          <a:prstGeom prst="rect">
            <a:avLst/>
          </a:prstGeom>
          <a:noFill/>
        </p:spPr>
        <p:txBody>
          <a:bodyPr wrap="none" rtlCol="0">
            <a:spAutoFit/>
          </a:bodyPr>
          <a:lstStyle/>
          <a:p>
            <a:r>
              <a:rPr lang="en-US" sz="1400" dirty="0">
                <a:solidFill>
                  <a:schemeClr val="bg1">
                    <a:lumMod val="95000"/>
                  </a:schemeClr>
                </a:solidFill>
              </a:rPr>
              <a:t>Sun</a:t>
            </a:r>
          </a:p>
        </p:txBody>
      </p:sp>
      <p:sp>
        <p:nvSpPr>
          <p:cNvPr id="22" name="TextBox 21">
            <a:extLst>
              <a:ext uri="{FF2B5EF4-FFF2-40B4-BE49-F238E27FC236}">
                <a16:creationId xmlns:a16="http://schemas.microsoft.com/office/drawing/2014/main" id="{66CBDD61-8443-16FE-B33A-AFEEE028BED6}"/>
              </a:ext>
            </a:extLst>
          </p:cNvPr>
          <p:cNvSpPr txBox="1"/>
          <p:nvPr/>
        </p:nvSpPr>
        <p:spPr>
          <a:xfrm>
            <a:off x="7552164" y="5949273"/>
            <a:ext cx="525260" cy="367889"/>
          </a:xfrm>
          <a:prstGeom prst="rect">
            <a:avLst/>
          </a:prstGeom>
          <a:noFill/>
        </p:spPr>
        <p:txBody>
          <a:bodyPr wrap="none" rtlCol="0">
            <a:spAutoFit/>
          </a:bodyPr>
          <a:lstStyle/>
          <a:p>
            <a:r>
              <a:rPr lang="en-US" sz="1400" dirty="0">
                <a:solidFill>
                  <a:schemeClr val="bg1">
                    <a:lumMod val="95000"/>
                  </a:schemeClr>
                </a:solidFill>
              </a:rPr>
              <a:t>Mon</a:t>
            </a:r>
          </a:p>
        </p:txBody>
      </p:sp>
      <p:sp>
        <p:nvSpPr>
          <p:cNvPr id="23" name="TextBox 22">
            <a:extLst>
              <a:ext uri="{FF2B5EF4-FFF2-40B4-BE49-F238E27FC236}">
                <a16:creationId xmlns:a16="http://schemas.microsoft.com/office/drawing/2014/main" id="{1DFFB56B-17E1-3F28-C43C-A62E118897F7}"/>
              </a:ext>
            </a:extLst>
          </p:cNvPr>
          <p:cNvSpPr txBox="1"/>
          <p:nvPr/>
        </p:nvSpPr>
        <p:spPr>
          <a:xfrm>
            <a:off x="8338015" y="5970213"/>
            <a:ext cx="537426" cy="367889"/>
          </a:xfrm>
          <a:prstGeom prst="rect">
            <a:avLst/>
          </a:prstGeom>
          <a:noFill/>
        </p:spPr>
        <p:txBody>
          <a:bodyPr wrap="none" rtlCol="0">
            <a:spAutoFit/>
          </a:bodyPr>
          <a:lstStyle/>
          <a:p>
            <a:r>
              <a:rPr lang="en-US" sz="1400" dirty="0">
                <a:solidFill>
                  <a:schemeClr val="bg1">
                    <a:lumMod val="95000"/>
                  </a:schemeClr>
                </a:solidFill>
              </a:rPr>
              <a:t>Tues</a:t>
            </a:r>
          </a:p>
        </p:txBody>
      </p:sp>
      <p:sp>
        <p:nvSpPr>
          <p:cNvPr id="24" name="TextBox 23">
            <a:extLst>
              <a:ext uri="{FF2B5EF4-FFF2-40B4-BE49-F238E27FC236}">
                <a16:creationId xmlns:a16="http://schemas.microsoft.com/office/drawing/2014/main" id="{292F6289-3A13-966D-EA42-FFEEE2030E6C}"/>
              </a:ext>
            </a:extLst>
          </p:cNvPr>
          <p:cNvSpPr txBox="1"/>
          <p:nvPr/>
        </p:nvSpPr>
        <p:spPr>
          <a:xfrm>
            <a:off x="9085656" y="5963233"/>
            <a:ext cx="535688" cy="367889"/>
          </a:xfrm>
          <a:prstGeom prst="rect">
            <a:avLst/>
          </a:prstGeom>
          <a:noFill/>
        </p:spPr>
        <p:txBody>
          <a:bodyPr wrap="none" rtlCol="0">
            <a:spAutoFit/>
          </a:bodyPr>
          <a:lstStyle/>
          <a:p>
            <a:r>
              <a:rPr lang="en-US" sz="1400" dirty="0">
                <a:solidFill>
                  <a:schemeClr val="bg1">
                    <a:lumMod val="95000"/>
                  </a:schemeClr>
                </a:solidFill>
              </a:rPr>
              <a:t>Wed</a:t>
            </a:r>
          </a:p>
        </p:txBody>
      </p:sp>
      <p:sp>
        <p:nvSpPr>
          <p:cNvPr id="25" name="TextBox 24">
            <a:extLst>
              <a:ext uri="{FF2B5EF4-FFF2-40B4-BE49-F238E27FC236}">
                <a16:creationId xmlns:a16="http://schemas.microsoft.com/office/drawing/2014/main" id="{3FEA1DE1-E543-E1FD-1F83-C010FDCFE842}"/>
              </a:ext>
            </a:extLst>
          </p:cNvPr>
          <p:cNvSpPr txBox="1"/>
          <p:nvPr/>
        </p:nvSpPr>
        <p:spPr>
          <a:xfrm>
            <a:off x="9904613" y="5971956"/>
            <a:ext cx="514831" cy="367889"/>
          </a:xfrm>
          <a:prstGeom prst="rect">
            <a:avLst/>
          </a:prstGeom>
          <a:noFill/>
        </p:spPr>
        <p:txBody>
          <a:bodyPr wrap="none" rtlCol="0">
            <a:spAutoFit/>
          </a:bodyPr>
          <a:lstStyle/>
          <a:p>
            <a:r>
              <a:rPr lang="en-US" sz="1400" dirty="0">
                <a:solidFill>
                  <a:schemeClr val="bg1">
                    <a:lumMod val="95000"/>
                  </a:schemeClr>
                </a:solidFill>
              </a:rPr>
              <a:t>Thur</a:t>
            </a:r>
          </a:p>
        </p:txBody>
      </p:sp>
      <p:sp>
        <p:nvSpPr>
          <p:cNvPr id="26" name="TextBox 25">
            <a:extLst>
              <a:ext uri="{FF2B5EF4-FFF2-40B4-BE49-F238E27FC236}">
                <a16:creationId xmlns:a16="http://schemas.microsoft.com/office/drawing/2014/main" id="{548D3A40-B0FB-6268-574C-E5363F4D784D}"/>
              </a:ext>
            </a:extLst>
          </p:cNvPr>
          <p:cNvSpPr txBox="1"/>
          <p:nvPr/>
        </p:nvSpPr>
        <p:spPr>
          <a:xfrm>
            <a:off x="10761198" y="5973719"/>
            <a:ext cx="374043" cy="367889"/>
          </a:xfrm>
          <a:prstGeom prst="rect">
            <a:avLst/>
          </a:prstGeom>
          <a:noFill/>
        </p:spPr>
        <p:txBody>
          <a:bodyPr wrap="none" rtlCol="0">
            <a:spAutoFit/>
          </a:bodyPr>
          <a:lstStyle/>
          <a:p>
            <a:r>
              <a:rPr lang="en-US" sz="1400" dirty="0">
                <a:solidFill>
                  <a:schemeClr val="bg1">
                    <a:lumMod val="95000"/>
                  </a:schemeClr>
                </a:solidFill>
              </a:rPr>
              <a:t>Fri</a:t>
            </a:r>
          </a:p>
        </p:txBody>
      </p:sp>
      <p:sp>
        <p:nvSpPr>
          <p:cNvPr id="27" name="TextBox 26">
            <a:extLst>
              <a:ext uri="{FF2B5EF4-FFF2-40B4-BE49-F238E27FC236}">
                <a16:creationId xmlns:a16="http://schemas.microsoft.com/office/drawing/2014/main" id="{5FBDA541-95E9-38DA-BA45-281F99999AA7}"/>
              </a:ext>
            </a:extLst>
          </p:cNvPr>
          <p:cNvSpPr txBox="1"/>
          <p:nvPr/>
        </p:nvSpPr>
        <p:spPr>
          <a:xfrm>
            <a:off x="11519323" y="5977196"/>
            <a:ext cx="438354" cy="367889"/>
          </a:xfrm>
          <a:prstGeom prst="rect">
            <a:avLst/>
          </a:prstGeom>
          <a:noFill/>
        </p:spPr>
        <p:txBody>
          <a:bodyPr wrap="none" rtlCol="0">
            <a:spAutoFit/>
          </a:bodyPr>
          <a:lstStyle/>
          <a:p>
            <a:r>
              <a:rPr lang="en-US" sz="1400" dirty="0">
                <a:solidFill>
                  <a:schemeClr val="bg1">
                    <a:lumMod val="95000"/>
                  </a:schemeClr>
                </a:solidFill>
              </a:rPr>
              <a:t>Sat</a:t>
            </a:r>
          </a:p>
        </p:txBody>
      </p:sp>
      <p:sp>
        <p:nvSpPr>
          <p:cNvPr id="19" name="TextBox 18">
            <a:extLst>
              <a:ext uri="{FF2B5EF4-FFF2-40B4-BE49-F238E27FC236}">
                <a16:creationId xmlns:a16="http://schemas.microsoft.com/office/drawing/2014/main" id="{295890A8-420E-F610-C9AD-0F1D0AF11027}"/>
              </a:ext>
            </a:extLst>
          </p:cNvPr>
          <p:cNvSpPr txBox="1"/>
          <p:nvPr/>
        </p:nvSpPr>
        <p:spPr>
          <a:xfrm>
            <a:off x="8207965" y="3317111"/>
            <a:ext cx="2133918" cy="369332"/>
          </a:xfrm>
          <a:prstGeom prst="rect">
            <a:avLst/>
          </a:prstGeom>
          <a:noFill/>
        </p:spPr>
        <p:txBody>
          <a:bodyPr wrap="none" rtlCol="0">
            <a:spAutoFit/>
          </a:bodyPr>
          <a:lstStyle/>
          <a:p>
            <a:r>
              <a:rPr lang="en-US" u="sng" dirty="0">
                <a:solidFill>
                  <a:srgbClr val="0070C0"/>
                </a:solidFill>
              </a:rPr>
              <a:t>Crimes by Day of Week</a:t>
            </a:r>
          </a:p>
        </p:txBody>
      </p:sp>
      <p:sp>
        <p:nvSpPr>
          <p:cNvPr id="30" name="TextBox 29">
            <a:extLst>
              <a:ext uri="{FF2B5EF4-FFF2-40B4-BE49-F238E27FC236}">
                <a16:creationId xmlns:a16="http://schemas.microsoft.com/office/drawing/2014/main" id="{58A6662D-CC9F-0B76-FAA1-13037CBC272C}"/>
              </a:ext>
            </a:extLst>
          </p:cNvPr>
          <p:cNvSpPr txBox="1"/>
          <p:nvPr/>
        </p:nvSpPr>
        <p:spPr>
          <a:xfrm rot="16200000">
            <a:off x="338509" y="1652159"/>
            <a:ext cx="397866" cy="276999"/>
          </a:xfrm>
          <a:prstGeom prst="rect">
            <a:avLst/>
          </a:prstGeom>
          <a:solidFill>
            <a:schemeClr val="bg2"/>
          </a:solidFill>
        </p:spPr>
        <p:txBody>
          <a:bodyPr wrap="none" rtlCol="0">
            <a:spAutoFit/>
          </a:bodyPr>
          <a:lstStyle/>
          <a:p>
            <a:r>
              <a:rPr lang="en-US" sz="1200" dirty="0"/>
              <a:t>Day</a:t>
            </a:r>
          </a:p>
        </p:txBody>
      </p:sp>
      <p:sp>
        <p:nvSpPr>
          <p:cNvPr id="35" name="TextBox 34">
            <a:extLst>
              <a:ext uri="{FF2B5EF4-FFF2-40B4-BE49-F238E27FC236}">
                <a16:creationId xmlns:a16="http://schemas.microsoft.com/office/drawing/2014/main" id="{155D1F51-5CD7-35F9-629B-100DA0D97E97}"/>
              </a:ext>
            </a:extLst>
          </p:cNvPr>
          <p:cNvSpPr txBox="1"/>
          <p:nvPr/>
        </p:nvSpPr>
        <p:spPr>
          <a:xfrm rot="16200000">
            <a:off x="281405" y="2820936"/>
            <a:ext cx="494046" cy="276999"/>
          </a:xfrm>
          <a:prstGeom prst="rect">
            <a:avLst/>
          </a:prstGeom>
          <a:solidFill>
            <a:schemeClr val="bg2"/>
          </a:solidFill>
        </p:spPr>
        <p:txBody>
          <a:bodyPr wrap="none" rtlCol="0">
            <a:spAutoFit/>
          </a:bodyPr>
          <a:lstStyle/>
          <a:p>
            <a:r>
              <a:rPr lang="en-US" sz="1200" dirty="0"/>
              <a:t>Night</a:t>
            </a:r>
          </a:p>
        </p:txBody>
      </p:sp>
      <p:sp>
        <p:nvSpPr>
          <p:cNvPr id="36" name="TextBox 35">
            <a:extLst>
              <a:ext uri="{FF2B5EF4-FFF2-40B4-BE49-F238E27FC236}">
                <a16:creationId xmlns:a16="http://schemas.microsoft.com/office/drawing/2014/main" id="{3A3A17A7-3B97-687B-7EF6-B7B56E5CAFF6}"/>
              </a:ext>
            </a:extLst>
          </p:cNvPr>
          <p:cNvSpPr txBox="1"/>
          <p:nvPr/>
        </p:nvSpPr>
        <p:spPr>
          <a:xfrm>
            <a:off x="591279" y="694890"/>
            <a:ext cx="527709" cy="338554"/>
          </a:xfrm>
          <a:prstGeom prst="rect">
            <a:avLst/>
          </a:prstGeom>
          <a:noFill/>
        </p:spPr>
        <p:txBody>
          <a:bodyPr wrap="none" rtlCol="0">
            <a:spAutoFit/>
          </a:bodyPr>
          <a:lstStyle/>
          <a:p>
            <a:r>
              <a:rPr lang="en-US" sz="1600" dirty="0">
                <a:solidFill>
                  <a:schemeClr val="bg1"/>
                </a:solidFill>
              </a:rPr>
              <a:t>24%</a:t>
            </a:r>
          </a:p>
        </p:txBody>
      </p:sp>
      <p:sp>
        <p:nvSpPr>
          <p:cNvPr id="37" name="TextBox 36">
            <a:extLst>
              <a:ext uri="{FF2B5EF4-FFF2-40B4-BE49-F238E27FC236}">
                <a16:creationId xmlns:a16="http://schemas.microsoft.com/office/drawing/2014/main" id="{FFAA048B-A281-F966-1B79-82FEB52CFB42}"/>
              </a:ext>
            </a:extLst>
          </p:cNvPr>
          <p:cNvSpPr txBox="1"/>
          <p:nvPr/>
        </p:nvSpPr>
        <p:spPr>
          <a:xfrm>
            <a:off x="510226" y="2053295"/>
            <a:ext cx="527709" cy="338554"/>
          </a:xfrm>
          <a:prstGeom prst="rect">
            <a:avLst/>
          </a:prstGeom>
          <a:noFill/>
        </p:spPr>
        <p:txBody>
          <a:bodyPr wrap="none" rtlCol="0">
            <a:spAutoFit/>
          </a:bodyPr>
          <a:lstStyle/>
          <a:p>
            <a:r>
              <a:rPr lang="en-US" sz="1600" dirty="0">
                <a:solidFill>
                  <a:schemeClr val="bg1"/>
                </a:solidFill>
              </a:rPr>
              <a:t>22%</a:t>
            </a:r>
          </a:p>
        </p:txBody>
      </p:sp>
      <p:sp>
        <p:nvSpPr>
          <p:cNvPr id="2" name="Title 1">
            <a:extLst>
              <a:ext uri="{FF2B5EF4-FFF2-40B4-BE49-F238E27FC236}">
                <a16:creationId xmlns:a16="http://schemas.microsoft.com/office/drawing/2014/main" id="{5F544492-B35D-400C-748C-F890643E8436}"/>
              </a:ext>
            </a:extLst>
          </p:cNvPr>
          <p:cNvSpPr txBox="1">
            <a:spLocks/>
          </p:cNvSpPr>
          <p:nvPr/>
        </p:nvSpPr>
        <p:spPr>
          <a:xfrm>
            <a:off x="2369663" y="29967"/>
            <a:ext cx="7972220" cy="54100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t>Exploratory Data analysis</a:t>
            </a:r>
          </a:p>
        </p:txBody>
      </p:sp>
      <p:pic>
        <p:nvPicPr>
          <p:cNvPr id="4" name="Picture 3">
            <a:extLst>
              <a:ext uri="{FF2B5EF4-FFF2-40B4-BE49-F238E27FC236}">
                <a16:creationId xmlns:a16="http://schemas.microsoft.com/office/drawing/2014/main" id="{384D4CE0-ED3D-6394-5A54-310D7B265EDC}"/>
              </a:ext>
            </a:extLst>
          </p:cNvPr>
          <p:cNvPicPr>
            <a:picLocks noChangeAspect="1"/>
          </p:cNvPicPr>
          <p:nvPr/>
        </p:nvPicPr>
        <p:blipFill>
          <a:blip r:embed="rId4"/>
          <a:stretch>
            <a:fillRect/>
          </a:stretch>
        </p:blipFill>
        <p:spPr>
          <a:xfrm>
            <a:off x="83760" y="688140"/>
            <a:ext cx="5301355" cy="2816806"/>
          </a:xfrm>
          <a:prstGeom prst="rect">
            <a:avLst/>
          </a:prstGeom>
          <a:ln>
            <a:solidFill>
              <a:srgbClr val="0070C0"/>
            </a:solidFill>
          </a:ln>
        </p:spPr>
      </p:pic>
      <p:pic>
        <p:nvPicPr>
          <p:cNvPr id="15" name="Picture 14">
            <a:extLst>
              <a:ext uri="{FF2B5EF4-FFF2-40B4-BE49-F238E27FC236}">
                <a16:creationId xmlns:a16="http://schemas.microsoft.com/office/drawing/2014/main" id="{4BA20CC6-6059-101E-0E46-9E5F5083291B}"/>
              </a:ext>
            </a:extLst>
          </p:cNvPr>
          <p:cNvPicPr>
            <a:picLocks noChangeAspect="1"/>
          </p:cNvPicPr>
          <p:nvPr/>
        </p:nvPicPr>
        <p:blipFill>
          <a:blip r:embed="rId5"/>
          <a:stretch>
            <a:fillRect/>
          </a:stretch>
        </p:blipFill>
        <p:spPr>
          <a:xfrm>
            <a:off x="4565965" y="2864310"/>
            <a:ext cx="819150" cy="342149"/>
          </a:xfrm>
          <a:prstGeom prst="rect">
            <a:avLst/>
          </a:prstGeom>
        </p:spPr>
      </p:pic>
      <p:pic>
        <p:nvPicPr>
          <p:cNvPr id="8" name="Picture 7">
            <a:extLst>
              <a:ext uri="{FF2B5EF4-FFF2-40B4-BE49-F238E27FC236}">
                <a16:creationId xmlns:a16="http://schemas.microsoft.com/office/drawing/2014/main" id="{6A794FC6-DAD4-BEF4-91F2-A054A054A57B}"/>
              </a:ext>
            </a:extLst>
          </p:cNvPr>
          <p:cNvPicPr>
            <a:picLocks noChangeAspect="1"/>
          </p:cNvPicPr>
          <p:nvPr/>
        </p:nvPicPr>
        <p:blipFill>
          <a:blip r:embed="rId6"/>
          <a:stretch>
            <a:fillRect/>
          </a:stretch>
        </p:blipFill>
        <p:spPr>
          <a:xfrm>
            <a:off x="73417" y="3686443"/>
            <a:ext cx="5657681" cy="3138512"/>
          </a:xfrm>
          <a:prstGeom prst="rect">
            <a:avLst/>
          </a:prstGeom>
          <a:ln>
            <a:solidFill>
              <a:srgbClr val="0070C0"/>
            </a:solidFill>
          </a:ln>
        </p:spPr>
      </p:pic>
      <p:sp>
        <p:nvSpPr>
          <p:cNvPr id="9" name="TextBox 8">
            <a:extLst>
              <a:ext uri="{FF2B5EF4-FFF2-40B4-BE49-F238E27FC236}">
                <a16:creationId xmlns:a16="http://schemas.microsoft.com/office/drawing/2014/main" id="{2D9975CF-CEE4-F80A-5739-9F07A129731E}"/>
              </a:ext>
            </a:extLst>
          </p:cNvPr>
          <p:cNvSpPr txBox="1"/>
          <p:nvPr/>
        </p:nvSpPr>
        <p:spPr>
          <a:xfrm>
            <a:off x="591279" y="3693895"/>
            <a:ext cx="2056973" cy="369332"/>
          </a:xfrm>
          <a:prstGeom prst="rect">
            <a:avLst/>
          </a:prstGeom>
          <a:noFill/>
        </p:spPr>
        <p:txBody>
          <a:bodyPr wrap="none" rtlCol="0">
            <a:spAutoFit/>
          </a:bodyPr>
          <a:lstStyle/>
          <a:p>
            <a:r>
              <a:rPr lang="en-US" u="sng" dirty="0">
                <a:solidFill>
                  <a:srgbClr val="0070C0"/>
                </a:solidFill>
              </a:rPr>
              <a:t>Crimes by Time of Day</a:t>
            </a:r>
          </a:p>
        </p:txBody>
      </p:sp>
      <p:pic>
        <p:nvPicPr>
          <p:cNvPr id="21" name="Picture 20">
            <a:extLst>
              <a:ext uri="{FF2B5EF4-FFF2-40B4-BE49-F238E27FC236}">
                <a16:creationId xmlns:a16="http://schemas.microsoft.com/office/drawing/2014/main" id="{6CC9B9DD-7972-8E50-4721-53DD8F66F110}"/>
              </a:ext>
            </a:extLst>
          </p:cNvPr>
          <p:cNvPicPr>
            <a:picLocks noChangeAspect="1"/>
          </p:cNvPicPr>
          <p:nvPr/>
        </p:nvPicPr>
        <p:blipFill>
          <a:blip r:embed="rId7"/>
          <a:stretch>
            <a:fillRect/>
          </a:stretch>
        </p:blipFill>
        <p:spPr>
          <a:xfrm>
            <a:off x="5918452" y="1071943"/>
            <a:ext cx="6089528" cy="1962704"/>
          </a:xfrm>
          <a:prstGeom prst="rect">
            <a:avLst/>
          </a:prstGeom>
          <a:ln>
            <a:solidFill>
              <a:srgbClr val="0070C0"/>
            </a:solidFill>
          </a:ln>
        </p:spPr>
      </p:pic>
      <p:sp>
        <p:nvSpPr>
          <p:cNvPr id="29" name="TextBox 28">
            <a:extLst>
              <a:ext uri="{FF2B5EF4-FFF2-40B4-BE49-F238E27FC236}">
                <a16:creationId xmlns:a16="http://schemas.microsoft.com/office/drawing/2014/main" id="{244F7B84-C155-C0AF-D2C3-9129BECD0908}"/>
              </a:ext>
            </a:extLst>
          </p:cNvPr>
          <p:cNvSpPr txBox="1"/>
          <p:nvPr/>
        </p:nvSpPr>
        <p:spPr>
          <a:xfrm>
            <a:off x="8310557" y="724696"/>
            <a:ext cx="1928733" cy="369332"/>
          </a:xfrm>
          <a:prstGeom prst="rect">
            <a:avLst/>
          </a:prstGeom>
          <a:noFill/>
        </p:spPr>
        <p:txBody>
          <a:bodyPr wrap="none" rtlCol="0">
            <a:spAutoFit/>
          </a:bodyPr>
          <a:lstStyle/>
          <a:p>
            <a:r>
              <a:rPr lang="en-US" u="sng" dirty="0">
                <a:solidFill>
                  <a:srgbClr val="0070C0"/>
                </a:solidFill>
              </a:rPr>
              <a:t>Top 8 Crime Districts</a:t>
            </a:r>
          </a:p>
        </p:txBody>
      </p:sp>
      <p:sp>
        <p:nvSpPr>
          <p:cNvPr id="31" name="TextBox 30">
            <a:extLst>
              <a:ext uri="{FF2B5EF4-FFF2-40B4-BE49-F238E27FC236}">
                <a16:creationId xmlns:a16="http://schemas.microsoft.com/office/drawing/2014/main" id="{D7CF1511-FFAC-B25A-CF87-847FB1369C9D}"/>
              </a:ext>
            </a:extLst>
          </p:cNvPr>
          <p:cNvSpPr txBox="1"/>
          <p:nvPr/>
        </p:nvSpPr>
        <p:spPr>
          <a:xfrm>
            <a:off x="591279" y="356807"/>
            <a:ext cx="1300356" cy="369332"/>
          </a:xfrm>
          <a:prstGeom prst="rect">
            <a:avLst/>
          </a:prstGeom>
          <a:noFill/>
        </p:spPr>
        <p:txBody>
          <a:bodyPr wrap="none" rtlCol="0">
            <a:spAutoFit/>
          </a:bodyPr>
          <a:lstStyle/>
          <a:p>
            <a:r>
              <a:rPr lang="en-US" u="sng" dirty="0">
                <a:solidFill>
                  <a:srgbClr val="0070C0"/>
                </a:solidFill>
              </a:rPr>
              <a:t>Day vs. Night</a:t>
            </a:r>
          </a:p>
        </p:txBody>
      </p:sp>
    </p:spTree>
    <p:extLst>
      <p:ext uri="{BB962C8B-B14F-4D97-AF65-F5344CB8AC3E}">
        <p14:creationId xmlns:p14="http://schemas.microsoft.com/office/powerpoint/2010/main" val="231108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CADC4E-40BA-EBAC-9A9D-17AF03C2FCDA}"/>
              </a:ext>
            </a:extLst>
          </p:cNvPr>
          <p:cNvSpPr txBox="1"/>
          <p:nvPr/>
        </p:nvSpPr>
        <p:spPr>
          <a:xfrm>
            <a:off x="8362248" y="2945079"/>
            <a:ext cx="2133918" cy="369332"/>
          </a:xfrm>
          <a:prstGeom prst="rect">
            <a:avLst/>
          </a:prstGeom>
          <a:noFill/>
        </p:spPr>
        <p:txBody>
          <a:bodyPr wrap="none" rtlCol="0">
            <a:spAutoFit/>
          </a:bodyPr>
          <a:lstStyle/>
          <a:p>
            <a:r>
              <a:rPr lang="en-US" u="sng" dirty="0">
                <a:solidFill>
                  <a:srgbClr val="0070C0"/>
                </a:solidFill>
              </a:rPr>
              <a:t>Top 10 Crime Locations</a:t>
            </a:r>
          </a:p>
        </p:txBody>
      </p:sp>
      <p:sp>
        <p:nvSpPr>
          <p:cNvPr id="9" name="TextBox 8">
            <a:extLst>
              <a:ext uri="{FF2B5EF4-FFF2-40B4-BE49-F238E27FC236}">
                <a16:creationId xmlns:a16="http://schemas.microsoft.com/office/drawing/2014/main" id="{13768309-7BDD-1304-F502-6789044AE8FC}"/>
              </a:ext>
            </a:extLst>
          </p:cNvPr>
          <p:cNvSpPr txBox="1"/>
          <p:nvPr/>
        </p:nvSpPr>
        <p:spPr>
          <a:xfrm>
            <a:off x="2137618" y="687214"/>
            <a:ext cx="2723823" cy="369332"/>
          </a:xfrm>
          <a:prstGeom prst="rect">
            <a:avLst/>
          </a:prstGeom>
          <a:noFill/>
        </p:spPr>
        <p:txBody>
          <a:bodyPr wrap="none" rtlCol="0">
            <a:spAutoFit/>
          </a:bodyPr>
          <a:lstStyle/>
          <a:p>
            <a:r>
              <a:rPr lang="en-US" u="sng" dirty="0">
                <a:solidFill>
                  <a:srgbClr val="0070C0"/>
                </a:solidFill>
              </a:rPr>
              <a:t>Top 10 Primary Types of Crime</a:t>
            </a:r>
          </a:p>
        </p:txBody>
      </p:sp>
      <p:sp>
        <p:nvSpPr>
          <p:cNvPr id="13" name="Title 1">
            <a:extLst>
              <a:ext uri="{FF2B5EF4-FFF2-40B4-BE49-F238E27FC236}">
                <a16:creationId xmlns:a16="http://schemas.microsoft.com/office/drawing/2014/main" id="{5441A178-09F0-72F8-B386-7BA6C943DAD3}"/>
              </a:ext>
            </a:extLst>
          </p:cNvPr>
          <p:cNvSpPr txBox="1">
            <a:spLocks/>
          </p:cNvSpPr>
          <p:nvPr/>
        </p:nvSpPr>
        <p:spPr>
          <a:xfrm>
            <a:off x="2523947" y="41553"/>
            <a:ext cx="7972220" cy="62156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b="1" dirty="0"/>
              <a:t>Exploratory Data analysis</a:t>
            </a:r>
          </a:p>
        </p:txBody>
      </p:sp>
      <p:pic>
        <p:nvPicPr>
          <p:cNvPr id="5" name="Picture 4">
            <a:extLst>
              <a:ext uri="{FF2B5EF4-FFF2-40B4-BE49-F238E27FC236}">
                <a16:creationId xmlns:a16="http://schemas.microsoft.com/office/drawing/2014/main" id="{0B8DA8FF-A0BC-6B21-AA83-9684D5EC4257}"/>
              </a:ext>
            </a:extLst>
          </p:cNvPr>
          <p:cNvPicPr>
            <a:picLocks noChangeAspect="1"/>
          </p:cNvPicPr>
          <p:nvPr/>
        </p:nvPicPr>
        <p:blipFill>
          <a:blip r:embed="rId2"/>
          <a:stretch>
            <a:fillRect/>
          </a:stretch>
        </p:blipFill>
        <p:spPr>
          <a:xfrm>
            <a:off x="70175" y="1014666"/>
            <a:ext cx="6188593" cy="2996798"/>
          </a:xfrm>
          <a:prstGeom prst="rect">
            <a:avLst/>
          </a:prstGeom>
          <a:ln>
            <a:solidFill>
              <a:srgbClr val="0070C0"/>
            </a:solidFill>
          </a:ln>
        </p:spPr>
      </p:pic>
      <p:pic>
        <p:nvPicPr>
          <p:cNvPr id="15" name="Picture 14">
            <a:extLst>
              <a:ext uri="{FF2B5EF4-FFF2-40B4-BE49-F238E27FC236}">
                <a16:creationId xmlns:a16="http://schemas.microsoft.com/office/drawing/2014/main" id="{3EB5EB23-FAC7-71B1-0CA6-7D6CA8BC5EB3}"/>
              </a:ext>
            </a:extLst>
          </p:cNvPr>
          <p:cNvPicPr>
            <a:picLocks noChangeAspect="1"/>
          </p:cNvPicPr>
          <p:nvPr/>
        </p:nvPicPr>
        <p:blipFill>
          <a:blip r:embed="rId3"/>
          <a:stretch>
            <a:fillRect/>
          </a:stretch>
        </p:blipFill>
        <p:spPr>
          <a:xfrm>
            <a:off x="3136551" y="3573427"/>
            <a:ext cx="1738313" cy="195263"/>
          </a:xfrm>
          <a:prstGeom prst="rect">
            <a:avLst/>
          </a:prstGeom>
        </p:spPr>
      </p:pic>
      <p:pic>
        <p:nvPicPr>
          <p:cNvPr id="18" name="Picture 17">
            <a:extLst>
              <a:ext uri="{FF2B5EF4-FFF2-40B4-BE49-F238E27FC236}">
                <a16:creationId xmlns:a16="http://schemas.microsoft.com/office/drawing/2014/main" id="{29DDAD62-8CF1-5BC6-7AE2-FDAC8E8ABD55}"/>
              </a:ext>
            </a:extLst>
          </p:cNvPr>
          <p:cNvPicPr>
            <a:picLocks noChangeAspect="1"/>
          </p:cNvPicPr>
          <p:nvPr/>
        </p:nvPicPr>
        <p:blipFill>
          <a:blip r:embed="rId4"/>
          <a:stretch>
            <a:fillRect/>
          </a:stretch>
        </p:blipFill>
        <p:spPr>
          <a:xfrm>
            <a:off x="5245731" y="3258571"/>
            <a:ext cx="6869112" cy="3525122"/>
          </a:xfrm>
          <a:prstGeom prst="rect">
            <a:avLst/>
          </a:prstGeom>
          <a:ln>
            <a:solidFill>
              <a:srgbClr val="0070C0"/>
            </a:solidFill>
          </a:ln>
        </p:spPr>
      </p:pic>
      <p:pic>
        <p:nvPicPr>
          <p:cNvPr id="20" name="Picture 19">
            <a:extLst>
              <a:ext uri="{FF2B5EF4-FFF2-40B4-BE49-F238E27FC236}">
                <a16:creationId xmlns:a16="http://schemas.microsoft.com/office/drawing/2014/main" id="{65EC92CE-9EDC-B5F2-0F85-EA2BDDA7B905}"/>
              </a:ext>
            </a:extLst>
          </p:cNvPr>
          <p:cNvPicPr>
            <a:picLocks noChangeAspect="1"/>
          </p:cNvPicPr>
          <p:nvPr/>
        </p:nvPicPr>
        <p:blipFill>
          <a:blip r:embed="rId5"/>
          <a:stretch>
            <a:fillRect/>
          </a:stretch>
        </p:blipFill>
        <p:spPr>
          <a:xfrm>
            <a:off x="207573" y="4376975"/>
            <a:ext cx="4632748" cy="2360949"/>
          </a:xfrm>
          <a:prstGeom prst="rect">
            <a:avLst/>
          </a:prstGeom>
          <a:ln>
            <a:solidFill>
              <a:srgbClr val="0070C0"/>
            </a:solidFill>
          </a:ln>
        </p:spPr>
      </p:pic>
    </p:spTree>
    <p:extLst>
      <p:ext uri="{BB962C8B-B14F-4D97-AF65-F5344CB8AC3E}">
        <p14:creationId xmlns:p14="http://schemas.microsoft.com/office/powerpoint/2010/main" val="294248882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_Win32_SL_V9" id="{5755D4AE-09FD-459A-BEC9-F0F0CAC54446}" vid="{82608753-61AD-40EE-9D63-2ACDAABA2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1CA53D-72B4-4EC8-A980-49CB68AC4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B1AE18-2495-4A31-AE09-70F4E626AE7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45D6C50-5AA9-4B8F-9ADF-201CC06F1C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{60BD7DA7-05D1-4FDC-B3FB-C6CA4C2783B3}tf22797433_win32</Template>
  <TotalTime>9558</TotalTime>
  <Words>1424</Words>
  <Application>Microsoft Office PowerPoint</Application>
  <PresentationFormat>Widescreen</PresentationFormat>
  <Paragraphs>276</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Menlo</vt:lpstr>
      <vt:lpstr>Open Sans Light</vt:lpstr>
      <vt:lpstr>Univers Condensed Light</vt:lpstr>
      <vt:lpstr>Walbaum Display Light</vt:lpstr>
      <vt:lpstr>AngleLinesVTI</vt:lpstr>
      <vt:lpstr>Chicago CRIMES DATASET</vt:lpstr>
      <vt:lpstr>AGENDA</vt:lpstr>
      <vt:lpstr>SYNOPSIS </vt:lpstr>
      <vt:lpstr>The DATA overview</vt:lpstr>
      <vt:lpstr>PowerPoint Presentation</vt:lpstr>
      <vt:lpstr>PowerPoint Presentation</vt:lpstr>
      <vt:lpstr>PowerPoint Presentation</vt:lpstr>
      <vt:lpstr>PowerPoint Presentation</vt:lpstr>
      <vt:lpstr>PowerPoint Presentation</vt:lpstr>
      <vt:lpstr>Data Processing PipeLINE</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CRIMES DATASET</dc:title>
  <dc:creator>Amit Ramjee</dc:creator>
  <cp:lastModifiedBy>Dakshayeni B</cp:lastModifiedBy>
  <cp:revision>22</cp:revision>
  <dcterms:created xsi:type="dcterms:W3CDTF">2023-10-30T23:11:03Z</dcterms:created>
  <dcterms:modified xsi:type="dcterms:W3CDTF">2023-12-13T23:35:12Z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73fd474-4f3c-44ed-88fb-5cc4bd2471bf_Enabled">
    <vt:lpwstr>true</vt:lpwstr>
  </property>
  <property fmtid="{D5CDD505-2E9C-101B-9397-08002B2CF9AE}" pid="4" name="MSIP_Label_a73fd474-4f3c-44ed-88fb-5cc4bd2471bf_SetDate">
    <vt:lpwstr>2023-11-01T19:56:20Z</vt:lpwstr>
  </property>
  <property fmtid="{D5CDD505-2E9C-101B-9397-08002B2CF9AE}" pid="5" name="MSIP_Label_a73fd474-4f3c-44ed-88fb-5cc4bd2471bf_Method">
    <vt:lpwstr>Standard</vt:lpwstr>
  </property>
  <property fmtid="{D5CDD505-2E9C-101B-9397-08002B2CF9AE}" pid="6" name="MSIP_Label_a73fd474-4f3c-44ed-88fb-5cc4bd2471bf_Name">
    <vt:lpwstr>defa4170-0d19-0005-0004-bc88714345d2</vt:lpwstr>
  </property>
  <property fmtid="{D5CDD505-2E9C-101B-9397-08002B2CF9AE}" pid="7" name="MSIP_Label_a73fd474-4f3c-44ed-88fb-5cc4bd2471bf_SiteId">
    <vt:lpwstr>8d1a69ec-03b5-4345-ae21-dad112f5fb4f</vt:lpwstr>
  </property>
  <property fmtid="{D5CDD505-2E9C-101B-9397-08002B2CF9AE}" pid="8" name="MSIP_Label_a73fd474-4f3c-44ed-88fb-5cc4bd2471bf_ActionId">
    <vt:lpwstr>9b95e08d-ad1b-42bf-86e2-0e13d0db10c1</vt:lpwstr>
  </property>
  <property fmtid="{D5CDD505-2E9C-101B-9397-08002B2CF9AE}" pid="9" name="MSIP_Label_a73fd474-4f3c-44ed-88fb-5cc4bd2471bf_ContentBits">
    <vt:lpwstr>0</vt:lpwstr>
  </property>
</Properties>
</file>