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roxima Nova Heavy" charset="1" panose="02000506030000020004"/>
      <p:regular r:id="rId16"/>
    </p:embeddedFont>
    <p:embeddedFont>
      <p:font typeface="Proxima Nova Condensed Bold" charset="1" panose="02000506030000020004"/>
      <p:regular r:id="rId17"/>
    </p:embeddedFont>
    <p:embeddedFont>
      <p:font typeface="HK Grotesk Bold" charset="1" panose="00000800000000000000"/>
      <p:regular r:id="rId18"/>
    </p:embeddedFont>
    <p:embeddedFont>
      <p:font typeface="HK Grotesk" charset="1" panose="00000500000000000000"/>
      <p:regular r:id="rId19"/>
    </p:embeddedFont>
    <p:embeddedFont>
      <p:font typeface=" Avenir Next Arabic Bold" charset="1" panose="020B0803020202020204"/>
      <p:regular r:id="rId20"/>
    </p:embeddedFont>
    <p:embeddedFont>
      <p:font typeface="Clear Sans Bold" charset="1" panose="020B0803030202020304"/>
      <p:regular r:id="rId21"/>
    </p:embeddedFont>
    <p:embeddedFont>
      <p:font typeface="Clear Sans" charset="1" panose="020B05030302020203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false" flipV="true" rot="0">
            <a:off x="0" y="-57150"/>
            <a:ext cx="6229350" cy="6229350"/>
          </a:xfrm>
          <a:custGeom>
            <a:avLst/>
            <a:gdLst/>
            <a:ahLst/>
            <a:cxnLst/>
            <a:rect r="r" b="b" t="t" l="l"/>
            <a:pathLst>
              <a:path h="6229350" w="6229350">
                <a:moveTo>
                  <a:pt x="0" y="6229350"/>
                </a:moveTo>
                <a:lnTo>
                  <a:pt x="6229350" y="6229350"/>
                </a:lnTo>
                <a:lnTo>
                  <a:pt x="6229350" y="0"/>
                </a:lnTo>
                <a:lnTo>
                  <a:pt x="0" y="0"/>
                </a:lnTo>
                <a:lnTo>
                  <a:pt x="0" y="622935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41705" y="2046824"/>
            <a:ext cx="15404591" cy="3439794"/>
          </a:xfrm>
          <a:prstGeom prst="rect">
            <a:avLst/>
          </a:prstGeom>
        </p:spPr>
        <p:txBody>
          <a:bodyPr anchor="t" rtlCol="false" tIns="0" lIns="0" bIns="0" rIns="0">
            <a:spAutoFit/>
          </a:bodyPr>
          <a:lstStyle/>
          <a:p>
            <a:pPr algn="ctr">
              <a:lnSpc>
                <a:spcPts val="12769"/>
              </a:lnSpc>
            </a:pPr>
            <a:r>
              <a:rPr lang="en-US" b="true" sz="15962">
                <a:solidFill>
                  <a:srgbClr val="F1F6F9"/>
                </a:solidFill>
                <a:latin typeface="Proxima Nova Heavy"/>
                <a:ea typeface="Proxima Nova Heavy"/>
                <a:cs typeface="Proxima Nova Heavy"/>
                <a:sym typeface="Proxima Nova Heavy"/>
              </a:rPr>
              <a:t>CONVERT</a:t>
            </a:r>
          </a:p>
          <a:p>
            <a:pPr algn="ctr">
              <a:lnSpc>
                <a:spcPts val="12769"/>
              </a:lnSpc>
            </a:pPr>
            <a:r>
              <a:rPr lang="en-US" b="true" sz="15962">
                <a:solidFill>
                  <a:srgbClr val="F1F6F9"/>
                </a:solidFill>
                <a:latin typeface="Proxima Nova Heavy"/>
                <a:ea typeface="Proxima Nova Heavy"/>
                <a:cs typeface="Proxima Nova Heavy"/>
                <a:sym typeface="Proxima Nova Heavy"/>
              </a:rPr>
              <a:t>EASE</a:t>
            </a:r>
          </a:p>
        </p:txBody>
      </p:sp>
      <p:sp>
        <p:nvSpPr>
          <p:cNvPr name="Freeform 4" id="4"/>
          <p:cNvSpPr/>
          <p:nvPr/>
        </p:nvSpPr>
        <p:spPr>
          <a:xfrm flipH="false" flipV="false" rot="0">
            <a:off x="0" y="6172200"/>
            <a:ext cx="4848071" cy="4114800"/>
          </a:xfrm>
          <a:custGeom>
            <a:avLst/>
            <a:gdLst/>
            <a:ahLst/>
            <a:cxnLst/>
            <a:rect r="r" b="b" t="t" l="l"/>
            <a:pathLst>
              <a:path h="4114800" w="4848071">
                <a:moveTo>
                  <a:pt x="0" y="0"/>
                </a:moveTo>
                <a:lnTo>
                  <a:pt x="4848071" y="0"/>
                </a:lnTo>
                <a:lnTo>
                  <a:pt x="484807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439929" y="0"/>
            <a:ext cx="4848071" cy="4114800"/>
          </a:xfrm>
          <a:custGeom>
            <a:avLst/>
            <a:gdLst/>
            <a:ahLst/>
            <a:cxnLst/>
            <a:rect r="r" b="b" t="t" l="l"/>
            <a:pathLst>
              <a:path h="4114800" w="4848071">
                <a:moveTo>
                  <a:pt x="4848071" y="4114800"/>
                </a:moveTo>
                <a:lnTo>
                  <a:pt x="0" y="4114800"/>
                </a:lnTo>
                <a:lnTo>
                  <a:pt x="0" y="0"/>
                </a:lnTo>
                <a:lnTo>
                  <a:pt x="4848071" y="0"/>
                </a:lnTo>
                <a:lnTo>
                  <a:pt x="484807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2058650" y="4143375"/>
            <a:ext cx="6229350" cy="6229350"/>
          </a:xfrm>
          <a:custGeom>
            <a:avLst/>
            <a:gdLst/>
            <a:ahLst/>
            <a:cxnLst/>
            <a:rect r="r" b="b" t="t" l="l"/>
            <a:pathLst>
              <a:path h="6229350" w="6229350">
                <a:moveTo>
                  <a:pt x="6229350" y="0"/>
                </a:moveTo>
                <a:lnTo>
                  <a:pt x="0" y="0"/>
                </a:lnTo>
                <a:lnTo>
                  <a:pt x="0" y="6229350"/>
                </a:lnTo>
                <a:lnTo>
                  <a:pt x="6229350" y="6229350"/>
                </a:lnTo>
                <a:lnTo>
                  <a:pt x="622935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441705" y="4995445"/>
            <a:ext cx="15404591" cy="887095"/>
          </a:xfrm>
          <a:prstGeom prst="rect">
            <a:avLst/>
          </a:prstGeom>
        </p:spPr>
        <p:txBody>
          <a:bodyPr anchor="t" rtlCol="false" tIns="0" lIns="0" bIns="0" rIns="0">
            <a:spAutoFit/>
          </a:bodyPr>
          <a:lstStyle/>
          <a:p>
            <a:pPr algn="ctr">
              <a:lnSpc>
                <a:spcPts val="7279"/>
              </a:lnSpc>
            </a:pPr>
            <a:r>
              <a:rPr lang="en-US" sz="5199" b="true">
                <a:solidFill>
                  <a:srgbClr val="F1F6F9"/>
                </a:solidFill>
                <a:latin typeface="Proxima Nova Condensed Bold"/>
                <a:ea typeface="Proxima Nova Condensed Bold"/>
                <a:cs typeface="Proxima Nova Condensed Bold"/>
                <a:sym typeface="Proxima Nova Condensed Bold"/>
              </a:rPr>
              <a:t>ALL-IN-ONE-NUMBER BASED-CONVERSION </a:t>
            </a:r>
          </a:p>
        </p:txBody>
      </p:sp>
      <p:sp>
        <p:nvSpPr>
          <p:cNvPr name="TextBox 8" id="8"/>
          <p:cNvSpPr txBox="true"/>
          <p:nvPr/>
        </p:nvSpPr>
        <p:spPr>
          <a:xfrm rot="0">
            <a:off x="3665413" y="5861238"/>
            <a:ext cx="10957173" cy="555249"/>
          </a:xfrm>
          <a:prstGeom prst="rect">
            <a:avLst/>
          </a:prstGeom>
        </p:spPr>
        <p:txBody>
          <a:bodyPr anchor="t" rtlCol="false" tIns="0" lIns="0" bIns="0" rIns="0">
            <a:spAutoFit/>
          </a:bodyPr>
          <a:lstStyle/>
          <a:p>
            <a:pPr algn="ctr">
              <a:lnSpc>
                <a:spcPts val="4570"/>
              </a:lnSpc>
              <a:spcBef>
                <a:spcPct val="0"/>
              </a:spcBef>
            </a:pPr>
            <a:r>
              <a:rPr lang="en-US" b="true" sz="3264">
                <a:solidFill>
                  <a:srgbClr val="FFFFFF"/>
                </a:solidFill>
                <a:latin typeface="HK Grotesk Bold"/>
                <a:ea typeface="HK Grotesk Bold"/>
                <a:cs typeface="HK Grotesk Bold"/>
                <a:sym typeface="HK Grotesk Bold"/>
              </a:rPr>
              <a:t>Git-Hub URL</a:t>
            </a:r>
            <a:r>
              <a:rPr lang="en-US" sz="3264">
                <a:solidFill>
                  <a:srgbClr val="FFFFFF"/>
                </a:solidFill>
                <a:latin typeface="HK Grotesk"/>
                <a:ea typeface="HK Grotesk"/>
                <a:cs typeface="HK Grotesk"/>
                <a:sym typeface="HK Grotesk"/>
              </a:rPr>
              <a:t>:https://github.com/Dakshin2k05/ConvertEase</a:t>
            </a:r>
          </a:p>
        </p:txBody>
      </p:sp>
      <p:sp>
        <p:nvSpPr>
          <p:cNvPr name="TextBox 9" id="9"/>
          <p:cNvSpPr txBox="true"/>
          <p:nvPr/>
        </p:nvSpPr>
        <p:spPr>
          <a:xfrm rot="0">
            <a:off x="4314632" y="6787962"/>
            <a:ext cx="4149923" cy="2269749"/>
          </a:xfrm>
          <a:prstGeom prst="rect">
            <a:avLst/>
          </a:prstGeom>
        </p:spPr>
        <p:txBody>
          <a:bodyPr anchor="t" rtlCol="false" tIns="0" lIns="0" bIns="0" rIns="0">
            <a:spAutoFit/>
          </a:bodyPr>
          <a:lstStyle/>
          <a:p>
            <a:pPr algn="ctr">
              <a:lnSpc>
                <a:spcPts val="4570"/>
              </a:lnSpc>
              <a:spcBef>
                <a:spcPct val="0"/>
              </a:spcBef>
            </a:pPr>
            <a:r>
              <a:rPr lang="en-US" b="true" sz="3264">
                <a:solidFill>
                  <a:srgbClr val="FFFFFF"/>
                </a:solidFill>
                <a:latin typeface="HK Grotesk Bold"/>
                <a:ea typeface="HK Grotesk Bold"/>
                <a:cs typeface="HK Grotesk Bold"/>
                <a:sym typeface="HK Grotesk Bold"/>
              </a:rPr>
              <a:t>Submitted by,</a:t>
            </a:r>
          </a:p>
          <a:p>
            <a:pPr algn="ctr">
              <a:lnSpc>
                <a:spcPts val="4570"/>
              </a:lnSpc>
              <a:spcBef>
                <a:spcPct val="0"/>
              </a:spcBef>
            </a:pPr>
            <a:r>
              <a:rPr lang="en-US" sz="3264">
                <a:solidFill>
                  <a:srgbClr val="FFFFFF"/>
                </a:solidFill>
                <a:latin typeface="HK Grotesk"/>
                <a:ea typeface="HK Grotesk"/>
                <a:cs typeface="HK Grotesk"/>
                <a:sym typeface="HK Grotesk"/>
              </a:rPr>
              <a:t>Name:Dakshineswar.M</a:t>
            </a:r>
          </a:p>
          <a:p>
            <a:pPr algn="ctr">
              <a:lnSpc>
                <a:spcPts val="4570"/>
              </a:lnSpc>
              <a:spcBef>
                <a:spcPct val="0"/>
              </a:spcBef>
            </a:pPr>
            <a:r>
              <a:rPr lang="en-US" sz="3264">
                <a:solidFill>
                  <a:srgbClr val="FFFFFF"/>
                </a:solidFill>
                <a:latin typeface="HK Grotesk"/>
                <a:ea typeface="HK Grotesk"/>
                <a:cs typeface="HK Grotesk"/>
                <a:sym typeface="HK Grotesk"/>
              </a:rPr>
              <a:t>Reg.no.:12303280</a:t>
            </a:r>
          </a:p>
          <a:p>
            <a:pPr algn="ctr">
              <a:lnSpc>
                <a:spcPts val="4570"/>
              </a:lnSpc>
              <a:spcBef>
                <a:spcPct val="0"/>
              </a:spcBef>
            </a:pPr>
            <a:r>
              <a:rPr lang="en-US" sz="3264">
                <a:solidFill>
                  <a:srgbClr val="FFFFFF"/>
                </a:solidFill>
                <a:latin typeface="HK Grotesk"/>
                <a:ea typeface="HK Grotesk"/>
                <a:cs typeface="HK Grotesk"/>
                <a:sym typeface="HK Grotesk"/>
              </a:rPr>
              <a:t>Roll no.:20</a:t>
            </a:r>
          </a:p>
        </p:txBody>
      </p:sp>
      <p:sp>
        <p:nvSpPr>
          <p:cNvPr name="TextBox 10" id="10"/>
          <p:cNvSpPr txBox="true"/>
          <p:nvPr/>
        </p:nvSpPr>
        <p:spPr>
          <a:xfrm rot="0">
            <a:off x="9219164" y="6787962"/>
            <a:ext cx="4220766" cy="1698249"/>
          </a:xfrm>
          <a:prstGeom prst="rect">
            <a:avLst/>
          </a:prstGeom>
        </p:spPr>
        <p:txBody>
          <a:bodyPr anchor="t" rtlCol="false" tIns="0" lIns="0" bIns="0" rIns="0">
            <a:spAutoFit/>
          </a:bodyPr>
          <a:lstStyle/>
          <a:p>
            <a:pPr algn="ctr">
              <a:lnSpc>
                <a:spcPts val="4570"/>
              </a:lnSpc>
              <a:spcBef>
                <a:spcPct val="0"/>
              </a:spcBef>
            </a:pPr>
            <a:r>
              <a:rPr lang="en-US" b="true" sz="3264">
                <a:solidFill>
                  <a:srgbClr val="FFFFFF"/>
                </a:solidFill>
                <a:latin typeface="HK Grotesk Bold"/>
                <a:ea typeface="HK Grotesk Bold"/>
                <a:cs typeface="HK Grotesk Bold"/>
                <a:sym typeface="HK Grotesk Bold"/>
              </a:rPr>
              <a:t>Submitted to,</a:t>
            </a:r>
          </a:p>
          <a:p>
            <a:pPr algn="ctr">
              <a:lnSpc>
                <a:spcPts val="4570"/>
              </a:lnSpc>
              <a:spcBef>
                <a:spcPct val="0"/>
              </a:spcBef>
            </a:pPr>
            <a:r>
              <a:rPr lang="en-US" sz="3264">
                <a:solidFill>
                  <a:srgbClr val="FFFFFF"/>
                </a:solidFill>
                <a:latin typeface="HK Grotesk"/>
                <a:ea typeface="HK Grotesk"/>
                <a:cs typeface="HK Grotesk"/>
                <a:sym typeface="HK Grotesk"/>
              </a:rPr>
              <a:t>Name:Mr.Aman Kumar</a:t>
            </a:r>
          </a:p>
          <a:p>
            <a:pPr algn="ctr">
              <a:lnSpc>
                <a:spcPts val="4570"/>
              </a:lnSpc>
              <a:spcBef>
                <a:spcPct val="0"/>
              </a:spcBef>
            </a:pPr>
            <a:r>
              <a:rPr lang="en-US" sz="3264">
                <a:solidFill>
                  <a:srgbClr val="FFFFFF"/>
                </a:solidFill>
                <a:latin typeface="HK Grotesk"/>
                <a:ea typeface="HK Grotesk"/>
                <a:cs typeface="HK Grotesk"/>
                <a:sym typeface="HK Grotesk"/>
              </a:rPr>
              <a:t>UID:63642</a:t>
            </a:r>
          </a:p>
        </p:txBody>
      </p:sp>
      <p:sp>
        <p:nvSpPr>
          <p:cNvPr name="Freeform 11" id="11"/>
          <p:cNvSpPr/>
          <p:nvPr/>
        </p:nvSpPr>
        <p:spPr>
          <a:xfrm flipH="false" flipV="false" rot="0">
            <a:off x="7052652" y="303504"/>
            <a:ext cx="1161623" cy="1063280"/>
          </a:xfrm>
          <a:custGeom>
            <a:avLst/>
            <a:gdLst/>
            <a:ahLst/>
            <a:cxnLst/>
            <a:rect r="r" b="b" t="t" l="l"/>
            <a:pathLst>
              <a:path h="1063280" w="1161623">
                <a:moveTo>
                  <a:pt x="0" y="0"/>
                </a:moveTo>
                <a:lnTo>
                  <a:pt x="1161623" y="0"/>
                </a:lnTo>
                <a:lnTo>
                  <a:pt x="1161623" y="1063280"/>
                </a:lnTo>
                <a:lnTo>
                  <a:pt x="0" y="1063280"/>
                </a:lnTo>
                <a:lnTo>
                  <a:pt x="0" y="0"/>
                </a:lnTo>
                <a:close/>
              </a:path>
            </a:pathLst>
          </a:custGeom>
          <a:blipFill>
            <a:blip r:embed="rId6">
              <a:extLst>
                <a:ext uri="{96DAC541-7B7A-43D3-8B79-37D633B846F1}">
                  <asvg:svgBlip xmlns:asvg="http://schemas.microsoft.com/office/drawing/2016/SVG/main" r:embed="rId7"/>
                </a:ext>
              </a:extLst>
            </a:blip>
            <a:stretch>
              <a:fillRect l="-9769" t="-27677" r="-163864" b="-53500"/>
            </a:stretch>
          </a:blipFill>
        </p:spPr>
      </p:sp>
      <p:sp>
        <p:nvSpPr>
          <p:cNvPr name="TextBox 12" id="12"/>
          <p:cNvSpPr txBox="true"/>
          <p:nvPr/>
        </p:nvSpPr>
        <p:spPr>
          <a:xfrm rot="0">
            <a:off x="8818379" y="343972"/>
            <a:ext cx="2416969"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 Avenir Next Arabic Bold"/>
                <a:ea typeface=" Avenir Next Arabic Bold"/>
                <a:cs typeface=" Avenir Next Arabic Bold"/>
                <a:sym typeface=" Avenir Next Arabic Bold"/>
              </a:rPr>
              <a:t>upGrad</a:t>
            </a:r>
          </a:p>
        </p:txBody>
      </p:sp>
      <p:sp>
        <p:nvSpPr>
          <p:cNvPr name="Freeform 13" id="13"/>
          <p:cNvSpPr/>
          <p:nvPr/>
        </p:nvSpPr>
        <p:spPr>
          <a:xfrm flipH="false" flipV="false" rot="5400000">
            <a:off x="7832507" y="781362"/>
            <a:ext cx="1264099" cy="47625"/>
          </a:xfrm>
          <a:custGeom>
            <a:avLst/>
            <a:gdLst/>
            <a:ahLst/>
            <a:cxnLst/>
            <a:rect r="r" b="b" t="t" l="l"/>
            <a:pathLst>
              <a:path h="47625" w="1264099">
                <a:moveTo>
                  <a:pt x="0" y="0"/>
                </a:moveTo>
                <a:lnTo>
                  <a:pt x="1264098" y="0"/>
                </a:lnTo>
                <a:lnTo>
                  <a:pt x="1264098" y="47625"/>
                </a:lnTo>
                <a:lnTo>
                  <a:pt x="0" y="47625"/>
                </a:lnTo>
                <a:lnTo>
                  <a:pt x="0" y="0"/>
                </a:lnTo>
                <a:close/>
              </a:path>
            </a:pathLst>
          </a:custGeom>
          <a:blipFill>
            <a:blip r:embed="rId8">
              <a:extLst>
                <a:ext uri="{96DAC541-7B7A-43D3-8B79-37D633B846F1}">
                  <asvg:svgBlip xmlns:asvg="http://schemas.microsoft.com/office/drawing/2016/SVG/main" r:embed="rId9"/>
                </a:ext>
              </a:extLst>
            </a:blip>
            <a:stretch>
              <a:fillRect l="-61903" t="0" r="0" b="-1574"/>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false" flipV="true" rot="0">
            <a:off x="0" y="-57150"/>
            <a:ext cx="6229350" cy="6229350"/>
          </a:xfrm>
          <a:custGeom>
            <a:avLst/>
            <a:gdLst/>
            <a:ahLst/>
            <a:cxnLst/>
            <a:rect r="r" b="b" t="t" l="l"/>
            <a:pathLst>
              <a:path h="6229350" w="6229350">
                <a:moveTo>
                  <a:pt x="0" y="6229350"/>
                </a:moveTo>
                <a:lnTo>
                  <a:pt x="6229350" y="6229350"/>
                </a:lnTo>
                <a:lnTo>
                  <a:pt x="6229350" y="0"/>
                </a:lnTo>
                <a:lnTo>
                  <a:pt x="0" y="0"/>
                </a:lnTo>
                <a:lnTo>
                  <a:pt x="0" y="622935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85922" y="3818256"/>
            <a:ext cx="11316156" cy="3439794"/>
          </a:xfrm>
          <a:prstGeom prst="rect">
            <a:avLst/>
          </a:prstGeom>
        </p:spPr>
        <p:txBody>
          <a:bodyPr anchor="t" rtlCol="false" tIns="0" lIns="0" bIns="0" rIns="0">
            <a:spAutoFit/>
          </a:bodyPr>
          <a:lstStyle/>
          <a:p>
            <a:pPr algn="ctr">
              <a:lnSpc>
                <a:spcPts val="12769"/>
              </a:lnSpc>
            </a:pPr>
            <a:r>
              <a:rPr lang="en-US" b="true" sz="15962">
                <a:solidFill>
                  <a:srgbClr val="F1F6F9"/>
                </a:solidFill>
                <a:latin typeface="Proxima Nova Heavy"/>
                <a:ea typeface="Proxima Nova Heavy"/>
                <a:cs typeface="Proxima Nova Heavy"/>
                <a:sym typeface="Proxima Nova Heavy"/>
              </a:rPr>
              <a:t>THANK YOU</a:t>
            </a:r>
          </a:p>
        </p:txBody>
      </p:sp>
      <p:sp>
        <p:nvSpPr>
          <p:cNvPr name="Freeform 4" id="4"/>
          <p:cNvSpPr/>
          <p:nvPr/>
        </p:nvSpPr>
        <p:spPr>
          <a:xfrm flipH="false" flipV="false" rot="0">
            <a:off x="0" y="6172200"/>
            <a:ext cx="4848071" cy="4114800"/>
          </a:xfrm>
          <a:custGeom>
            <a:avLst/>
            <a:gdLst/>
            <a:ahLst/>
            <a:cxnLst/>
            <a:rect r="r" b="b" t="t" l="l"/>
            <a:pathLst>
              <a:path h="4114800" w="4848071">
                <a:moveTo>
                  <a:pt x="0" y="0"/>
                </a:moveTo>
                <a:lnTo>
                  <a:pt x="4848071" y="0"/>
                </a:lnTo>
                <a:lnTo>
                  <a:pt x="484807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439929" y="0"/>
            <a:ext cx="4848071" cy="4114800"/>
          </a:xfrm>
          <a:custGeom>
            <a:avLst/>
            <a:gdLst/>
            <a:ahLst/>
            <a:cxnLst/>
            <a:rect r="r" b="b" t="t" l="l"/>
            <a:pathLst>
              <a:path h="4114800" w="4848071">
                <a:moveTo>
                  <a:pt x="4848071" y="4114800"/>
                </a:moveTo>
                <a:lnTo>
                  <a:pt x="0" y="4114800"/>
                </a:lnTo>
                <a:lnTo>
                  <a:pt x="0" y="0"/>
                </a:lnTo>
                <a:lnTo>
                  <a:pt x="4848071" y="0"/>
                </a:lnTo>
                <a:lnTo>
                  <a:pt x="4848071"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2058650" y="4143375"/>
            <a:ext cx="6229350" cy="6229350"/>
          </a:xfrm>
          <a:custGeom>
            <a:avLst/>
            <a:gdLst/>
            <a:ahLst/>
            <a:cxnLst/>
            <a:rect r="r" b="b" t="t" l="l"/>
            <a:pathLst>
              <a:path h="6229350" w="6229350">
                <a:moveTo>
                  <a:pt x="6229350" y="0"/>
                </a:moveTo>
                <a:lnTo>
                  <a:pt x="0" y="0"/>
                </a:lnTo>
                <a:lnTo>
                  <a:pt x="0" y="6229350"/>
                </a:lnTo>
                <a:lnTo>
                  <a:pt x="6229350" y="6229350"/>
                </a:lnTo>
                <a:lnTo>
                  <a:pt x="622935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false" flipV="true" rot="0">
            <a:off x="0" y="0"/>
            <a:ext cx="3970782" cy="4114800"/>
          </a:xfrm>
          <a:custGeom>
            <a:avLst/>
            <a:gdLst/>
            <a:ahLst/>
            <a:cxnLst/>
            <a:rect r="r" b="b" t="t" l="l"/>
            <a:pathLst>
              <a:path h="4114800" w="3970782">
                <a:moveTo>
                  <a:pt x="0" y="4114800"/>
                </a:moveTo>
                <a:lnTo>
                  <a:pt x="3970782" y="4114800"/>
                </a:lnTo>
                <a:lnTo>
                  <a:pt x="3970782"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317218" y="6172200"/>
            <a:ext cx="3970782" cy="4114800"/>
          </a:xfrm>
          <a:custGeom>
            <a:avLst/>
            <a:gdLst/>
            <a:ahLst/>
            <a:cxnLst/>
            <a:rect r="r" b="b" t="t" l="l"/>
            <a:pathLst>
              <a:path h="4114800" w="3970782">
                <a:moveTo>
                  <a:pt x="3970782" y="0"/>
                </a:moveTo>
                <a:lnTo>
                  <a:pt x="0" y="0"/>
                </a:lnTo>
                <a:lnTo>
                  <a:pt x="0" y="4114800"/>
                </a:lnTo>
                <a:lnTo>
                  <a:pt x="3970782" y="4114800"/>
                </a:lnTo>
                <a:lnTo>
                  <a:pt x="3970782"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01838" y="1067319"/>
            <a:ext cx="16230600" cy="8190981"/>
            <a:chOff x="0" y="0"/>
            <a:chExt cx="4274726" cy="2157295"/>
          </a:xfrm>
        </p:grpSpPr>
        <p:sp>
          <p:nvSpPr>
            <p:cNvPr name="Freeform 5" id="5"/>
            <p:cNvSpPr/>
            <p:nvPr/>
          </p:nvSpPr>
          <p:spPr>
            <a:xfrm flipH="false" flipV="false" rot="0">
              <a:off x="0" y="0"/>
              <a:ext cx="4274726" cy="2157295"/>
            </a:xfrm>
            <a:custGeom>
              <a:avLst/>
              <a:gdLst/>
              <a:ahLst/>
              <a:cxnLst/>
              <a:rect r="r" b="b" t="t" l="l"/>
              <a:pathLst>
                <a:path h="2157295" w="4274726">
                  <a:moveTo>
                    <a:pt x="24327" y="0"/>
                  </a:moveTo>
                  <a:lnTo>
                    <a:pt x="4250399" y="0"/>
                  </a:lnTo>
                  <a:cubicBezTo>
                    <a:pt x="4263834" y="0"/>
                    <a:pt x="4274726" y="10891"/>
                    <a:pt x="4274726" y="24327"/>
                  </a:cubicBezTo>
                  <a:lnTo>
                    <a:pt x="4274726" y="2132968"/>
                  </a:lnTo>
                  <a:cubicBezTo>
                    <a:pt x="4274726" y="2146404"/>
                    <a:pt x="4263834" y="2157295"/>
                    <a:pt x="4250399" y="2157295"/>
                  </a:cubicBezTo>
                  <a:lnTo>
                    <a:pt x="24327" y="2157295"/>
                  </a:lnTo>
                  <a:cubicBezTo>
                    <a:pt x="17875" y="2157295"/>
                    <a:pt x="11687" y="2154732"/>
                    <a:pt x="7125" y="2150170"/>
                  </a:cubicBezTo>
                  <a:cubicBezTo>
                    <a:pt x="2563" y="2145608"/>
                    <a:pt x="0" y="2139420"/>
                    <a:pt x="0" y="2132968"/>
                  </a:cubicBezTo>
                  <a:lnTo>
                    <a:pt x="0" y="24327"/>
                  </a:lnTo>
                  <a:cubicBezTo>
                    <a:pt x="0" y="10891"/>
                    <a:pt x="10891" y="0"/>
                    <a:pt x="24327" y="0"/>
                  </a:cubicBezTo>
                  <a:close/>
                </a:path>
              </a:pathLst>
            </a:custGeom>
            <a:solidFill>
              <a:srgbClr val="F1F6F9"/>
            </a:solidFill>
            <a:ln w="133350" cap="rnd">
              <a:solidFill>
                <a:srgbClr val="394867"/>
              </a:solidFill>
              <a:prstDash val="solid"/>
              <a:round/>
            </a:ln>
          </p:spPr>
        </p:sp>
        <p:sp>
          <p:nvSpPr>
            <p:cNvPr name="TextBox 6" id="6"/>
            <p:cNvSpPr txBox="true"/>
            <p:nvPr/>
          </p:nvSpPr>
          <p:spPr>
            <a:xfrm>
              <a:off x="0" y="-38100"/>
              <a:ext cx="4274726" cy="219539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365369" y="2442552"/>
            <a:ext cx="11421785" cy="580390"/>
          </a:xfrm>
          <a:prstGeom prst="rect">
            <a:avLst/>
          </a:prstGeom>
        </p:spPr>
        <p:txBody>
          <a:bodyPr anchor="t" rtlCol="false" tIns="0" lIns="0" bIns="0" rIns="0">
            <a:spAutoFit/>
          </a:bodyPr>
          <a:lstStyle/>
          <a:p>
            <a:pPr algn="l">
              <a:lnSpc>
                <a:spcPts val="4759"/>
              </a:lnSpc>
            </a:pPr>
            <a:r>
              <a:rPr lang="en-US" sz="3399" b="true">
                <a:solidFill>
                  <a:srgbClr val="14274E"/>
                </a:solidFill>
                <a:latin typeface="Clear Sans Bold"/>
                <a:ea typeface="Clear Sans Bold"/>
                <a:cs typeface="Clear Sans Bold"/>
                <a:sym typeface="Clear Sans Bold"/>
              </a:rPr>
              <a:t>Purpose:</a:t>
            </a:r>
          </a:p>
        </p:txBody>
      </p:sp>
      <p:sp>
        <p:nvSpPr>
          <p:cNvPr name="TextBox 8" id="8"/>
          <p:cNvSpPr txBox="true"/>
          <p:nvPr/>
        </p:nvSpPr>
        <p:spPr>
          <a:xfrm rot="0">
            <a:off x="5139538" y="1553553"/>
            <a:ext cx="8008924" cy="955674"/>
          </a:xfrm>
          <a:prstGeom prst="rect">
            <a:avLst/>
          </a:prstGeom>
        </p:spPr>
        <p:txBody>
          <a:bodyPr anchor="t" rtlCol="false" tIns="0" lIns="0" bIns="0" rIns="0">
            <a:spAutoFit/>
          </a:bodyPr>
          <a:lstStyle/>
          <a:p>
            <a:pPr algn="ctr">
              <a:lnSpc>
                <a:spcPts val="6799"/>
              </a:lnSpc>
            </a:pPr>
            <a:r>
              <a:rPr lang="en-US" sz="8499" b="true">
                <a:solidFill>
                  <a:srgbClr val="14274E"/>
                </a:solidFill>
                <a:latin typeface="Proxima Nova Heavy"/>
                <a:ea typeface="Proxima Nova Heavy"/>
                <a:cs typeface="Proxima Nova Heavy"/>
                <a:sym typeface="Proxima Nova Heavy"/>
              </a:rPr>
              <a:t>Introduction</a:t>
            </a:r>
          </a:p>
        </p:txBody>
      </p:sp>
      <p:sp>
        <p:nvSpPr>
          <p:cNvPr name="TextBox 9" id="9"/>
          <p:cNvSpPr txBox="true"/>
          <p:nvPr/>
        </p:nvSpPr>
        <p:spPr>
          <a:xfrm rot="0">
            <a:off x="1365369" y="2984842"/>
            <a:ext cx="15503538" cy="1763734"/>
          </a:xfrm>
          <a:prstGeom prst="rect">
            <a:avLst/>
          </a:prstGeom>
        </p:spPr>
        <p:txBody>
          <a:bodyPr anchor="t" rtlCol="false" tIns="0" lIns="0" bIns="0" rIns="0">
            <a:spAutoFit/>
          </a:bodyPr>
          <a:lstStyle/>
          <a:p>
            <a:pPr algn="just">
              <a:lnSpc>
                <a:spcPts val="3586"/>
              </a:lnSpc>
              <a:spcBef>
                <a:spcPct val="0"/>
              </a:spcBef>
            </a:pPr>
            <a:r>
              <a:rPr lang="en-US" sz="2561">
                <a:solidFill>
                  <a:srgbClr val="231F20"/>
                </a:solidFill>
                <a:latin typeface="Clear Sans"/>
                <a:ea typeface="Clear Sans"/>
                <a:cs typeface="Clear Sans"/>
                <a:sym typeface="Clear Sans"/>
              </a:rPr>
              <a:t>ConvertEase is designed to simplify your tasks by consolidating all essential conversions into one user-friendly platform. With its intuitive interface and comprehensive functionality, ConvertEase ensures that users can access and perform conversions efficiently, whenever needed. It’s your ultimate tool for saving time and enhancing productivity, tailored to meet diverse conversion requirements seamlessly.</a:t>
            </a:r>
          </a:p>
        </p:txBody>
      </p:sp>
      <p:sp>
        <p:nvSpPr>
          <p:cNvPr name="TextBox 10" id="10"/>
          <p:cNvSpPr txBox="true"/>
          <p:nvPr/>
        </p:nvSpPr>
        <p:spPr>
          <a:xfrm rot="0">
            <a:off x="1365369" y="5181600"/>
            <a:ext cx="3269548" cy="491463"/>
          </a:xfrm>
          <a:prstGeom prst="rect">
            <a:avLst/>
          </a:prstGeom>
        </p:spPr>
        <p:txBody>
          <a:bodyPr anchor="t" rtlCol="false" tIns="0" lIns="0" bIns="0" rIns="0">
            <a:spAutoFit/>
          </a:bodyPr>
          <a:lstStyle/>
          <a:p>
            <a:pPr algn="l">
              <a:lnSpc>
                <a:spcPts val="3778"/>
              </a:lnSpc>
              <a:spcBef>
                <a:spcPct val="0"/>
              </a:spcBef>
            </a:pPr>
            <a:r>
              <a:rPr lang="en-US" b="true" sz="3498">
                <a:solidFill>
                  <a:srgbClr val="231F20"/>
                </a:solidFill>
                <a:latin typeface="Clear Sans Bold"/>
                <a:ea typeface="Clear Sans Bold"/>
                <a:cs typeface="Clear Sans Bold"/>
                <a:sym typeface="Clear Sans Bold"/>
              </a:rPr>
              <a:t>Overview:</a:t>
            </a:r>
          </a:p>
        </p:txBody>
      </p:sp>
      <p:sp>
        <p:nvSpPr>
          <p:cNvPr name="TextBox 11" id="11"/>
          <p:cNvSpPr txBox="true"/>
          <p:nvPr/>
        </p:nvSpPr>
        <p:spPr>
          <a:xfrm rot="0">
            <a:off x="1365369" y="5634963"/>
            <a:ext cx="15503538" cy="868384"/>
          </a:xfrm>
          <a:prstGeom prst="rect">
            <a:avLst/>
          </a:prstGeom>
        </p:spPr>
        <p:txBody>
          <a:bodyPr anchor="t" rtlCol="false" tIns="0" lIns="0" bIns="0" rIns="0">
            <a:spAutoFit/>
          </a:bodyPr>
          <a:lstStyle/>
          <a:p>
            <a:pPr algn="just">
              <a:lnSpc>
                <a:spcPts val="3586"/>
              </a:lnSpc>
              <a:spcBef>
                <a:spcPct val="0"/>
              </a:spcBef>
            </a:pPr>
            <a:r>
              <a:rPr lang="en-US" sz="2561">
                <a:solidFill>
                  <a:srgbClr val="231F20"/>
                </a:solidFill>
                <a:latin typeface="Clear Sans"/>
                <a:ea typeface="Clear Sans"/>
                <a:cs typeface="Clear Sans"/>
                <a:sym typeface="Clear Sans"/>
              </a:rPr>
              <a:t>It is primarily developed using Python’s Tkinter and CustomTkinter libraries, which are utilized for creating graphical user interfaces.</a:t>
            </a:r>
          </a:p>
        </p:txBody>
      </p:sp>
      <p:sp>
        <p:nvSpPr>
          <p:cNvPr name="TextBox 12" id="12"/>
          <p:cNvSpPr txBox="true"/>
          <p:nvPr/>
        </p:nvSpPr>
        <p:spPr>
          <a:xfrm rot="0">
            <a:off x="1365369" y="6931972"/>
            <a:ext cx="2776645" cy="491463"/>
          </a:xfrm>
          <a:prstGeom prst="rect">
            <a:avLst/>
          </a:prstGeom>
        </p:spPr>
        <p:txBody>
          <a:bodyPr anchor="t" rtlCol="false" tIns="0" lIns="0" bIns="0" rIns="0">
            <a:spAutoFit/>
          </a:bodyPr>
          <a:lstStyle/>
          <a:p>
            <a:pPr algn="l">
              <a:lnSpc>
                <a:spcPts val="3778"/>
              </a:lnSpc>
              <a:spcBef>
                <a:spcPct val="0"/>
              </a:spcBef>
            </a:pPr>
            <a:r>
              <a:rPr lang="en-US" b="true" sz="3498">
                <a:solidFill>
                  <a:srgbClr val="231F20"/>
                </a:solidFill>
                <a:latin typeface="Clear Sans Bold"/>
                <a:ea typeface="Clear Sans Bold"/>
                <a:cs typeface="Clear Sans Bold"/>
                <a:sym typeface="Clear Sans Bold"/>
              </a:rPr>
              <a:t>Features:</a:t>
            </a:r>
          </a:p>
        </p:txBody>
      </p:sp>
      <p:sp>
        <p:nvSpPr>
          <p:cNvPr name="TextBox 13" id="13"/>
          <p:cNvSpPr txBox="true"/>
          <p:nvPr/>
        </p:nvSpPr>
        <p:spPr>
          <a:xfrm rot="0">
            <a:off x="1365369" y="7361216"/>
            <a:ext cx="15503538" cy="868384"/>
          </a:xfrm>
          <a:prstGeom prst="rect">
            <a:avLst/>
          </a:prstGeom>
        </p:spPr>
        <p:txBody>
          <a:bodyPr anchor="t" rtlCol="false" tIns="0" lIns="0" bIns="0" rIns="0">
            <a:spAutoFit/>
          </a:bodyPr>
          <a:lstStyle/>
          <a:p>
            <a:pPr algn="just">
              <a:lnSpc>
                <a:spcPts val="3586"/>
              </a:lnSpc>
              <a:spcBef>
                <a:spcPct val="0"/>
              </a:spcBef>
            </a:pPr>
            <a:r>
              <a:rPr lang="en-US" sz="2561">
                <a:solidFill>
                  <a:srgbClr val="231F20"/>
                </a:solidFill>
                <a:latin typeface="Clear Sans"/>
                <a:ea typeface="Clear Sans"/>
                <a:cs typeface="Clear Sans"/>
                <a:sym typeface="Clear Sans"/>
              </a:rPr>
              <a:t>It encompasses a variety of conversions, including currency conversion, base conversion, encryption/decryption, and 14 other types, all integrated into a single platform.</a:t>
            </a:r>
          </a:p>
        </p:txBody>
      </p:sp>
      <p:sp>
        <p:nvSpPr>
          <p:cNvPr name="Freeform 14" id="14"/>
          <p:cNvSpPr/>
          <p:nvPr/>
        </p:nvSpPr>
        <p:spPr>
          <a:xfrm flipH="false" flipV="false" rot="0">
            <a:off x="15012681" y="199849"/>
            <a:ext cx="849250" cy="777353"/>
          </a:xfrm>
          <a:custGeom>
            <a:avLst/>
            <a:gdLst/>
            <a:ahLst/>
            <a:cxnLst/>
            <a:rect r="r" b="b" t="t" l="l"/>
            <a:pathLst>
              <a:path h="777353" w="849250">
                <a:moveTo>
                  <a:pt x="0" y="0"/>
                </a:moveTo>
                <a:lnTo>
                  <a:pt x="849251" y="0"/>
                </a:lnTo>
                <a:lnTo>
                  <a:pt x="849251" y="777353"/>
                </a:lnTo>
                <a:lnTo>
                  <a:pt x="0" y="777353"/>
                </a:lnTo>
                <a:lnTo>
                  <a:pt x="0" y="0"/>
                </a:lnTo>
                <a:close/>
              </a:path>
            </a:pathLst>
          </a:custGeom>
          <a:blipFill>
            <a:blip r:embed="rId4">
              <a:extLst>
                <a:ext uri="{96DAC541-7B7A-43D3-8B79-37D633B846F1}">
                  <asvg:svgBlip xmlns:asvg="http://schemas.microsoft.com/office/drawing/2016/SVG/main" r:embed="rId5"/>
                </a:ext>
              </a:extLst>
            </a:blip>
            <a:stretch>
              <a:fillRect l="-9769" t="-27677" r="-163864" b="-53500"/>
            </a:stretch>
          </a:blipFill>
        </p:spPr>
      </p:sp>
      <p:sp>
        <p:nvSpPr>
          <p:cNvPr name="TextBox 15" id="15"/>
          <p:cNvSpPr txBox="true"/>
          <p:nvPr/>
        </p:nvSpPr>
        <p:spPr>
          <a:xfrm rot="0">
            <a:off x="16303586" y="213346"/>
            <a:ext cx="1767021" cy="664635"/>
          </a:xfrm>
          <a:prstGeom prst="rect">
            <a:avLst/>
          </a:prstGeom>
        </p:spPr>
        <p:txBody>
          <a:bodyPr anchor="t" rtlCol="false" tIns="0" lIns="0" bIns="0" rIns="0">
            <a:spAutoFit/>
          </a:bodyPr>
          <a:lstStyle/>
          <a:p>
            <a:pPr algn="ctr">
              <a:lnSpc>
                <a:spcPts val="5322"/>
              </a:lnSpc>
            </a:pPr>
            <a:r>
              <a:rPr lang="en-US" sz="3801" b="true">
                <a:solidFill>
                  <a:srgbClr val="FFFFFF"/>
                </a:solidFill>
                <a:latin typeface=" Avenir Next Arabic Bold"/>
                <a:ea typeface=" Avenir Next Arabic Bold"/>
                <a:cs typeface=" Avenir Next Arabic Bold"/>
                <a:sym typeface=" Avenir Next Arabic Bold"/>
              </a:rPr>
              <a:t>upGrad</a:t>
            </a:r>
          </a:p>
        </p:txBody>
      </p:sp>
      <p:sp>
        <p:nvSpPr>
          <p:cNvPr name="Freeform 16" id="16"/>
          <p:cNvSpPr/>
          <p:nvPr/>
        </p:nvSpPr>
        <p:spPr>
          <a:xfrm flipH="false" flipV="false" rot="5400000">
            <a:off x="15582825" y="549206"/>
            <a:ext cx="924169" cy="34818"/>
          </a:xfrm>
          <a:custGeom>
            <a:avLst/>
            <a:gdLst/>
            <a:ahLst/>
            <a:cxnLst/>
            <a:rect r="r" b="b" t="t" l="l"/>
            <a:pathLst>
              <a:path h="34818" w="924169">
                <a:moveTo>
                  <a:pt x="0" y="0"/>
                </a:moveTo>
                <a:lnTo>
                  <a:pt x="924169" y="0"/>
                </a:lnTo>
                <a:lnTo>
                  <a:pt x="924169" y="34818"/>
                </a:lnTo>
                <a:lnTo>
                  <a:pt x="0" y="34818"/>
                </a:lnTo>
                <a:lnTo>
                  <a:pt x="0" y="0"/>
                </a:lnTo>
                <a:close/>
              </a:path>
            </a:pathLst>
          </a:custGeom>
          <a:blipFill>
            <a:blip r:embed="rId6">
              <a:extLst>
                <a:ext uri="{96DAC541-7B7A-43D3-8B79-37D633B846F1}">
                  <asvg:svgBlip xmlns:asvg="http://schemas.microsoft.com/office/drawing/2016/SVG/main" r:embed="rId7"/>
                </a:ext>
              </a:extLst>
            </a:blip>
            <a:stretch>
              <a:fillRect l="-61903" t="0" r="0" b="-157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false" flipV="true" rot="0">
            <a:off x="0" y="-57150"/>
            <a:ext cx="3657759" cy="3657759"/>
          </a:xfrm>
          <a:custGeom>
            <a:avLst/>
            <a:gdLst/>
            <a:ahLst/>
            <a:cxnLst/>
            <a:rect r="r" b="b" t="t" l="l"/>
            <a:pathLst>
              <a:path h="3657759" w="3657759">
                <a:moveTo>
                  <a:pt x="0" y="3657759"/>
                </a:moveTo>
                <a:lnTo>
                  <a:pt x="3657759" y="3657759"/>
                </a:lnTo>
                <a:lnTo>
                  <a:pt x="3657759" y="0"/>
                </a:lnTo>
                <a:lnTo>
                  <a:pt x="0" y="0"/>
                </a:lnTo>
                <a:lnTo>
                  <a:pt x="0" y="365775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3439929" y="0"/>
            <a:ext cx="4848071" cy="4114800"/>
          </a:xfrm>
          <a:custGeom>
            <a:avLst/>
            <a:gdLst/>
            <a:ahLst/>
            <a:cxnLst/>
            <a:rect r="r" b="b" t="t" l="l"/>
            <a:pathLst>
              <a:path h="4114800" w="4848071">
                <a:moveTo>
                  <a:pt x="4848071" y="4114800"/>
                </a:moveTo>
                <a:lnTo>
                  <a:pt x="0" y="4114800"/>
                </a:lnTo>
                <a:lnTo>
                  <a:pt x="0" y="0"/>
                </a:lnTo>
                <a:lnTo>
                  <a:pt x="4848071" y="0"/>
                </a:lnTo>
                <a:lnTo>
                  <a:pt x="4848071" y="411480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172200"/>
            <a:ext cx="4848071" cy="4114800"/>
          </a:xfrm>
          <a:custGeom>
            <a:avLst/>
            <a:gdLst/>
            <a:ahLst/>
            <a:cxnLst/>
            <a:rect r="r" b="b" t="t" l="l"/>
            <a:pathLst>
              <a:path h="4114800" w="4848071">
                <a:moveTo>
                  <a:pt x="0" y="0"/>
                </a:moveTo>
                <a:lnTo>
                  <a:pt x="4848071" y="0"/>
                </a:lnTo>
                <a:lnTo>
                  <a:pt x="4848071" y="4114800"/>
                </a:lnTo>
                <a:lnTo>
                  <a:pt x="0" y="4114800"/>
                </a:lnTo>
                <a:lnTo>
                  <a:pt x="0" y="0"/>
                </a:lnTo>
                <a:close/>
              </a:path>
            </a:pathLst>
          </a:custGeom>
          <a:blipFill>
            <a:blip r:embed="rId4">
              <a:alphaModFix amt="51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630241" y="6629241"/>
            <a:ext cx="3657759" cy="3657759"/>
          </a:xfrm>
          <a:custGeom>
            <a:avLst/>
            <a:gdLst/>
            <a:ahLst/>
            <a:cxnLst/>
            <a:rect r="r" b="b" t="t" l="l"/>
            <a:pathLst>
              <a:path h="3657759" w="3657759">
                <a:moveTo>
                  <a:pt x="3657759" y="0"/>
                </a:moveTo>
                <a:lnTo>
                  <a:pt x="0" y="0"/>
                </a:lnTo>
                <a:lnTo>
                  <a:pt x="0" y="3657759"/>
                </a:lnTo>
                <a:lnTo>
                  <a:pt x="3657759" y="3657759"/>
                </a:lnTo>
                <a:lnTo>
                  <a:pt x="3657759"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067319"/>
            <a:ext cx="16230600" cy="8190981"/>
            <a:chOff x="0" y="0"/>
            <a:chExt cx="4274726" cy="2157295"/>
          </a:xfrm>
        </p:grpSpPr>
        <p:sp>
          <p:nvSpPr>
            <p:cNvPr name="Freeform 7" id="7"/>
            <p:cNvSpPr/>
            <p:nvPr/>
          </p:nvSpPr>
          <p:spPr>
            <a:xfrm flipH="false" flipV="false" rot="0">
              <a:off x="0" y="0"/>
              <a:ext cx="4274726" cy="2157295"/>
            </a:xfrm>
            <a:custGeom>
              <a:avLst/>
              <a:gdLst/>
              <a:ahLst/>
              <a:cxnLst/>
              <a:rect r="r" b="b" t="t" l="l"/>
              <a:pathLst>
                <a:path h="2157295" w="4274726">
                  <a:moveTo>
                    <a:pt x="24327" y="0"/>
                  </a:moveTo>
                  <a:lnTo>
                    <a:pt x="4250399" y="0"/>
                  </a:lnTo>
                  <a:cubicBezTo>
                    <a:pt x="4263834" y="0"/>
                    <a:pt x="4274726" y="10891"/>
                    <a:pt x="4274726" y="24327"/>
                  </a:cubicBezTo>
                  <a:lnTo>
                    <a:pt x="4274726" y="2132968"/>
                  </a:lnTo>
                  <a:cubicBezTo>
                    <a:pt x="4274726" y="2146404"/>
                    <a:pt x="4263834" y="2157295"/>
                    <a:pt x="4250399" y="2157295"/>
                  </a:cubicBezTo>
                  <a:lnTo>
                    <a:pt x="24327" y="2157295"/>
                  </a:lnTo>
                  <a:cubicBezTo>
                    <a:pt x="17875" y="2157295"/>
                    <a:pt x="11687" y="2154732"/>
                    <a:pt x="7125" y="2150170"/>
                  </a:cubicBezTo>
                  <a:cubicBezTo>
                    <a:pt x="2563" y="2145608"/>
                    <a:pt x="0" y="2139420"/>
                    <a:pt x="0" y="2132968"/>
                  </a:cubicBezTo>
                  <a:lnTo>
                    <a:pt x="0" y="24327"/>
                  </a:lnTo>
                  <a:cubicBezTo>
                    <a:pt x="0" y="10891"/>
                    <a:pt x="10891" y="0"/>
                    <a:pt x="24327" y="0"/>
                  </a:cubicBezTo>
                  <a:close/>
                </a:path>
              </a:pathLst>
            </a:custGeom>
            <a:solidFill>
              <a:srgbClr val="F1F6F9"/>
            </a:solidFill>
            <a:ln w="133350" cap="rnd">
              <a:solidFill>
                <a:srgbClr val="394867"/>
              </a:solidFill>
              <a:prstDash val="solid"/>
              <a:round/>
            </a:ln>
          </p:spPr>
        </p:sp>
        <p:sp>
          <p:nvSpPr>
            <p:cNvPr name="TextBox 8" id="8"/>
            <p:cNvSpPr txBox="true"/>
            <p:nvPr/>
          </p:nvSpPr>
          <p:spPr>
            <a:xfrm>
              <a:off x="0" y="-38100"/>
              <a:ext cx="4274726" cy="2195395"/>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5139538" y="1746251"/>
            <a:ext cx="8008924" cy="955674"/>
          </a:xfrm>
          <a:prstGeom prst="rect">
            <a:avLst/>
          </a:prstGeom>
        </p:spPr>
        <p:txBody>
          <a:bodyPr anchor="t" rtlCol="false" tIns="0" lIns="0" bIns="0" rIns="0">
            <a:spAutoFit/>
          </a:bodyPr>
          <a:lstStyle/>
          <a:p>
            <a:pPr algn="ctr">
              <a:lnSpc>
                <a:spcPts val="6799"/>
              </a:lnSpc>
            </a:pPr>
            <a:r>
              <a:rPr lang="en-US" sz="8499" b="true">
                <a:solidFill>
                  <a:srgbClr val="14274E"/>
                </a:solidFill>
                <a:latin typeface="Proxima Nova Heavy"/>
                <a:ea typeface="Proxima Nova Heavy"/>
                <a:cs typeface="Proxima Nova Heavy"/>
                <a:sym typeface="Proxima Nova Heavy"/>
              </a:rPr>
              <a:t>Objectives</a:t>
            </a:r>
          </a:p>
        </p:txBody>
      </p:sp>
      <p:sp>
        <p:nvSpPr>
          <p:cNvPr name="TextBox 10" id="10"/>
          <p:cNvSpPr txBox="true"/>
          <p:nvPr/>
        </p:nvSpPr>
        <p:spPr>
          <a:xfrm rot="0">
            <a:off x="1423806" y="2701400"/>
            <a:ext cx="15440389" cy="4865669"/>
          </a:xfrm>
          <a:prstGeom prst="rect">
            <a:avLst/>
          </a:prstGeom>
        </p:spPr>
        <p:txBody>
          <a:bodyPr anchor="t" rtlCol="false" tIns="0" lIns="0" bIns="0" rIns="0">
            <a:spAutoFit/>
          </a:bodyPr>
          <a:lstStyle/>
          <a:p>
            <a:pPr algn="just">
              <a:lnSpc>
                <a:spcPts val="4288"/>
              </a:lnSpc>
            </a:pPr>
            <a:r>
              <a:rPr lang="en-US" b="true" sz="3063">
                <a:solidFill>
                  <a:srgbClr val="231F20"/>
                </a:solidFill>
                <a:latin typeface="Clear Sans Bold"/>
                <a:ea typeface="Clear Sans Bold"/>
                <a:cs typeface="Clear Sans Bold"/>
                <a:sym typeface="Clear Sans Bold"/>
              </a:rPr>
              <a:t>1.</a:t>
            </a:r>
            <a:r>
              <a:rPr lang="en-US" b="true" sz="3063">
                <a:solidFill>
                  <a:srgbClr val="231F20"/>
                </a:solidFill>
                <a:latin typeface="Clear Sans Bold"/>
                <a:ea typeface="Clear Sans Bold"/>
                <a:cs typeface="Clear Sans Bold"/>
                <a:sym typeface="Clear Sans Bold"/>
              </a:rPr>
              <a:t>Centralized Conversion Platform:</a:t>
            </a:r>
          </a:p>
          <a:p>
            <a:pPr algn="just">
              <a:lnSpc>
                <a:spcPts val="4288"/>
              </a:lnSpc>
              <a:spcBef>
                <a:spcPct val="0"/>
              </a:spcBef>
            </a:pPr>
            <a:r>
              <a:rPr lang="en-US" sz="3063">
                <a:solidFill>
                  <a:srgbClr val="231F20"/>
                </a:solidFill>
                <a:latin typeface="Clear Sans"/>
                <a:ea typeface="Clear Sans"/>
                <a:cs typeface="Clear Sans"/>
                <a:sym typeface="Clear Sans"/>
              </a:rPr>
              <a:t>Develop a unified tool combining multiple types of conversions, eliminating the need for separate applications.</a:t>
            </a:r>
          </a:p>
          <a:p>
            <a:pPr algn="just">
              <a:lnSpc>
                <a:spcPts val="4288"/>
              </a:lnSpc>
            </a:pPr>
            <a:r>
              <a:rPr lang="en-US" b="true" sz="3063">
                <a:solidFill>
                  <a:srgbClr val="231F20"/>
                </a:solidFill>
                <a:latin typeface="Clear Sans Bold"/>
                <a:ea typeface="Clear Sans Bold"/>
                <a:cs typeface="Clear Sans Bold"/>
                <a:sym typeface="Clear Sans Bold"/>
              </a:rPr>
              <a:t>2.Ease of Use:</a:t>
            </a:r>
          </a:p>
          <a:p>
            <a:pPr algn="just">
              <a:lnSpc>
                <a:spcPts val="4288"/>
              </a:lnSpc>
              <a:spcBef>
                <a:spcPct val="0"/>
              </a:spcBef>
            </a:pPr>
            <a:r>
              <a:rPr lang="en-US" sz="3063">
                <a:solidFill>
                  <a:srgbClr val="231F20"/>
                </a:solidFill>
                <a:latin typeface="Clear Sans"/>
                <a:ea typeface="Clear Sans"/>
                <a:cs typeface="Clear Sans"/>
                <a:sym typeface="Clear Sans"/>
              </a:rPr>
              <a:t>Provide an intuitive and user-friendly graphical interface using Python’s Tkinter library, ensuring accessibility for users with minimal technical expertise.</a:t>
            </a:r>
          </a:p>
          <a:p>
            <a:pPr algn="just">
              <a:lnSpc>
                <a:spcPts val="4288"/>
              </a:lnSpc>
              <a:spcBef>
                <a:spcPct val="0"/>
              </a:spcBef>
            </a:pPr>
            <a:r>
              <a:rPr lang="en-US" b="true" sz="3063">
                <a:solidFill>
                  <a:srgbClr val="231F20"/>
                </a:solidFill>
                <a:latin typeface="Clear Sans Bold"/>
                <a:ea typeface="Clear Sans Bold"/>
                <a:cs typeface="Clear Sans Bold"/>
                <a:sym typeface="Clear Sans Bold"/>
              </a:rPr>
              <a:t>3.Accuracy and Reliability:</a:t>
            </a:r>
          </a:p>
          <a:p>
            <a:pPr algn="just">
              <a:lnSpc>
                <a:spcPts val="4288"/>
              </a:lnSpc>
              <a:spcBef>
                <a:spcPct val="0"/>
              </a:spcBef>
            </a:pPr>
            <a:r>
              <a:rPr lang="en-US" sz="3063">
                <a:solidFill>
                  <a:srgbClr val="231F20"/>
                </a:solidFill>
                <a:latin typeface="Clear Sans"/>
                <a:ea typeface="Clear Sans"/>
                <a:cs typeface="Clear Sans"/>
                <a:sym typeface="Clear Sans"/>
              </a:rPr>
              <a:t>Ensure precise conversions verified through standard formulas or real-time data, such as live currency exchange rates.</a:t>
            </a:r>
          </a:p>
        </p:txBody>
      </p:sp>
      <p:sp>
        <p:nvSpPr>
          <p:cNvPr name="Freeform 11" id="11"/>
          <p:cNvSpPr/>
          <p:nvPr/>
        </p:nvSpPr>
        <p:spPr>
          <a:xfrm flipH="false" flipV="false" rot="0">
            <a:off x="7615037" y="181318"/>
            <a:ext cx="849250" cy="777353"/>
          </a:xfrm>
          <a:custGeom>
            <a:avLst/>
            <a:gdLst/>
            <a:ahLst/>
            <a:cxnLst/>
            <a:rect r="r" b="b" t="t" l="l"/>
            <a:pathLst>
              <a:path h="777353" w="849250">
                <a:moveTo>
                  <a:pt x="0" y="0"/>
                </a:moveTo>
                <a:lnTo>
                  <a:pt x="849250" y="0"/>
                </a:lnTo>
                <a:lnTo>
                  <a:pt x="849250" y="777354"/>
                </a:lnTo>
                <a:lnTo>
                  <a:pt x="0" y="777354"/>
                </a:lnTo>
                <a:lnTo>
                  <a:pt x="0" y="0"/>
                </a:lnTo>
                <a:close/>
              </a:path>
            </a:pathLst>
          </a:custGeom>
          <a:blipFill>
            <a:blip r:embed="rId6">
              <a:extLst>
                <a:ext uri="{96DAC541-7B7A-43D3-8B79-37D633B846F1}">
                  <asvg:svgBlip xmlns:asvg="http://schemas.microsoft.com/office/drawing/2016/SVG/main" r:embed="rId7"/>
                </a:ext>
              </a:extLst>
            </a:blip>
            <a:stretch>
              <a:fillRect l="-9769" t="-27677" r="-163864" b="-53500"/>
            </a:stretch>
          </a:blipFill>
        </p:spPr>
      </p:sp>
      <p:sp>
        <p:nvSpPr>
          <p:cNvPr name="TextBox 12" id="12"/>
          <p:cNvSpPr txBox="true"/>
          <p:nvPr/>
        </p:nvSpPr>
        <p:spPr>
          <a:xfrm rot="0">
            <a:off x="8905942" y="194815"/>
            <a:ext cx="1767021" cy="664635"/>
          </a:xfrm>
          <a:prstGeom prst="rect">
            <a:avLst/>
          </a:prstGeom>
        </p:spPr>
        <p:txBody>
          <a:bodyPr anchor="t" rtlCol="false" tIns="0" lIns="0" bIns="0" rIns="0">
            <a:spAutoFit/>
          </a:bodyPr>
          <a:lstStyle/>
          <a:p>
            <a:pPr algn="ctr">
              <a:lnSpc>
                <a:spcPts val="5322"/>
              </a:lnSpc>
            </a:pPr>
            <a:r>
              <a:rPr lang="en-US" sz="3801" b="true">
                <a:solidFill>
                  <a:srgbClr val="FFFFFF"/>
                </a:solidFill>
                <a:latin typeface=" Avenir Next Arabic Bold"/>
                <a:ea typeface=" Avenir Next Arabic Bold"/>
                <a:cs typeface=" Avenir Next Arabic Bold"/>
                <a:sym typeface=" Avenir Next Arabic Bold"/>
              </a:rPr>
              <a:t>upGrad</a:t>
            </a:r>
          </a:p>
        </p:txBody>
      </p:sp>
      <p:sp>
        <p:nvSpPr>
          <p:cNvPr name="Freeform 13" id="13"/>
          <p:cNvSpPr/>
          <p:nvPr/>
        </p:nvSpPr>
        <p:spPr>
          <a:xfrm flipH="false" flipV="false" rot="5400000">
            <a:off x="8185181" y="530676"/>
            <a:ext cx="924169" cy="34818"/>
          </a:xfrm>
          <a:custGeom>
            <a:avLst/>
            <a:gdLst/>
            <a:ahLst/>
            <a:cxnLst/>
            <a:rect r="r" b="b" t="t" l="l"/>
            <a:pathLst>
              <a:path h="34818" w="924169">
                <a:moveTo>
                  <a:pt x="0" y="0"/>
                </a:moveTo>
                <a:lnTo>
                  <a:pt x="924169" y="0"/>
                </a:lnTo>
                <a:lnTo>
                  <a:pt x="924169" y="34818"/>
                </a:lnTo>
                <a:lnTo>
                  <a:pt x="0" y="34818"/>
                </a:lnTo>
                <a:lnTo>
                  <a:pt x="0" y="0"/>
                </a:lnTo>
                <a:close/>
              </a:path>
            </a:pathLst>
          </a:custGeom>
          <a:blipFill>
            <a:blip r:embed="rId8">
              <a:extLst>
                <a:ext uri="{96DAC541-7B7A-43D3-8B79-37D633B846F1}">
                  <asvg:svgBlip xmlns:asvg="http://schemas.microsoft.com/office/drawing/2016/SVG/main" r:embed="rId9"/>
                </a:ext>
              </a:extLst>
            </a:blip>
            <a:stretch>
              <a:fillRect l="-61903" t="0" r="0" b="-1574"/>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false" flipV="true" rot="0">
            <a:off x="0" y="-57150"/>
            <a:ext cx="3657759" cy="3657759"/>
          </a:xfrm>
          <a:custGeom>
            <a:avLst/>
            <a:gdLst/>
            <a:ahLst/>
            <a:cxnLst/>
            <a:rect r="r" b="b" t="t" l="l"/>
            <a:pathLst>
              <a:path h="3657759" w="3657759">
                <a:moveTo>
                  <a:pt x="0" y="3657759"/>
                </a:moveTo>
                <a:lnTo>
                  <a:pt x="3657759" y="3657759"/>
                </a:lnTo>
                <a:lnTo>
                  <a:pt x="3657759" y="0"/>
                </a:lnTo>
                <a:lnTo>
                  <a:pt x="0" y="0"/>
                </a:lnTo>
                <a:lnTo>
                  <a:pt x="0" y="365775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3439929" y="0"/>
            <a:ext cx="4848071" cy="4114800"/>
          </a:xfrm>
          <a:custGeom>
            <a:avLst/>
            <a:gdLst/>
            <a:ahLst/>
            <a:cxnLst/>
            <a:rect r="r" b="b" t="t" l="l"/>
            <a:pathLst>
              <a:path h="4114800" w="4848071">
                <a:moveTo>
                  <a:pt x="4848071" y="4114800"/>
                </a:moveTo>
                <a:lnTo>
                  <a:pt x="0" y="4114800"/>
                </a:lnTo>
                <a:lnTo>
                  <a:pt x="0" y="0"/>
                </a:lnTo>
                <a:lnTo>
                  <a:pt x="4848071" y="0"/>
                </a:lnTo>
                <a:lnTo>
                  <a:pt x="4848071" y="411480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6172200"/>
            <a:ext cx="4848071" cy="4114800"/>
          </a:xfrm>
          <a:custGeom>
            <a:avLst/>
            <a:gdLst/>
            <a:ahLst/>
            <a:cxnLst/>
            <a:rect r="r" b="b" t="t" l="l"/>
            <a:pathLst>
              <a:path h="4114800" w="4848071">
                <a:moveTo>
                  <a:pt x="0" y="0"/>
                </a:moveTo>
                <a:lnTo>
                  <a:pt x="4848071" y="0"/>
                </a:lnTo>
                <a:lnTo>
                  <a:pt x="4848071" y="4114800"/>
                </a:lnTo>
                <a:lnTo>
                  <a:pt x="0" y="4114800"/>
                </a:lnTo>
                <a:lnTo>
                  <a:pt x="0" y="0"/>
                </a:lnTo>
                <a:close/>
              </a:path>
            </a:pathLst>
          </a:custGeom>
          <a:blipFill>
            <a:blip r:embed="rId4">
              <a:alphaModFix amt="51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630241" y="6629241"/>
            <a:ext cx="3657759" cy="3657759"/>
          </a:xfrm>
          <a:custGeom>
            <a:avLst/>
            <a:gdLst/>
            <a:ahLst/>
            <a:cxnLst/>
            <a:rect r="r" b="b" t="t" l="l"/>
            <a:pathLst>
              <a:path h="3657759" w="3657759">
                <a:moveTo>
                  <a:pt x="3657759" y="0"/>
                </a:moveTo>
                <a:lnTo>
                  <a:pt x="0" y="0"/>
                </a:lnTo>
                <a:lnTo>
                  <a:pt x="0" y="3657759"/>
                </a:lnTo>
                <a:lnTo>
                  <a:pt x="3657759" y="3657759"/>
                </a:lnTo>
                <a:lnTo>
                  <a:pt x="3657759"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067319"/>
            <a:ext cx="16230600" cy="8190981"/>
            <a:chOff x="0" y="0"/>
            <a:chExt cx="4274726" cy="2157295"/>
          </a:xfrm>
        </p:grpSpPr>
        <p:sp>
          <p:nvSpPr>
            <p:cNvPr name="Freeform 7" id="7"/>
            <p:cNvSpPr/>
            <p:nvPr/>
          </p:nvSpPr>
          <p:spPr>
            <a:xfrm flipH="false" flipV="false" rot="0">
              <a:off x="0" y="0"/>
              <a:ext cx="4274726" cy="2157295"/>
            </a:xfrm>
            <a:custGeom>
              <a:avLst/>
              <a:gdLst/>
              <a:ahLst/>
              <a:cxnLst/>
              <a:rect r="r" b="b" t="t" l="l"/>
              <a:pathLst>
                <a:path h="2157295" w="4274726">
                  <a:moveTo>
                    <a:pt x="24327" y="0"/>
                  </a:moveTo>
                  <a:lnTo>
                    <a:pt x="4250399" y="0"/>
                  </a:lnTo>
                  <a:cubicBezTo>
                    <a:pt x="4263834" y="0"/>
                    <a:pt x="4274726" y="10891"/>
                    <a:pt x="4274726" y="24327"/>
                  </a:cubicBezTo>
                  <a:lnTo>
                    <a:pt x="4274726" y="2132968"/>
                  </a:lnTo>
                  <a:cubicBezTo>
                    <a:pt x="4274726" y="2146404"/>
                    <a:pt x="4263834" y="2157295"/>
                    <a:pt x="4250399" y="2157295"/>
                  </a:cubicBezTo>
                  <a:lnTo>
                    <a:pt x="24327" y="2157295"/>
                  </a:lnTo>
                  <a:cubicBezTo>
                    <a:pt x="17875" y="2157295"/>
                    <a:pt x="11687" y="2154732"/>
                    <a:pt x="7125" y="2150170"/>
                  </a:cubicBezTo>
                  <a:cubicBezTo>
                    <a:pt x="2563" y="2145608"/>
                    <a:pt x="0" y="2139420"/>
                    <a:pt x="0" y="2132968"/>
                  </a:cubicBezTo>
                  <a:lnTo>
                    <a:pt x="0" y="24327"/>
                  </a:lnTo>
                  <a:cubicBezTo>
                    <a:pt x="0" y="10891"/>
                    <a:pt x="10891" y="0"/>
                    <a:pt x="24327" y="0"/>
                  </a:cubicBezTo>
                  <a:close/>
                </a:path>
              </a:pathLst>
            </a:custGeom>
            <a:solidFill>
              <a:srgbClr val="F1F6F9"/>
            </a:solidFill>
            <a:ln w="133350" cap="rnd">
              <a:solidFill>
                <a:srgbClr val="394867"/>
              </a:solidFill>
              <a:prstDash val="solid"/>
              <a:round/>
            </a:ln>
          </p:spPr>
        </p:sp>
        <p:sp>
          <p:nvSpPr>
            <p:cNvPr name="TextBox 8" id="8"/>
            <p:cNvSpPr txBox="true"/>
            <p:nvPr/>
          </p:nvSpPr>
          <p:spPr>
            <a:xfrm>
              <a:off x="0" y="-38100"/>
              <a:ext cx="4274726" cy="2195395"/>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5139538" y="1746251"/>
            <a:ext cx="8008924" cy="955674"/>
          </a:xfrm>
          <a:prstGeom prst="rect">
            <a:avLst/>
          </a:prstGeom>
        </p:spPr>
        <p:txBody>
          <a:bodyPr anchor="t" rtlCol="false" tIns="0" lIns="0" bIns="0" rIns="0">
            <a:spAutoFit/>
          </a:bodyPr>
          <a:lstStyle/>
          <a:p>
            <a:pPr algn="ctr">
              <a:lnSpc>
                <a:spcPts val="6799"/>
              </a:lnSpc>
            </a:pPr>
            <a:r>
              <a:rPr lang="en-US" sz="8499" b="true">
                <a:solidFill>
                  <a:srgbClr val="14274E"/>
                </a:solidFill>
                <a:latin typeface="Proxima Nova Heavy"/>
                <a:ea typeface="Proxima Nova Heavy"/>
                <a:cs typeface="Proxima Nova Heavy"/>
                <a:sym typeface="Proxima Nova Heavy"/>
              </a:rPr>
              <a:t>Objectives</a:t>
            </a:r>
          </a:p>
        </p:txBody>
      </p:sp>
      <p:sp>
        <p:nvSpPr>
          <p:cNvPr name="TextBox 10" id="10"/>
          <p:cNvSpPr txBox="true"/>
          <p:nvPr/>
        </p:nvSpPr>
        <p:spPr>
          <a:xfrm rot="0">
            <a:off x="1423806" y="2682090"/>
            <a:ext cx="15440389" cy="4865669"/>
          </a:xfrm>
          <a:prstGeom prst="rect">
            <a:avLst/>
          </a:prstGeom>
        </p:spPr>
        <p:txBody>
          <a:bodyPr anchor="t" rtlCol="false" tIns="0" lIns="0" bIns="0" rIns="0">
            <a:spAutoFit/>
          </a:bodyPr>
          <a:lstStyle/>
          <a:p>
            <a:pPr algn="just">
              <a:lnSpc>
                <a:spcPts val="4288"/>
              </a:lnSpc>
              <a:spcBef>
                <a:spcPct val="0"/>
              </a:spcBef>
            </a:pPr>
            <a:r>
              <a:rPr lang="en-US" b="true" sz="3063">
                <a:solidFill>
                  <a:srgbClr val="231F20"/>
                </a:solidFill>
                <a:latin typeface="Clear Sans Bold"/>
                <a:ea typeface="Clear Sans Bold"/>
                <a:cs typeface="Clear Sans Bold"/>
                <a:sym typeface="Clear Sans Bold"/>
              </a:rPr>
              <a:t>4.Versatility:</a:t>
            </a:r>
          </a:p>
          <a:p>
            <a:pPr algn="just">
              <a:lnSpc>
                <a:spcPts val="4288"/>
              </a:lnSpc>
              <a:spcBef>
                <a:spcPct val="0"/>
              </a:spcBef>
            </a:pPr>
            <a:r>
              <a:rPr lang="en-US" sz="3063">
                <a:solidFill>
                  <a:srgbClr val="231F20"/>
                </a:solidFill>
                <a:latin typeface="Clear Sans"/>
                <a:ea typeface="Clear Sans"/>
                <a:cs typeface="Clear Sans"/>
                <a:sym typeface="Clear Sans"/>
              </a:rPr>
              <a:t>Support a wide range of conversion categories, including currency, temperature, weight, volume, speed, time, energy, and digital storage units.</a:t>
            </a:r>
          </a:p>
          <a:p>
            <a:pPr algn="just">
              <a:lnSpc>
                <a:spcPts val="4288"/>
              </a:lnSpc>
              <a:spcBef>
                <a:spcPct val="0"/>
              </a:spcBef>
            </a:pPr>
            <a:r>
              <a:rPr lang="en-US" b="true" sz="3063">
                <a:solidFill>
                  <a:srgbClr val="231F20"/>
                </a:solidFill>
                <a:latin typeface="Clear Sans Bold"/>
                <a:ea typeface="Clear Sans Bold"/>
                <a:cs typeface="Clear Sans Bold"/>
                <a:sym typeface="Clear Sans Bold"/>
              </a:rPr>
              <a:t>5.Extensibility:</a:t>
            </a:r>
          </a:p>
          <a:p>
            <a:pPr algn="just">
              <a:lnSpc>
                <a:spcPts val="4288"/>
              </a:lnSpc>
              <a:spcBef>
                <a:spcPct val="0"/>
              </a:spcBef>
            </a:pPr>
            <a:r>
              <a:rPr lang="en-US" sz="3063">
                <a:solidFill>
                  <a:srgbClr val="231F20"/>
                </a:solidFill>
                <a:latin typeface="Clear Sans"/>
                <a:ea typeface="Clear Sans"/>
                <a:cs typeface="Clear Sans"/>
                <a:sym typeface="Clear Sans"/>
              </a:rPr>
              <a:t>Design a modular application structure to easily integrate additional conversion categories and features in the future.</a:t>
            </a:r>
          </a:p>
          <a:p>
            <a:pPr algn="just">
              <a:lnSpc>
                <a:spcPts val="4288"/>
              </a:lnSpc>
              <a:spcBef>
                <a:spcPct val="0"/>
              </a:spcBef>
            </a:pPr>
            <a:r>
              <a:rPr lang="en-US" b="true" sz="3063">
                <a:solidFill>
                  <a:srgbClr val="231F20"/>
                </a:solidFill>
                <a:latin typeface="Clear Sans Bold"/>
                <a:ea typeface="Clear Sans Bold"/>
                <a:cs typeface="Clear Sans Bold"/>
                <a:sym typeface="Clear Sans Bold"/>
              </a:rPr>
              <a:t>6.Educational and Practical Value:</a:t>
            </a:r>
          </a:p>
          <a:p>
            <a:pPr algn="just">
              <a:lnSpc>
                <a:spcPts val="4288"/>
              </a:lnSpc>
              <a:spcBef>
                <a:spcPct val="0"/>
              </a:spcBef>
            </a:pPr>
            <a:r>
              <a:rPr lang="en-US" sz="3063">
                <a:solidFill>
                  <a:srgbClr val="231F20"/>
                </a:solidFill>
                <a:latin typeface="Clear Sans"/>
                <a:ea typeface="Clear Sans"/>
                <a:cs typeface="Clear Sans"/>
                <a:sym typeface="Clear Sans"/>
              </a:rPr>
              <a:t>Serve as a practical everyday tool while also showcasing effective Python programming through the integration of GUI design and backend functionality.</a:t>
            </a:r>
          </a:p>
        </p:txBody>
      </p:sp>
      <p:sp>
        <p:nvSpPr>
          <p:cNvPr name="Freeform 11" id="11"/>
          <p:cNvSpPr/>
          <p:nvPr/>
        </p:nvSpPr>
        <p:spPr>
          <a:xfrm flipH="false" flipV="false" rot="0">
            <a:off x="7624562" y="200368"/>
            <a:ext cx="849250" cy="777353"/>
          </a:xfrm>
          <a:custGeom>
            <a:avLst/>
            <a:gdLst/>
            <a:ahLst/>
            <a:cxnLst/>
            <a:rect r="r" b="b" t="t" l="l"/>
            <a:pathLst>
              <a:path h="777353" w="849250">
                <a:moveTo>
                  <a:pt x="0" y="0"/>
                </a:moveTo>
                <a:lnTo>
                  <a:pt x="849250" y="0"/>
                </a:lnTo>
                <a:lnTo>
                  <a:pt x="849250" y="777354"/>
                </a:lnTo>
                <a:lnTo>
                  <a:pt x="0" y="777354"/>
                </a:lnTo>
                <a:lnTo>
                  <a:pt x="0" y="0"/>
                </a:lnTo>
                <a:close/>
              </a:path>
            </a:pathLst>
          </a:custGeom>
          <a:blipFill>
            <a:blip r:embed="rId6">
              <a:extLst>
                <a:ext uri="{96DAC541-7B7A-43D3-8B79-37D633B846F1}">
                  <asvg:svgBlip xmlns:asvg="http://schemas.microsoft.com/office/drawing/2016/SVG/main" r:embed="rId7"/>
                </a:ext>
              </a:extLst>
            </a:blip>
            <a:stretch>
              <a:fillRect l="-9769" t="-27677" r="-163864" b="-53500"/>
            </a:stretch>
          </a:blipFill>
        </p:spPr>
      </p:sp>
      <p:sp>
        <p:nvSpPr>
          <p:cNvPr name="TextBox 12" id="12"/>
          <p:cNvSpPr txBox="true"/>
          <p:nvPr/>
        </p:nvSpPr>
        <p:spPr>
          <a:xfrm rot="0">
            <a:off x="8915467" y="213865"/>
            <a:ext cx="1767021" cy="664635"/>
          </a:xfrm>
          <a:prstGeom prst="rect">
            <a:avLst/>
          </a:prstGeom>
        </p:spPr>
        <p:txBody>
          <a:bodyPr anchor="t" rtlCol="false" tIns="0" lIns="0" bIns="0" rIns="0">
            <a:spAutoFit/>
          </a:bodyPr>
          <a:lstStyle/>
          <a:p>
            <a:pPr algn="ctr">
              <a:lnSpc>
                <a:spcPts val="5322"/>
              </a:lnSpc>
            </a:pPr>
            <a:r>
              <a:rPr lang="en-US" sz="3801" b="true">
                <a:solidFill>
                  <a:srgbClr val="FFFFFF"/>
                </a:solidFill>
                <a:latin typeface=" Avenir Next Arabic Bold"/>
                <a:ea typeface=" Avenir Next Arabic Bold"/>
                <a:cs typeface=" Avenir Next Arabic Bold"/>
                <a:sym typeface=" Avenir Next Arabic Bold"/>
              </a:rPr>
              <a:t>upGrad</a:t>
            </a:r>
          </a:p>
        </p:txBody>
      </p:sp>
      <p:sp>
        <p:nvSpPr>
          <p:cNvPr name="Freeform 13" id="13"/>
          <p:cNvSpPr/>
          <p:nvPr/>
        </p:nvSpPr>
        <p:spPr>
          <a:xfrm flipH="false" flipV="false" rot="5400000">
            <a:off x="8194706" y="549726"/>
            <a:ext cx="924169" cy="34818"/>
          </a:xfrm>
          <a:custGeom>
            <a:avLst/>
            <a:gdLst/>
            <a:ahLst/>
            <a:cxnLst/>
            <a:rect r="r" b="b" t="t" l="l"/>
            <a:pathLst>
              <a:path h="34818" w="924169">
                <a:moveTo>
                  <a:pt x="0" y="0"/>
                </a:moveTo>
                <a:lnTo>
                  <a:pt x="924169" y="0"/>
                </a:lnTo>
                <a:lnTo>
                  <a:pt x="924169" y="34818"/>
                </a:lnTo>
                <a:lnTo>
                  <a:pt x="0" y="34818"/>
                </a:lnTo>
                <a:lnTo>
                  <a:pt x="0" y="0"/>
                </a:lnTo>
                <a:close/>
              </a:path>
            </a:pathLst>
          </a:custGeom>
          <a:blipFill>
            <a:blip r:embed="rId8">
              <a:extLst>
                <a:ext uri="{96DAC541-7B7A-43D3-8B79-37D633B846F1}">
                  <asvg:svgBlip xmlns:asvg="http://schemas.microsoft.com/office/drawing/2016/SVG/main" r:embed="rId9"/>
                </a:ext>
              </a:extLst>
            </a:blip>
            <a:stretch>
              <a:fillRect l="-61903" t="0" r="0" b="-1574"/>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false" flipV="false" rot="0">
            <a:off x="0" y="622935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173200" y="-5715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67319"/>
            <a:ext cx="16230600" cy="8190981"/>
            <a:chOff x="0" y="0"/>
            <a:chExt cx="4274726" cy="2157295"/>
          </a:xfrm>
        </p:grpSpPr>
        <p:sp>
          <p:nvSpPr>
            <p:cNvPr name="Freeform 5" id="5"/>
            <p:cNvSpPr/>
            <p:nvPr/>
          </p:nvSpPr>
          <p:spPr>
            <a:xfrm flipH="false" flipV="false" rot="0">
              <a:off x="0" y="0"/>
              <a:ext cx="4274726" cy="2157295"/>
            </a:xfrm>
            <a:custGeom>
              <a:avLst/>
              <a:gdLst/>
              <a:ahLst/>
              <a:cxnLst/>
              <a:rect r="r" b="b" t="t" l="l"/>
              <a:pathLst>
                <a:path h="2157295" w="4274726">
                  <a:moveTo>
                    <a:pt x="24327" y="0"/>
                  </a:moveTo>
                  <a:lnTo>
                    <a:pt x="4250399" y="0"/>
                  </a:lnTo>
                  <a:cubicBezTo>
                    <a:pt x="4263834" y="0"/>
                    <a:pt x="4274726" y="10891"/>
                    <a:pt x="4274726" y="24327"/>
                  </a:cubicBezTo>
                  <a:lnTo>
                    <a:pt x="4274726" y="2132968"/>
                  </a:lnTo>
                  <a:cubicBezTo>
                    <a:pt x="4274726" y="2146404"/>
                    <a:pt x="4263834" y="2157295"/>
                    <a:pt x="4250399" y="2157295"/>
                  </a:cubicBezTo>
                  <a:lnTo>
                    <a:pt x="24327" y="2157295"/>
                  </a:lnTo>
                  <a:cubicBezTo>
                    <a:pt x="17875" y="2157295"/>
                    <a:pt x="11687" y="2154732"/>
                    <a:pt x="7125" y="2150170"/>
                  </a:cubicBezTo>
                  <a:cubicBezTo>
                    <a:pt x="2563" y="2145608"/>
                    <a:pt x="0" y="2139420"/>
                    <a:pt x="0" y="2132968"/>
                  </a:cubicBezTo>
                  <a:lnTo>
                    <a:pt x="0" y="24327"/>
                  </a:lnTo>
                  <a:cubicBezTo>
                    <a:pt x="0" y="10891"/>
                    <a:pt x="10891" y="0"/>
                    <a:pt x="24327" y="0"/>
                  </a:cubicBezTo>
                  <a:close/>
                </a:path>
              </a:pathLst>
            </a:custGeom>
            <a:solidFill>
              <a:srgbClr val="F1F6F9"/>
            </a:solidFill>
            <a:ln w="133350" cap="rnd">
              <a:solidFill>
                <a:srgbClr val="394867"/>
              </a:solidFill>
              <a:prstDash val="solid"/>
              <a:round/>
            </a:ln>
          </p:spPr>
        </p:sp>
        <p:sp>
          <p:nvSpPr>
            <p:cNvPr name="TextBox 6" id="6"/>
            <p:cNvSpPr txBox="true"/>
            <p:nvPr/>
          </p:nvSpPr>
          <p:spPr>
            <a:xfrm>
              <a:off x="0" y="-38100"/>
              <a:ext cx="4274726" cy="219539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6649467" y="1689101"/>
            <a:ext cx="4989066" cy="955674"/>
          </a:xfrm>
          <a:prstGeom prst="rect">
            <a:avLst/>
          </a:prstGeom>
        </p:spPr>
        <p:txBody>
          <a:bodyPr anchor="t" rtlCol="false" tIns="0" lIns="0" bIns="0" rIns="0">
            <a:spAutoFit/>
          </a:bodyPr>
          <a:lstStyle/>
          <a:p>
            <a:pPr algn="ctr">
              <a:lnSpc>
                <a:spcPts val="6799"/>
              </a:lnSpc>
            </a:pPr>
            <a:r>
              <a:rPr lang="en-US" sz="8499" b="true">
                <a:solidFill>
                  <a:srgbClr val="14274E"/>
                </a:solidFill>
                <a:latin typeface="Proxima Nova Heavy"/>
                <a:ea typeface="Proxima Nova Heavy"/>
                <a:cs typeface="Proxima Nova Heavy"/>
                <a:sym typeface="Proxima Nova Heavy"/>
              </a:rPr>
              <a:t>SCOPE</a:t>
            </a:r>
          </a:p>
        </p:txBody>
      </p:sp>
      <p:sp>
        <p:nvSpPr>
          <p:cNvPr name="TextBox 8" id="8"/>
          <p:cNvSpPr txBox="true"/>
          <p:nvPr/>
        </p:nvSpPr>
        <p:spPr>
          <a:xfrm rot="0">
            <a:off x="1770857" y="3054794"/>
            <a:ext cx="5676751" cy="588269"/>
          </a:xfrm>
          <a:prstGeom prst="rect">
            <a:avLst/>
          </a:prstGeom>
        </p:spPr>
        <p:txBody>
          <a:bodyPr anchor="t" rtlCol="false" tIns="0" lIns="0" bIns="0" rIns="0">
            <a:spAutoFit/>
          </a:bodyPr>
          <a:lstStyle/>
          <a:p>
            <a:pPr algn="ctr">
              <a:lnSpc>
                <a:spcPts val="4850"/>
              </a:lnSpc>
              <a:spcBef>
                <a:spcPct val="0"/>
              </a:spcBef>
            </a:pPr>
            <a:r>
              <a:rPr lang="en-US" b="true" sz="3464">
                <a:solidFill>
                  <a:srgbClr val="14274E"/>
                </a:solidFill>
                <a:latin typeface="Clear Sans Bold"/>
                <a:ea typeface="Clear Sans Bold"/>
                <a:cs typeface="Clear Sans Bold"/>
                <a:sym typeface="Clear Sans Bold"/>
              </a:rPr>
              <a:t>Wide Range of Conversions:</a:t>
            </a:r>
          </a:p>
        </p:txBody>
      </p:sp>
      <p:sp>
        <p:nvSpPr>
          <p:cNvPr name="TextBox 9" id="9"/>
          <p:cNvSpPr txBox="true"/>
          <p:nvPr/>
        </p:nvSpPr>
        <p:spPr>
          <a:xfrm rot="0">
            <a:off x="1770857" y="3596767"/>
            <a:ext cx="6782787" cy="3026792"/>
          </a:xfrm>
          <a:prstGeom prst="rect">
            <a:avLst/>
          </a:prstGeom>
        </p:spPr>
        <p:txBody>
          <a:bodyPr anchor="t" rtlCol="false" tIns="0" lIns="0" bIns="0" rIns="0">
            <a:spAutoFit/>
          </a:bodyPr>
          <a:lstStyle/>
          <a:p>
            <a:pPr algn="l">
              <a:lnSpc>
                <a:spcPts val="4843"/>
              </a:lnSpc>
            </a:pPr>
            <a:r>
              <a:rPr lang="en-US" sz="3459">
                <a:solidFill>
                  <a:srgbClr val="231F20"/>
                </a:solidFill>
                <a:latin typeface="Clear Sans"/>
                <a:ea typeface="Clear Sans"/>
                <a:cs typeface="Clear Sans"/>
                <a:sym typeface="Clear Sans"/>
              </a:rPr>
              <a:t>Supports various types of conversions, including Currency, Temperature, Weight, Volume, Speed, Time, Digital Storage, Plane Angle, Energy.</a:t>
            </a:r>
          </a:p>
        </p:txBody>
      </p:sp>
      <p:sp>
        <p:nvSpPr>
          <p:cNvPr name="TextBox 10" id="10"/>
          <p:cNvSpPr txBox="true"/>
          <p:nvPr/>
        </p:nvSpPr>
        <p:spPr>
          <a:xfrm rot="0">
            <a:off x="8812648" y="3609408"/>
            <a:ext cx="8109077" cy="3636269"/>
          </a:xfrm>
          <a:prstGeom prst="rect">
            <a:avLst/>
          </a:prstGeom>
        </p:spPr>
        <p:txBody>
          <a:bodyPr anchor="t" rtlCol="false" tIns="0" lIns="0" bIns="0" rIns="0">
            <a:spAutoFit/>
          </a:bodyPr>
          <a:lstStyle/>
          <a:p>
            <a:pPr algn="l" marL="748050" indent="-374025" lvl="1">
              <a:lnSpc>
                <a:spcPts val="4850"/>
              </a:lnSpc>
              <a:buAutoNum type="arabicPeriod" startAt="1"/>
            </a:pPr>
            <a:r>
              <a:rPr lang="en-US" b="true" sz="3464">
                <a:solidFill>
                  <a:srgbClr val="231F20"/>
                </a:solidFill>
                <a:latin typeface="Clear Sans Bold"/>
                <a:ea typeface="Clear Sans Bold"/>
                <a:cs typeface="Clear Sans Bold"/>
                <a:sym typeface="Clear Sans Bold"/>
              </a:rPr>
              <a:t>Fuel Economy Calculator</a:t>
            </a:r>
            <a:r>
              <a:rPr lang="en-US" sz="3464">
                <a:solidFill>
                  <a:srgbClr val="231F20"/>
                </a:solidFill>
                <a:latin typeface="Clear Sans"/>
                <a:ea typeface="Clear Sans"/>
                <a:cs typeface="Clear Sans"/>
                <a:sym typeface="Clear Sans"/>
              </a:rPr>
              <a:t>: Computes fuel efficiency.</a:t>
            </a:r>
          </a:p>
          <a:p>
            <a:pPr algn="l" marL="748050" indent="-374025" lvl="1">
              <a:lnSpc>
                <a:spcPts val="4850"/>
              </a:lnSpc>
              <a:buAutoNum type="arabicPeriod" startAt="1"/>
            </a:pPr>
            <a:r>
              <a:rPr lang="en-US" b="true" sz="3464">
                <a:solidFill>
                  <a:srgbClr val="231F20"/>
                </a:solidFill>
                <a:latin typeface="Clear Sans Bold"/>
                <a:ea typeface="Clear Sans Bold"/>
                <a:cs typeface="Clear Sans Bold"/>
                <a:sym typeface="Clear Sans Bold"/>
              </a:rPr>
              <a:t>Encryption/Decryption Tool:</a:t>
            </a:r>
            <a:r>
              <a:rPr lang="en-US" sz="3464">
                <a:solidFill>
                  <a:srgbClr val="231F20"/>
                </a:solidFill>
                <a:latin typeface="Clear Sans"/>
                <a:ea typeface="Clear Sans"/>
                <a:cs typeface="Clear Sans"/>
                <a:sym typeface="Clear Sans"/>
              </a:rPr>
              <a:t> Securely encodes/decodes data.</a:t>
            </a:r>
          </a:p>
          <a:p>
            <a:pPr algn="just" marL="748050" indent="-374025" lvl="1">
              <a:lnSpc>
                <a:spcPts val="4850"/>
              </a:lnSpc>
              <a:buAutoNum type="arabicPeriod" startAt="1"/>
            </a:pPr>
            <a:r>
              <a:rPr lang="en-US" b="true" sz="3464">
                <a:solidFill>
                  <a:srgbClr val="231F20"/>
                </a:solidFill>
                <a:latin typeface="Clear Sans Bold"/>
                <a:ea typeface="Clear Sans Bold"/>
                <a:cs typeface="Clear Sans Bold"/>
                <a:sym typeface="Clear Sans Bold"/>
              </a:rPr>
              <a:t>Base Converter: </a:t>
            </a:r>
            <a:r>
              <a:rPr lang="en-US" sz="3464">
                <a:solidFill>
                  <a:srgbClr val="231F20"/>
                </a:solidFill>
                <a:latin typeface="Clear Sans"/>
                <a:ea typeface="Clear Sans"/>
                <a:cs typeface="Clear Sans"/>
                <a:sym typeface="Clear Sans"/>
              </a:rPr>
              <a:t>Converts numbers between bases.</a:t>
            </a:r>
          </a:p>
        </p:txBody>
      </p:sp>
      <p:sp>
        <p:nvSpPr>
          <p:cNvPr name="TextBox 11" id="11"/>
          <p:cNvSpPr txBox="true"/>
          <p:nvPr/>
        </p:nvSpPr>
        <p:spPr>
          <a:xfrm rot="0">
            <a:off x="9144000" y="3054794"/>
            <a:ext cx="5551810" cy="621289"/>
          </a:xfrm>
          <a:prstGeom prst="rect">
            <a:avLst/>
          </a:prstGeom>
        </p:spPr>
        <p:txBody>
          <a:bodyPr anchor="t" rtlCol="false" tIns="0" lIns="0" bIns="0" rIns="0">
            <a:spAutoFit/>
          </a:bodyPr>
          <a:lstStyle/>
          <a:p>
            <a:pPr algn="ctr">
              <a:lnSpc>
                <a:spcPts val="5130"/>
              </a:lnSpc>
              <a:spcBef>
                <a:spcPct val="0"/>
              </a:spcBef>
            </a:pPr>
            <a:r>
              <a:rPr lang="en-US" b="true" sz="3664">
                <a:solidFill>
                  <a:srgbClr val="14274E"/>
                </a:solidFill>
                <a:latin typeface="Clear Sans Bold"/>
                <a:ea typeface="Clear Sans Bold"/>
                <a:cs typeface="Clear Sans Bold"/>
                <a:sym typeface="Clear Sans Bold"/>
              </a:rPr>
              <a:t>Advanced Functionalities:</a:t>
            </a:r>
          </a:p>
        </p:txBody>
      </p:sp>
      <p:sp>
        <p:nvSpPr>
          <p:cNvPr name="Freeform 12" id="12"/>
          <p:cNvSpPr/>
          <p:nvPr/>
        </p:nvSpPr>
        <p:spPr>
          <a:xfrm flipH="false" flipV="false" rot="0">
            <a:off x="218798" y="199849"/>
            <a:ext cx="849250" cy="777353"/>
          </a:xfrm>
          <a:custGeom>
            <a:avLst/>
            <a:gdLst/>
            <a:ahLst/>
            <a:cxnLst/>
            <a:rect r="r" b="b" t="t" l="l"/>
            <a:pathLst>
              <a:path h="777353" w="849250">
                <a:moveTo>
                  <a:pt x="0" y="0"/>
                </a:moveTo>
                <a:lnTo>
                  <a:pt x="849250" y="0"/>
                </a:lnTo>
                <a:lnTo>
                  <a:pt x="849250" y="777353"/>
                </a:lnTo>
                <a:lnTo>
                  <a:pt x="0" y="777353"/>
                </a:lnTo>
                <a:lnTo>
                  <a:pt x="0" y="0"/>
                </a:lnTo>
                <a:close/>
              </a:path>
            </a:pathLst>
          </a:custGeom>
          <a:blipFill>
            <a:blip r:embed="rId4">
              <a:extLst>
                <a:ext uri="{96DAC541-7B7A-43D3-8B79-37D633B846F1}">
                  <asvg:svgBlip xmlns:asvg="http://schemas.microsoft.com/office/drawing/2016/SVG/main" r:embed="rId5"/>
                </a:ext>
              </a:extLst>
            </a:blip>
            <a:stretch>
              <a:fillRect l="-9769" t="-27677" r="-163864" b="-53500"/>
            </a:stretch>
          </a:blipFill>
        </p:spPr>
      </p:sp>
      <p:sp>
        <p:nvSpPr>
          <p:cNvPr name="TextBox 13" id="13"/>
          <p:cNvSpPr txBox="true"/>
          <p:nvPr/>
        </p:nvSpPr>
        <p:spPr>
          <a:xfrm rot="0">
            <a:off x="1509703" y="213346"/>
            <a:ext cx="1767021" cy="664635"/>
          </a:xfrm>
          <a:prstGeom prst="rect">
            <a:avLst/>
          </a:prstGeom>
        </p:spPr>
        <p:txBody>
          <a:bodyPr anchor="t" rtlCol="false" tIns="0" lIns="0" bIns="0" rIns="0">
            <a:spAutoFit/>
          </a:bodyPr>
          <a:lstStyle/>
          <a:p>
            <a:pPr algn="ctr">
              <a:lnSpc>
                <a:spcPts val="5322"/>
              </a:lnSpc>
            </a:pPr>
            <a:r>
              <a:rPr lang="en-US" sz="3801" b="true">
                <a:solidFill>
                  <a:srgbClr val="FFFFFF"/>
                </a:solidFill>
                <a:latin typeface=" Avenir Next Arabic Bold"/>
                <a:ea typeface=" Avenir Next Arabic Bold"/>
                <a:cs typeface=" Avenir Next Arabic Bold"/>
                <a:sym typeface=" Avenir Next Arabic Bold"/>
              </a:rPr>
              <a:t>upGrad</a:t>
            </a:r>
          </a:p>
        </p:txBody>
      </p:sp>
      <p:sp>
        <p:nvSpPr>
          <p:cNvPr name="Freeform 14" id="14"/>
          <p:cNvSpPr/>
          <p:nvPr/>
        </p:nvSpPr>
        <p:spPr>
          <a:xfrm flipH="false" flipV="false" rot="5400000">
            <a:off x="788942" y="549206"/>
            <a:ext cx="924169" cy="34818"/>
          </a:xfrm>
          <a:custGeom>
            <a:avLst/>
            <a:gdLst/>
            <a:ahLst/>
            <a:cxnLst/>
            <a:rect r="r" b="b" t="t" l="l"/>
            <a:pathLst>
              <a:path h="34818" w="924169">
                <a:moveTo>
                  <a:pt x="0" y="0"/>
                </a:moveTo>
                <a:lnTo>
                  <a:pt x="924169" y="0"/>
                </a:lnTo>
                <a:lnTo>
                  <a:pt x="924169" y="34818"/>
                </a:lnTo>
                <a:lnTo>
                  <a:pt x="0" y="34818"/>
                </a:lnTo>
                <a:lnTo>
                  <a:pt x="0" y="0"/>
                </a:lnTo>
                <a:close/>
              </a:path>
            </a:pathLst>
          </a:custGeom>
          <a:blipFill>
            <a:blip r:embed="rId6">
              <a:extLst>
                <a:ext uri="{96DAC541-7B7A-43D3-8B79-37D633B846F1}">
                  <asvg:svgBlip xmlns:asvg="http://schemas.microsoft.com/office/drawing/2016/SVG/main" r:embed="rId7"/>
                </a:ext>
              </a:extLst>
            </a:blip>
            <a:stretch>
              <a:fillRect l="-61903" t="0" r="0" b="-1574"/>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false" flipV="false" rot="0">
            <a:off x="0" y="622935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173200" y="-5715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28700"/>
            <a:ext cx="16230600" cy="8190981"/>
            <a:chOff x="0" y="0"/>
            <a:chExt cx="4274726" cy="2157295"/>
          </a:xfrm>
        </p:grpSpPr>
        <p:sp>
          <p:nvSpPr>
            <p:cNvPr name="Freeform 5" id="5"/>
            <p:cNvSpPr/>
            <p:nvPr/>
          </p:nvSpPr>
          <p:spPr>
            <a:xfrm flipH="false" flipV="false" rot="0">
              <a:off x="0" y="0"/>
              <a:ext cx="4274726" cy="2157295"/>
            </a:xfrm>
            <a:custGeom>
              <a:avLst/>
              <a:gdLst/>
              <a:ahLst/>
              <a:cxnLst/>
              <a:rect r="r" b="b" t="t" l="l"/>
              <a:pathLst>
                <a:path h="2157295" w="4274726">
                  <a:moveTo>
                    <a:pt x="24327" y="0"/>
                  </a:moveTo>
                  <a:lnTo>
                    <a:pt x="4250399" y="0"/>
                  </a:lnTo>
                  <a:cubicBezTo>
                    <a:pt x="4263834" y="0"/>
                    <a:pt x="4274726" y="10891"/>
                    <a:pt x="4274726" y="24327"/>
                  </a:cubicBezTo>
                  <a:lnTo>
                    <a:pt x="4274726" y="2132968"/>
                  </a:lnTo>
                  <a:cubicBezTo>
                    <a:pt x="4274726" y="2146404"/>
                    <a:pt x="4263834" y="2157295"/>
                    <a:pt x="4250399" y="2157295"/>
                  </a:cubicBezTo>
                  <a:lnTo>
                    <a:pt x="24327" y="2157295"/>
                  </a:lnTo>
                  <a:cubicBezTo>
                    <a:pt x="17875" y="2157295"/>
                    <a:pt x="11687" y="2154732"/>
                    <a:pt x="7125" y="2150170"/>
                  </a:cubicBezTo>
                  <a:cubicBezTo>
                    <a:pt x="2563" y="2145608"/>
                    <a:pt x="0" y="2139420"/>
                    <a:pt x="0" y="2132968"/>
                  </a:cubicBezTo>
                  <a:lnTo>
                    <a:pt x="0" y="24327"/>
                  </a:lnTo>
                  <a:cubicBezTo>
                    <a:pt x="0" y="10891"/>
                    <a:pt x="10891" y="0"/>
                    <a:pt x="24327" y="0"/>
                  </a:cubicBezTo>
                  <a:close/>
                </a:path>
              </a:pathLst>
            </a:custGeom>
            <a:solidFill>
              <a:srgbClr val="F1F6F9"/>
            </a:solidFill>
            <a:ln w="133350" cap="rnd">
              <a:solidFill>
                <a:srgbClr val="394867"/>
              </a:solidFill>
              <a:prstDash val="solid"/>
              <a:round/>
            </a:ln>
          </p:spPr>
        </p:sp>
        <p:sp>
          <p:nvSpPr>
            <p:cNvPr name="TextBox 6" id="6"/>
            <p:cNvSpPr txBox="true"/>
            <p:nvPr/>
          </p:nvSpPr>
          <p:spPr>
            <a:xfrm>
              <a:off x="0" y="-38100"/>
              <a:ext cx="4274726" cy="219539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6649467" y="1689101"/>
            <a:ext cx="4989066" cy="955674"/>
          </a:xfrm>
          <a:prstGeom prst="rect">
            <a:avLst/>
          </a:prstGeom>
        </p:spPr>
        <p:txBody>
          <a:bodyPr anchor="t" rtlCol="false" tIns="0" lIns="0" bIns="0" rIns="0">
            <a:spAutoFit/>
          </a:bodyPr>
          <a:lstStyle/>
          <a:p>
            <a:pPr algn="ctr">
              <a:lnSpc>
                <a:spcPts val="6799"/>
              </a:lnSpc>
            </a:pPr>
            <a:r>
              <a:rPr lang="en-US" sz="8499" b="true">
                <a:solidFill>
                  <a:srgbClr val="14274E"/>
                </a:solidFill>
                <a:latin typeface="Proxima Nova Heavy"/>
                <a:ea typeface="Proxima Nova Heavy"/>
                <a:cs typeface="Proxima Nova Heavy"/>
                <a:sym typeface="Proxima Nova Heavy"/>
              </a:rPr>
              <a:t>SCOPE</a:t>
            </a:r>
          </a:p>
        </p:txBody>
      </p:sp>
      <p:sp>
        <p:nvSpPr>
          <p:cNvPr name="TextBox 8" id="8"/>
          <p:cNvSpPr txBox="true"/>
          <p:nvPr/>
        </p:nvSpPr>
        <p:spPr>
          <a:xfrm rot="0">
            <a:off x="1342049" y="3600975"/>
            <a:ext cx="7620024" cy="3026791"/>
          </a:xfrm>
          <a:prstGeom prst="rect">
            <a:avLst/>
          </a:prstGeom>
        </p:spPr>
        <p:txBody>
          <a:bodyPr anchor="t" rtlCol="false" tIns="0" lIns="0" bIns="0" rIns="0">
            <a:spAutoFit/>
          </a:bodyPr>
          <a:lstStyle/>
          <a:p>
            <a:pPr algn="just" marL="747013" indent="-373507" lvl="1">
              <a:lnSpc>
                <a:spcPts val="4843"/>
              </a:lnSpc>
              <a:buFont typeface="Arial"/>
              <a:buChar char="•"/>
            </a:pPr>
            <a:r>
              <a:rPr lang="en-US" sz="3459">
                <a:solidFill>
                  <a:srgbClr val="231F20"/>
                </a:solidFill>
                <a:latin typeface="Clear Sans"/>
                <a:ea typeface="Clear Sans"/>
                <a:cs typeface="Clear Sans"/>
                <a:sym typeface="Clear Sans"/>
              </a:rPr>
              <a:t>Simple, responsive GUI with clear navigation.</a:t>
            </a:r>
          </a:p>
          <a:p>
            <a:pPr algn="just" marL="747013" indent="-373507" lvl="1">
              <a:lnSpc>
                <a:spcPts val="4843"/>
              </a:lnSpc>
              <a:buFont typeface="Arial"/>
              <a:buChar char="•"/>
            </a:pPr>
            <a:r>
              <a:rPr lang="en-US" sz="3459">
                <a:solidFill>
                  <a:srgbClr val="231F20"/>
                </a:solidFill>
                <a:latin typeface="Clear Sans"/>
                <a:ea typeface="Clear Sans"/>
                <a:cs typeface="Clear Sans"/>
                <a:sym typeface="Clear Sans"/>
              </a:rPr>
              <a:t>Error handling for invalid inputs.</a:t>
            </a:r>
          </a:p>
          <a:p>
            <a:pPr algn="just" marL="747013" indent="-373507" lvl="1">
              <a:lnSpc>
                <a:spcPts val="4843"/>
              </a:lnSpc>
              <a:buFont typeface="Arial"/>
              <a:buChar char="•"/>
            </a:pPr>
            <a:r>
              <a:rPr lang="en-US" sz="3459">
                <a:solidFill>
                  <a:srgbClr val="231F20"/>
                </a:solidFill>
                <a:latin typeface="Clear Sans"/>
                <a:ea typeface="Clear Sans"/>
                <a:cs typeface="Clear Sans"/>
                <a:sym typeface="Clear Sans"/>
              </a:rPr>
              <a:t>Centralized main menu for quick access.</a:t>
            </a:r>
          </a:p>
        </p:txBody>
      </p:sp>
      <p:sp>
        <p:nvSpPr>
          <p:cNvPr name="TextBox 9" id="9"/>
          <p:cNvSpPr txBox="true"/>
          <p:nvPr/>
        </p:nvSpPr>
        <p:spPr>
          <a:xfrm rot="0">
            <a:off x="1712383" y="3079259"/>
            <a:ext cx="6314108" cy="588391"/>
          </a:xfrm>
          <a:prstGeom prst="rect">
            <a:avLst/>
          </a:prstGeom>
        </p:spPr>
        <p:txBody>
          <a:bodyPr anchor="t" rtlCol="false" tIns="0" lIns="0" bIns="0" rIns="0">
            <a:spAutoFit/>
          </a:bodyPr>
          <a:lstStyle/>
          <a:p>
            <a:pPr algn="ctr">
              <a:lnSpc>
                <a:spcPts val="4843"/>
              </a:lnSpc>
              <a:spcBef>
                <a:spcPct val="0"/>
              </a:spcBef>
            </a:pPr>
            <a:r>
              <a:rPr lang="en-US" b="true" sz="3459">
                <a:solidFill>
                  <a:srgbClr val="14274E"/>
                </a:solidFill>
                <a:latin typeface="Clear Sans Bold"/>
                <a:ea typeface="Clear Sans Bold"/>
                <a:cs typeface="Clear Sans Bold"/>
                <a:sym typeface="Clear Sans Bold"/>
              </a:rPr>
              <a:t>User Interface and Experience:</a:t>
            </a:r>
          </a:p>
        </p:txBody>
      </p:sp>
      <p:sp>
        <p:nvSpPr>
          <p:cNvPr name="TextBox 10" id="10"/>
          <p:cNvSpPr txBox="true"/>
          <p:nvPr/>
        </p:nvSpPr>
        <p:spPr>
          <a:xfrm rot="0">
            <a:off x="9348429" y="3079259"/>
            <a:ext cx="5600172" cy="588391"/>
          </a:xfrm>
          <a:prstGeom prst="rect">
            <a:avLst/>
          </a:prstGeom>
        </p:spPr>
        <p:txBody>
          <a:bodyPr anchor="t" rtlCol="false" tIns="0" lIns="0" bIns="0" rIns="0">
            <a:spAutoFit/>
          </a:bodyPr>
          <a:lstStyle/>
          <a:p>
            <a:pPr algn="l">
              <a:lnSpc>
                <a:spcPts val="4843"/>
              </a:lnSpc>
              <a:spcBef>
                <a:spcPct val="0"/>
              </a:spcBef>
            </a:pPr>
            <a:r>
              <a:rPr lang="en-US" b="true" sz="3459">
                <a:solidFill>
                  <a:srgbClr val="231F20"/>
                </a:solidFill>
                <a:latin typeface="Clear Sans Bold"/>
                <a:ea typeface="Clear Sans Bold"/>
                <a:cs typeface="Clear Sans Bold"/>
                <a:sym typeface="Clear Sans Bold"/>
              </a:rPr>
              <a:t>Technical Specifications:</a:t>
            </a:r>
          </a:p>
        </p:txBody>
      </p:sp>
      <p:sp>
        <p:nvSpPr>
          <p:cNvPr name="TextBox 11" id="11"/>
          <p:cNvSpPr txBox="true"/>
          <p:nvPr/>
        </p:nvSpPr>
        <p:spPr>
          <a:xfrm rot="0">
            <a:off x="9348429" y="3600975"/>
            <a:ext cx="7343865" cy="1807591"/>
          </a:xfrm>
          <a:prstGeom prst="rect">
            <a:avLst/>
          </a:prstGeom>
        </p:spPr>
        <p:txBody>
          <a:bodyPr anchor="t" rtlCol="false" tIns="0" lIns="0" bIns="0" rIns="0">
            <a:spAutoFit/>
          </a:bodyPr>
          <a:lstStyle/>
          <a:p>
            <a:pPr algn="l">
              <a:lnSpc>
                <a:spcPts val="4843"/>
              </a:lnSpc>
              <a:spcBef>
                <a:spcPct val="0"/>
              </a:spcBef>
            </a:pPr>
            <a:r>
              <a:rPr lang="en-US" sz="3459">
                <a:solidFill>
                  <a:srgbClr val="231F20"/>
                </a:solidFill>
                <a:latin typeface="Clear Sans"/>
                <a:ea typeface="Clear Sans"/>
                <a:cs typeface="Clear Sans"/>
                <a:sym typeface="Clear Sans"/>
              </a:rPr>
              <a:t>Developed in Python using Tkinter.</a:t>
            </a:r>
          </a:p>
          <a:p>
            <a:pPr algn="l">
              <a:lnSpc>
                <a:spcPts val="4843"/>
              </a:lnSpc>
              <a:spcBef>
                <a:spcPct val="0"/>
              </a:spcBef>
            </a:pPr>
            <a:r>
              <a:rPr lang="en-US" sz="3459">
                <a:solidFill>
                  <a:srgbClr val="231F20"/>
                </a:solidFill>
                <a:latin typeface="Clear Sans"/>
                <a:ea typeface="Clear Sans"/>
                <a:cs typeface="Clear Sans"/>
                <a:sym typeface="Clear Sans"/>
              </a:rPr>
              <a:t>Real-time currency rates via the Requests library.</a:t>
            </a:r>
          </a:p>
        </p:txBody>
      </p:sp>
      <p:sp>
        <p:nvSpPr>
          <p:cNvPr name="Freeform 12" id="12"/>
          <p:cNvSpPr/>
          <p:nvPr/>
        </p:nvSpPr>
        <p:spPr>
          <a:xfrm flipH="false" flipV="false" rot="0">
            <a:off x="218798" y="199849"/>
            <a:ext cx="849250" cy="777353"/>
          </a:xfrm>
          <a:custGeom>
            <a:avLst/>
            <a:gdLst/>
            <a:ahLst/>
            <a:cxnLst/>
            <a:rect r="r" b="b" t="t" l="l"/>
            <a:pathLst>
              <a:path h="777353" w="849250">
                <a:moveTo>
                  <a:pt x="0" y="0"/>
                </a:moveTo>
                <a:lnTo>
                  <a:pt x="849250" y="0"/>
                </a:lnTo>
                <a:lnTo>
                  <a:pt x="849250" y="777353"/>
                </a:lnTo>
                <a:lnTo>
                  <a:pt x="0" y="777353"/>
                </a:lnTo>
                <a:lnTo>
                  <a:pt x="0" y="0"/>
                </a:lnTo>
                <a:close/>
              </a:path>
            </a:pathLst>
          </a:custGeom>
          <a:blipFill>
            <a:blip r:embed="rId4">
              <a:extLst>
                <a:ext uri="{96DAC541-7B7A-43D3-8B79-37D633B846F1}">
                  <asvg:svgBlip xmlns:asvg="http://schemas.microsoft.com/office/drawing/2016/SVG/main" r:embed="rId5"/>
                </a:ext>
              </a:extLst>
            </a:blip>
            <a:stretch>
              <a:fillRect l="-9769" t="-27677" r="-163864" b="-53500"/>
            </a:stretch>
          </a:blipFill>
        </p:spPr>
      </p:sp>
      <p:sp>
        <p:nvSpPr>
          <p:cNvPr name="TextBox 13" id="13"/>
          <p:cNvSpPr txBox="true"/>
          <p:nvPr/>
        </p:nvSpPr>
        <p:spPr>
          <a:xfrm rot="0">
            <a:off x="1509703" y="213346"/>
            <a:ext cx="1767021" cy="664635"/>
          </a:xfrm>
          <a:prstGeom prst="rect">
            <a:avLst/>
          </a:prstGeom>
        </p:spPr>
        <p:txBody>
          <a:bodyPr anchor="t" rtlCol="false" tIns="0" lIns="0" bIns="0" rIns="0">
            <a:spAutoFit/>
          </a:bodyPr>
          <a:lstStyle/>
          <a:p>
            <a:pPr algn="ctr">
              <a:lnSpc>
                <a:spcPts val="5322"/>
              </a:lnSpc>
            </a:pPr>
            <a:r>
              <a:rPr lang="en-US" sz="3801" b="true">
                <a:solidFill>
                  <a:srgbClr val="FFFFFF"/>
                </a:solidFill>
                <a:latin typeface=" Avenir Next Arabic Bold"/>
                <a:ea typeface=" Avenir Next Arabic Bold"/>
                <a:cs typeface=" Avenir Next Arabic Bold"/>
                <a:sym typeface=" Avenir Next Arabic Bold"/>
              </a:rPr>
              <a:t>upGrad</a:t>
            </a:r>
          </a:p>
        </p:txBody>
      </p:sp>
      <p:sp>
        <p:nvSpPr>
          <p:cNvPr name="Freeform 14" id="14"/>
          <p:cNvSpPr/>
          <p:nvPr/>
        </p:nvSpPr>
        <p:spPr>
          <a:xfrm flipH="false" flipV="false" rot="5400000">
            <a:off x="788942" y="549206"/>
            <a:ext cx="924169" cy="34818"/>
          </a:xfrm>
          <a:custGeom>
            <a:avLst/>
            <a:gdLst/>
            <a:ahLst/>
            <a:cxnLst/>
            <a:rect r="r" b="b" t="t" l="l"/>
            <a:pathLst>
              <a:path h="34818" w="924169">
                <a:moveTo>
                  <a:pt x="0" y="0"/>
                </a:moveTo>
                <a:lnTo>
                  <a:pt x="924169" y="0"/>
                </a:lnTo>
                <a:lnTo>
                  <a:pt x="924169" y="34818"/>
                </a:lnTo>
                <a:lnTo>
                  <a:pt x="0" y="34818"/>
                </a:lnTo>
                <a:lnTo>
                  <a:pt x="0" y="0"/>
                </a:lnTo>
                <a:close/>
              </a:path>
            </a:pathLst>
          </a:custGeom>
          <a:blipFill>
            <a:blip r:embed="rId6">
              <a:extLst>
                <a:ext uri="{96DAC541-7B7A-43D3-8B79-37D633B846F1}">
                  <asvg:svgBlip xmlns:asvg="http://schemas.microsoft.com/office/drawing/2016/SVG/main" r:embed="rId7"/>
                </a:ext>
              </a:extLst>
            </a:blip>
            <a:stretch>
              <a:fillRect l="-61903" t="0" r="0" b="-1574"/>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true" flipV="false" rot="0">
            <a:off x="14317218" y="6172200"/>
            <a:ext cx="3970782" cy="4114800"/>
          </a:xfrm>
          <a:custGeom>
            <a:avLst/>
            <a:gdLst/>
            <a:ahLst/>
            <a:cxnLst/>
            <a:rect r="r" b="b" t="t" l="l"/>
            <a:pathLst>
              <a:path h="4114800" w="3970782">
                <a:moveTo>
                  <a:pt x="3970782" y="0"/>
                </a:moveTo>
                <a:lnTo>
                  <a:pt x="0" y="0"/>
                </a:lnTo>
                <a:lnTo>
                  <a:pt x="0" y="4114800"/>
                </a:lnTo>
                <a:lnTo>
                  <a:pt x="3970782" y="4114800"/>
                </a:lnTo>
                <a:lnTo>
                  <a:pt x="397078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0"/>
            <a:ext cx="3970782" cy="4114800"/>
          </a:xfrm>
          <a:custGeom>
            <a:avLst/>
            <a:gdLst/>
            <a:ahLst/>
            <a:cxnLst/>
            <a:rect r="r" b="b" t="t" l="l"/>
            <a:pathLst>
              <a:path h="4114800" w="3970782">
                <a:moveTo>
                  <a:pt x="0" y="4114800"/>
                </a:moveTo>
                <a:lnTo>
                  <a:pt x="3970782" y="4114800"/>
                </a:lnTo>
                <a:lnTo>
                  <a:pt x="3970782"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67319"/>
            <a:ext cx="16230600" cy="8190981"/>
            <a:chOff x="0" y="0"/>
            <a:chExt cx="4274726" cy="2157295"/>
          </a:xfrm>
        </p:grpSpPr>
        <p:sp>
          <p:nvSpPr>
            <p:cNvPr name="Freeform 5" id="5"/>
            <p:cNvSpPr/>
            <p:nvPr/>
          </p:nvSpPr>
          <p:spPr>
            <a:xfrm flipH="false" flipV="false" rot="0">
              <a:off x="0" y="0"/>
              <a:ext cx="4274726" cy="2157295"/>
            </a:xfrm>
            <a:custGeom>
              <a:avLst/>
              <a:gdLst/>
              <a:ahLst/>
              <a:cxnLst/>
              <a:rect r="r" b="b" t="t" l="l"/>
              <a:pathLst>
                <a:path h="2157295" w="4274726">
                  <a:moveTo>
                    <a:pt x="24327" y="0"/>
                  </a:moveTo>
                  <a:lnTo>
                    <a:pt x="4250399" y="0"/>
                  </a:lnTo>
                  <a:cubicBezTo>
                    <a:pt x="4263834" y="0"/>
                    <a:pt x="4274726" y="10891"/>
                    <a:pt x="4274726" y="24327"/>
                  </a:cubicBezTo>
                  <a:lnTo>
                    <a:pt x="4274726" y="2132968"/>
                  </a:lnTo>
                  <a:cubicBezTo>
                    <a:pt x="4274726" y="2146404"/>
                    <a:pt x="4263834" y="2157295"/>
                    <a:pt x="4250399" y="2157295"/>
                  </a:cubicBezTo>
                  <a:lnTo>
                    <a:pt x="24327" y="2157295"/>
                  </a:lnTo>
                  <a:cubicBezTo>
                    <a:pt x="17875" y="2157295"/>
                    <a:pt x="11687" y="2154732"/>
                    <a:pt x="7125" y="2150170"/>
                  </a:cubicBezTo>
                  <a:cubicBezTo>
                    <a:pt x="2563" y="2145608"/>
                    <a:pt x="0" y="2139420"/>
                    <a:pt x="0" y="2132968"/>
                  </a:cubicBezTo>
                  <a:lnTo>
                    <a:pt x="0" y="24327"/>
                  </a:lnTo>
                  <a:cubicBezTo>
                    <a:pt x="0" y="10891"/>
                    <a:pt x="10891" y="0"/>
                    <a:pt x="24327" y="0"/>
                  </a:cubicBezTo>
                  <a:close/>
                </a:path>
              </a:pathLst>
            </a:custGeom>
            <a:solidFill>
              <a:srgbClr val="F1F6F9"/>
            </a:solidFill>
            <a:ln w="133350" cap="rnd">
              <a:solidFill>
                <a:srgbClr val="394867"/>
              </a:solidFill>
              <a:prstDash val="solid"/>
              <a:round/>
            </a:ln>
          </p:spPr>
        </p:sp>
        <p:sp>
          <p:nvSpPr>
            <p:cNvPr name="TextBox 6" id="6"/>
            <p:cNvSpPr txBox="true"/>
            <p:nvPr/>
          </p:nvSpPr>
          <p:spPr>
            <a:xfrm>
              <a:off x="0" y="-38100"/>
              <a:ext cx="4274726" cy="219539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4220835" y="1746251"/>
            <a:ext cx="9846331" cy="955674"/>
          </a:xfrm>
          <a:prstGeom prst="rect">
            <a:avLst/>
          </a:prstGeom>
        </p:spPr>
        <p:txBody>
          <a:bodyPr anchor="t" rtlCol="false" tIns="0" lIns="0" bIns="0" rIns="0">
            <a:spAutoFit/>
          </a:bodyPr>
          <a:lstStyle/>
          <a:p>
            <a:pPr algn="just">
              <a:lnSpc>
                <a:spcPts val="6799"/>
              </a:lnSpc>
            </a:pPr>
            <a:r>
              <a:rPr lang="en-US" sz="8499" b="true">
                <a:solidFill>
                  <a:srgbClr val="14274E"/>
                </a:solidFill>
                <a:latin typeface="Proxima Nova Heavy"/>
                <a:ea typeface="Proxima Nova Heavy"/>
                <a:cs typeface="Proxima Nova Heavy"/>
                <a:sym typeface="Proxima Nova Heavy"/>
              </a:rPr>
              <a:t>TOOL &amp; LIBRARIES</a:t>
            </a:r>
          </a:p>
        </p:txBody>
      </p:sp>
      <p:sp>
        <p:nvSpPr>
          <p:cNvPr name="TextBox 8" id="8"/>
          <p:cNvSpPr txBox="true"/>
          <p:nvPr/>
        </p:nvSpPr>
        <p:spPr>
          <a:xfrm rot="0">
            <a:off x="1922437" y="2818301"/>
            <a:ext cx="12377217" cy="1197869"/>
          </a:xfrm>
          <a:prstGeom prst="rect">
            <a:avLst/>
          </a:prstGeom>
        </p:spPr>
        <p:txBody>
          <a:bodyPr anchor="t" rtlCol="false" tIns="0" lIns="0" bIns="0" rIns="0">
            <a:spAutoFit/>
          </a:bodyPr>
          <a:lstStyle/>
          <a:p>
            <a:pPr algn="l" marL="748050" indent="-374025" lvl="1">
              <a:lnSpc>
                <a:spcPts val="4850"/>
              </a:lnSpc>
              <a:buFont typeface="Arial"/>
              <a:buChar char="•"/>
            </a:pPr>
            <a:r>
              <a:rPr lang="en-US" b="true" sz="3464">
                <a:solidFill>
                  <a:srgbClr val="14274E"/>
                </a:solidFill>
                <a:latin typeface="Clear Sans Bold"/>
                <a:ea typeface="Clear Sans Bold"/>
                <a:cs typeface="Clear Sans Bold"/>
                <a:sym typeface="Clear Sans Bold"/>
              </a:rPr>
              <a:t>Programming Language:</a:t>
            </a:r>
          </a:p>
          <a:p>
            <a:pPr algn="l">
              <a:lnSpc>
                <a:spcPts val="4850"/>
              </a:lnSpc>
              <a:spcBef>
                <a:spcPct val="0"/>
              </a:spcBef>
            </a:pPr>
            <a:r>
              <a:rPr lang="en-US" sz="3464">
                <a:solidFill>
                  <a:srgbClr val="231F20"/>
                </a:solidFill>
                <a:latin typeface="Clear Sans"/>
                <a:ea typeface="Clear Sans"/>
                <a:cs typeface="Clear Sans"/>
                <a:sym typeface="Clear Sans"/>
              </a:rPr>
              <a:t>            </a:t>
            </a:r>
            <a:r>
              <a:rPr lang="en-US" sz="3464">
                <a:solidFill>
                  <a:srgbClr val="231F20"/>
                </a:solidFill>
                <a:latin typeface="Clear Sans"/>
                <a:ea typeface="Clear Sans"/>
                <a:cs typeface="Clear Sans"/>
                <a:sym typeface="Clear Sans"/>
              </a:rPr>
              <a:t>Python was the core language, chosen for its versatility</a:t>
            </a:r>
          </a:p>
        </p:txBody>
      </p:sp>
      <p:sp>
        <p:nvSpPr>
          <p:cNvPr name="TextBox 9" id="9"/>
          <p:cNvSpPr txBox="true"/>
          <p:nvPr/>
        </p:nvSpPr>
        <p:spPr>
          <a:xfrm rot="0">
            <a:off x="1922437" y="4543016"/>
            <a:ext cx="15016344" cy="1197869"/>
          </a:xfrm>
          <a:prstGeom prst="rect">
            <a:avLst/>
          </a:prstGeom>
        </p:spPr>
        <p:txBody>
          <a:bodyPr anchor="t" rtlCol="false" tIns="0" lIns="0" bIns="0" rIns="0">
            <a:spAutoFit/>
          </a:bodyPr>
          <a:lstStyle/>
          <a:p>
            <a:pPr algn="l" marL="748050" indent="-374025" lvl="1">
              <a:lnSpc>
                <a:spcPts val="4850"/>
              </a:lnSpc>
              <a:buFont typeface="Arial"/>
              <a:buChar char="•"/>
            </a:pPr>
            <a:r>
              <a:rPr lang="en-US" b="true" sz="3464">
                <a:solidFill>
                  <a:srgbClr val="14274E"/>
                </a:solidFill>
                <a:latin typeface="Clear Sans Bold"/>
                <a:ea typeface="Clear Sans Bold"/>
                <a:cs typeface="Clear Sans Bold"/>
                <a:sym typeface="Clear Sans Bold"/>
              </a:rPr>
              <a:t>Libraries</a:t>
            </a:r>
          </a:p>
          <a:p>
            <a:pPr algn="just">
              <a:lnSpc>
                <a:spcPts val="4850"/>
              </a:lnSpc>
              <a:spcBef>
                <a:spcPct val="0"/>
              </a:spcBef>
            </a:pPr>
            <a:r>
              <a:rPr lang="en-US" b="true" sz="3464">
                <a:solidFill>
                  <a:srgbClr val="231F20"/>
                </a:solidFill>
                <a:latin typeface="Clear Sans Bold"/>
                <a:ea typeface="Clear Sans Bold"/>
                <a:cs typeface="Clear Sans Bold"/>
                <a:sym typeface="Clear Sans Bold"/>
              </a:rPr>
              <a:t>             </a:t>
            </a:r>
            <a:r>
              <a:rPr lang="en-US" sz="3464">
                <a:solidFill>
                  <a:srgbClr val="231F20"/>
                </a:solidFill>
                <a:latin typeface="Clear Sans"/>
                <a:ea typeface="Clear Sans"/>
                <a:cs typeface="Clear Sans"/>
                <a:sym typeface="Clear Sans"/>
              </a:rPr>
              <a:t>Tkinter for GUI, Requests for data retrieval, and Pillow for graphics.</a:t>
            </a:r>
          </a:p>
        </p:txBody>
      </p:sp>
      <p:sp>
        <p:nvSpPr>
          <p:cNvPr name="TextBox 10" id="10"/>
          <p:cNvSpPr txBox="true"/>
          <p:nvPr/>
        </p:nvSpPr>
        <p:spPr>
          <a:xfrm rot="0">
            <a:off x="1922437" y="6269840"/>
            <a:ext cx="14443126" cy="1807469"/>
          </a:xfrm>
          <a:prstGeom prst="rect">
            <a:avLst/>
          </a:prstGeom>
        </p:spPr>
        <p:txBody>
          <a:bodyPr anchor="t" rtlCol="false" tIns="0" lIns="0" bIns="0" rIns="0">
            <a:spAutoFit/>
          </a:bodyPr>
          <a:lstStyle/>
          <a:p>
            <a:pPr algn="just" marL="748050" indent="-374025" lvl="1">
              <a:lnSpc>
                <a:spcPts val="4850"/>
              </a:lnSpc>
              <a:buFont typeface="Arial"/>
              <a:buChar char="•"/>
            </a:pPr>
            <a:r>
              <a:rPr lang="en-US" b="true" sz="3464">
                <a:solidFill>
                  <a:srgbClr val="14274E"/>
                </a:solidFill>
                <a:latin typeface="Clear Sans Bold"/>
                <a:ea typeface="Clear Sans Bold"/>
                <a:cs typeface="Clear Sans Bold"/>
                <a:sym typeface="Clear Sans Bold"/>
              </a:rPr>
              <a:t>IDE and Version Control:</a:t>
            </a:r>
          </a:p>
          <a:p>
            <a:pPr algn="just">
              <a:lnSpc>
                <a:spcPts val="4850"/>
              </a:lnSpc>
            </a:pPr>
            <a:r>
              <a:rPr lang="en-US" sz="3464">
                <a:solidFill>
                  <a:srgbClr val="231F20"/>
                </a:solidFill>
                <a:latin typeface="Clear Sans"/>
                <a:ea typeface="Clear Sans"/>
                <a:cs typeface="Clear Sans"/>
                <a:sym typeface="Clear Sans"/>
              </a:rPr>
              <a:t>             Developed using PyCharm with Git for versioning.</a:t>
            </a:r>
          </a:p>
          <a:p>
            <a:pPr algn="just">
              <a:lnSpc>
                <a:spcPts val="4850"/>
              </a:lnSpc>
            </a:pPr>
          </a:p>
        </p:txBody>
      </p:sp>
      <p:sp>
        <p:nvSpPr>
          <p:cNvPr name="Freeform 11" id="11"/>
          <p:cNvSpPr/>
          <p:nvPr/>
        </p:nvSpPr>
        <p:spPr>
          <a:xfrm flipH="false" flipV="false" rot="0">
            <a:off x="15032807" y="238468"/>
            <a:ext cx="849250" cy="777353"/>
          </a:xfrm>
          <a:custGeom>
            <a:avLst/>
            <a:gdLst/>
            <a:ahLst/>
            <a:cxnLst/>
            <a:rect r="r" b="b" t="t" l="l"/>
            <a:pathLst>
              <a:path h="777353" w="849250">
                <a:moveTo>
                  <a:pt x="0" y="0"/>
                </a:moveTo>
                <a:lnTo>
                  <a:pt x="849250" y="0"/>
                </a:lnTo>
                <a:lnTo>
                  <a:pt x="849250" y="777354"/>
                </a:lnTo>
                <a:lnTo>
                  <a:pt x="0" y="777354"/>
                </a:lnTo>
                <a:lnTo>
                  <a:pt x="0" y="0"/>
                </a:lnTo>
                <a:close/>
              </a:path>
            </a:pathLst>
          </a:custGeom>
          <a:blipFill>
            <a:blip r:embed="rId4">
              <a:extLst>
                <a:ext uri="{96DAC541-7B7A-43D3-8B79-37D633B846F1}">
                  <asvg:svgBlip xmlns:asvg="http://schemas.microsoft.com/office/drawing/2016/SVG/main" r:embed="rId5"/>
                </a:ext>
              </a:extLst>
            </a:blip>
            <a:stretch>
              <a:fillRect l="-9769" t="-27677" r="-163864" b="-53500"/>
            </a:stretch>
          </a:blipFill>
        </p:spPr>
      </p:sp>
      <p:sp>
        <p:nvSpPr>
          <p:cNvPr name="TextBox 12" id="12"/>
          <p:cNvSpPr txBox="true"/>
          <p:nvPr/>
        </p:nvSpPr>
        <p:spPr>
          <a:xfrm rot="0">
            <a:off x="16323712" y="251965"/>
            <a:ext cx="1767021" cy="664635"/>
          </a:xfrm>
          <a:prstGeom prst="rect">
            <a:avLst/>
          </a:prstGeom>
        </p:spPr>
        <p:txBody>
          <a:bodyPr anchor="t" rtlCol="false" tIns="0" lIns="0" bIns="0" rIns="0">
            <a:spAutoFit/>
          </a:bodyPr>
          <a:lstStyle/>
          <a:p>
            <a:pPr algn="ctr">
              <a:lnSpc>
                <a:spcPts val="5322"/>
              </a:lnSpc>
            </a:pPr>
            <a:r>
              <a:rPr lang="en-US" sz="3801" b="true">
                <a:solidFill>
                  <a:srgbClr val="FFFFFF"/>
                </a:solidFill>
                <a:latin typeface=" Avenir Next Arabic Bold"/>
                <a:ea typeface=" Avenir Next Arabic Bold"/>
                <a:cs typeface=" Avenir Next Arabic Bold"/>
                <a:sym typeface=" Avenir Next Arabic Bold"/>
              </a:rPr>
              <a:t>upGrad</a:t>
            </a:r>
          </a:p>
        </p:txBody>
      </p:sp>
      <p:sp>
        <p:nvSpPr>
          <p:cNvPr name="Freeform 13" id="13"/>
          <p:cNvSpPr/>
          <p:nvPr/>
        </p:nvSpPr>
        <p:spPr>
          <a:xfrm flipH="false" flipV="false" rot="5400000">
            <a:off x="15602951" y="587826"/>
            <a:ext cx="924169" cy="34818"/>
          </a:xfrm>
          <a:custGeom>
            <a:avLst/>
            <a:gdLst/>
            <a:ahLst/>
            <a:cxnLst/>
            <a:rect r="r" b="b" t="t" l="l"/>
            <a:pathLst>
              <a:path h="34818" w="924169">
                <a:moveTo>
                  <a:pt x="0" y="0"/>
                </a:moveTo>
                <a:lnTo>
                  <a:pt x="924169" y="0"/>
                </a:lnTo>
                <a:lnTo>
                  <a:pt x="924169" y="34818"/>
                </a:lnTo>
                <a:lnTo>
                  <a:pt x="0" y="34818"/>
                </a:lnTo>
                <a:lnTo>
                  <a:pt x="0" y="0"/>
                </a:lnTo>
                <a:close/>
              </a:path>
            </a:pathLst>
          </a:custGeom>
          <a:blipFill>
            <a:blip r:embed="rId6">
              <a:extLst>
                <a:ext uri="{96DAC541-7B7A-43D3-8B79-37D633B846F1}">
                  <asvg:svgBlip xmlns:asvg="http://schemas.microsoft.com/office/drawing/2016/SVG/main" r:embed="rId7"/>
                </a:ext>
              </a:extLst>
            </a:blip>
            <a:stretch>
              <a:fillRect l="-61903" t="0" r="0" b="-1574"/>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848071" cy="4114800"/>
          </a:xfrm>
          <a:custGeom>
            <a:avLst/>
            <a:gdLst/>
            <a:ahLst/>
            <a:cxnLst/>
            <a:rect r="r" b="b" t="t" l="l"/>
            <a:pathLst>
              <a:path h="4114800" w="4848071">
                <a:moveTo>
                  <a:pt x="0" y="0"/>
                </a:moveTo>
                <a:lnTo>
                  <a:pt x="4848071" y="0"/>
                </a:lnTo>
                <a:lnTo>
                  <a:pt x="4848071" y="4114800"/>
                </a:lnTo>
                <a:lnTo>
                  <a:pt x="0" y="4114800"/>
                </a:lnTo>
                <a:lnTo>
                  <a:pt x="0" y="0"/>
                </a:lnTo>
                <a:close/>
              </a:path>
            </a:pathLst>
          </a:custGeom>
          <a:blipFill>
            <a:blip r:embed="rId2">
              <a:alphaModFix amt="5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630241" y="6629241"/>
            <a:ext cx="3657759" cy="3657759"/>
          </a:xfrm>
          <a:custGeom>
            <a:avLst/>
            <a:gdLst/>
            <a:ahLst/>
            <a:cxnLst/>
            <a:rect r="r" b="b" t="t" l="l"/>
            <a:pathLst>
              <a:path h="3657759" w="3657759">
                <a:moveTo>
                  <a:pt x="3657759" y="0"/>
                </a:moveTo>
                <a:lnTo>
                  <a:pt x="0" y="0"/>
                </a:lnTo>
                <a:lnTo>
                  <a:pt x="0" y="3657759"/>
                </a:lnTo>
                <a:lnTo>
                  <a:pt x="3657759" y="3657759"/>
                </a:lnTo>
                <a:lnTo>
                  <a:pt x="36577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3439929" y="0"/>
            <a:ext cx="4848071" cy="4114800"/>
          </a:xfrm>
          <a:custGeom>
            <a:avLst/>
            <a:gdLst/>
            <a:ahLst/>
            <a:cxnLst/>
            <a:rect r="r" b="b" t="t" l="l"/>
            <a:pathLst>
              <a:path h="4114800" w="4848071">
                <a:moveTo>
                  <a:pt x="4848071" y="4114800"/>
                </a:moveTo>
                <a:lnTo>
                  <a:pt x="0" y="4114800"/>
                </a:lnTo>
                <a:lnTo>
                  <a:pt x="0" y="0"/>
                </a:lnTo>
                <a:lnTo>
                  <a:pt x="4848071" y="0"/>
                </a:lnTo>
                <a:lnTo>
                  <a:pt x="4848071" y="411480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0">
            <a:off x="0" y="-57150"/>
            <a:ext cx="3657759" cy="3657759"/>
          </a:xfrm>
          <a:custGeom>
            <a:avLst/>
            <a:gdLst/>
            <a:ahLst/>
            <a:cxnLst/>
            <a:rect r="r" b="b" t="t" l="l"/>
            <a:pathLst>
              <a:path h="3657759" w="3657759">
                <a:moveTo>
                  <a:pt x="0" y="3657759"/>
                </a:moveTo>
                <a:lnTo>
                  <a:pt x="3657759" y="3657759"/>
                </a:lnTo>
                <a:lnTo>
                  <a:pt x="3657759" y="0"/>
                </a:lnTo>
                <a:lnTo>
                  <a:pt x="0" y="0"/>
                </a:lnTo>
                <a:lnTo>
                  <a:pt x="0" y="365775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38842" y="1028700"/>
            <a:ext cx="16230600" cy="8190981"/>
            <a:chOff x="0" y="0"/>
            <a:chExt cx="4274726" cy="2157295"/>
          </a:xfrm>
        </p:grpSpPr>
        <p:sp>
          <p:nvSpPr>
            <p:cNvPr name="Freeform 7" id="7"/>
            <p:cNvSpPr/>
            <p:nvPr/>
          </p:nvSpPr>
          <p:spPr>
            <a:xfrm flipH="false" flipV="false" rot="0">
              <a:off x="0" y="0"/>
              <a:ext cx="4274726" cy="2157295"/>
            </a:xfrm>
            <a:custGeom>
              <a:avLst/>
              <a:gdLst/>
              <a:ahLst/>
              <a:cxnLst/>
              <a:rect r="r" b="b" t="t" l="l"/>
              <a:pathLst>
                <a:path h="2157295" w="4274726">
                  <a:moveTo>
                    <a:pt x="24327" y="0"/>
                  </a:moveTo>
                  <a:lnTo>
                    <a:pt x="4250399" y="0"/>
                  </a:lnTo>
                  <a:cubicBezTo>
                    <a:pt x="4263834" y="0"/>
                    <a:pt x="4274726" y="10891"/>
                    <a:pt x="4274726" y="24327"/>
                  </a:cubicBezTo>
                  <a:lnTo>
                    <a:pt x="4274726" y="2132968"/>
                  </a:lnTo>
                  <a:cubicBezTo>
                    <a:pt x="4274726" y="2146404"/>
                    <a:pt x="4263834" y="2157295"/>
                    <a:pt x="4250399" y="2157295"/>
                  </a:cubicBezTo>
                  <a:lnTo>
                    <a:pt x="24327" y="2157295"/>
                  </a:lnTo>
                  <a:cubicBezTo>
                    <a:pt x="17875" y="2157295"/>
                    <a:pt x="11687" y="2154732"/>
                    <a:pt x="7125" y="2150170"/>
                  </a:cubicBezTo>
                  <a:cubicBezTo>
                    <a:pt x="2563" y="2145608"/>
                    <a:pt x="0" y="2139420"/>
                    <a:pt x="0" y="2132968"/>
                  </a:cubicBezTo>
                  <a:lnTo>
                    <a:pt x="0" y="24327"/>
                  </a:lnTo>
                  <a:cubicBezTo>
                    <a:pt x="0" y="10891"/>
                    <a:pt x="10891" y="0"/>
                    <a:pt x="24327" y="0"/>
                  </a:cubicBezTo>
                  <a:close/>
                </a:path>
              </a:pathLst>
            </a:custGeom>
            <a:solidFill>
              <a:srgbClr val="F1F6F9"/>
            </a:solidFill>
            <a:ln w="133350" cap="rnd">
              <a:solidFill>
                <a:srgbClr val="394867"/>
              </a:solidFill>
              <a:prstDash val="solid"/>
              <a:round/>
            </a:ln>
          </p:spPr>
        </p:sp>
        <p:sp>
          <p:nvSpPr>
            <p:cNvPr name="TextBox 8" id="8"/>
            <p:cNvSpPr txBox="true"/>
            <p:nvPr/>
          </p:nvSpPr>
          <p:spPr>
            <a:xfrm>
              <a:off x="0" y="-38100"/>
              <a:ext cx="4274726" cy="2195395"/>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38842" y="1749106"/>
            <a:ext cx="16220458" cy="930913"/>
          </a:xfrm>
          <a:prstGeom prst="rect">
            <a:avLst/>
          </a:prstGeom>
        </p:spPr>
        <p:txBody>
          <a:bodyPr anchor="t" rtlCol="false" tIns="0" lIns="0" bIns="0" rIns="0">
            <a:spAutoFit/>
          </a:bodyPr>
          <a:lstStyle/>
          <a:p>
            <a:pPr algn="ctr">
              <a:lnSpc>
                <a:spcPts val="6560"/>
              </a:lnSpc>
            </a:pPr>
            <a:r>
              <a:rPr lang="en-US" sz="8200" b="true">
                <a:solidFill>
                  <a:srgbClr val="14274E"/>
                </a:solidFill>
                <a:latin typeface="Proxima Nova Heavy"/>
                <a:ea typeface="Proxima Nova Heavy"/>
                <a:cs typeface="Proxima Nova Heavy"/>
                <a:sym typeface="Proxima Nova Heavy"/>
              </a:rPr>
              <a:t>Major modules &amp; functionalities</a:t>
            </a:r>
          </a:p>
        </p:txBody>
      </p:sp>
      <p:sp>
        <p:nvSpPr>
          <p:cNvPr name="TextBox 10" id="10"/>
          <p:cNvSpPr txBox="true"/>
          <p:nvPr/>
        </p:nvSpPr>
        <p:spPr>
          <a:xfrm rot="0">
            <a:off x="1483896" y="2613344"/>
            <a:ext cx="5741225" cy="2380615"/>
          </a:xfrm>
          <a:prstGeom prst="rect">
            <a:avLst/>
          </a:prstGeom>
        </p:spPr>
        <p:txBody>
          <a:bodyPr anchor="t" rtlCol="false" tIns="0" lIns="0" bIns="0" rIns="0">
            <a:spAutoFit/>
          </a:bodyPr>
          <a:lstStyle/>
          <a:p>
            <a:pPr algn="l">
              <a:lnSpc>
                <a:spcPts val="4759"/>
              </a:lnSpc>
            </a:pPr>
            <a:r>
              <a:rPr lang="en-US" sz="3399" b="true">
                <a:solidFill>
                  <a:srgbClr val="14274E"/>
                </a:solidFill>
                <a:latin typeface="Clear Sans Bold"/>
                <a:ea typeface="Clear Sans Bold"/>
                <a:cs typeface="Clear Sans Bold"/>
                <a:sym typeface="Clear Sans Bold"/>
              </a:rPr>
              <a:t>Login and sign up module:</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L</a:t>
            </a:r>
            <a:r>
              <a:rPr lang="en-US" sz="3399">
                <a:solidFill>
                  <a:srgbClr val="231F20"/>
                </a:solidFill>
                <a:latin typeface="Clear Sans"/>
                <a:ea typeface="Clear Sans"/>
                <a:cs typeface="Clear Sans"/>
                <a:sym typeface="Clear Sans"/>
              </a:rPr>
              <a:t>ogin</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S</a:t>
            </a:r>
            <a:r>
              <a:rPr lang="en-US" sz="3399">
                <a:solidFill>
                  <a:srgbClr val="231F20"/>
                </a:solidFill>
                <a:latin typeface="Clear Sans"/>
                <a:ea typeface="Clear Sans"/>
                <a:cs typeface="Clear Sans"/>
                <a:sym typeface="Clear Sans"/>
              </a:rPr>
              <a:t>ign up</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S</a:t>
            </a:r>
            <a:r>
              <a:rPr lang="en-US" sz="3399">
                <a:solidFill>
                  <a:srgbClr val="231F20"/>
                </a:solidFill>
                <a:latin typeface="Clear Sans"/>
                <a:ea typeface="Clear Sans"/>
                <a:cs typeface="Clear Sans"/>
                <a:sym typeface="Clear Sans"/>
              </a:rPr>
              <a:t>et password</a:t>
            </a:r>
          </a:p>
        </p:txBody>
      </p:sp>
      <p:sp>
        <p:nvSpPr>
          <p:cNvPr name="TextBox 11" id="11"/>
          <p:cNvSpPr txBox="true"/>
          <p:nvPr/>
        </p:nvSpPr>
        <p:spPr>
          <a:xfrm rot="0">
            <a:off x="6904124" y="2591117"/>
            <a:ext cx="4500037" cy="2980690"/>
          </a:xfrm>
          <a:prstGeom prst="rect">
            <a:avLst/>
          </a:prstGeom>
        </p:spPr>
        <p:txBody>
          <a:bodyPr anchor="t" rtlCol="false" tIns="0" lIns="0" bIns="0" rIns="0">
            <a:spAutoFit/>
          </a:bodyPr>
          <a:lstStyle/>
          <a:p>
            <a:pPr algn="l">
              <a:lnSpc>
                <a:spcPts val="4759"/>
              </a:lnSpc>
            </a:pPr>
            <a:r>
              <a:rPr lang="en-US" sz="3399" b="true">
                <a:solidFill>
                  <a:srgbClr val="14274E"/>
                </a:solidFill>
                <a:latin typeface="Clear Sans Bold"/>
                <a:ea typeface="Clear Sans Bold"/>
                <a:cs typeface="Clear Sans Bold"/>
                <a:sym typeface="Clear Sans Bold"/>
              </a:rPr>
              <a:t>Create new account</a:t>
            </a:r>
            <a:r>
              <a:rPr lang="en-US" sz="3399">
                <a:solidFill>
                  <a:srgbClr val="14274E"/>
                </a:solidFill>
                <a:latin typeface="Clear Sans"/>
                <a:ea typeface="Clear Sans"/>
                <a:cs typeface="Clear Sans"/>
                <a:sym typeface="Clear Sans"/>
              </a:rPr>
              <a:t>:</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U</a:t>
            </a:r>
            <a:r>
              <a:rPr lang="en-US" sz="3399">
                <a:solidFill>
                  <a:srgbClr val="231F20"/>
                </a:solidFill>
                <a:latin typeface="Clear Sans"/>
                <a:ea typeface="Clear Sans"/>
                <a:cs typeface="Clear Sans"/>
                <a:sym typeface="Clear Sans"/>
              </a:rPr>
              <a:t>ser name </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Name of the user</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P</a:t>
            </a:r>
            <a:r>
              <a:rPr lang="en-US" sz="3399">
                <a:solidFill>
                  <a:srgbClr val="231F20"/>
                </a:solidFill>
                <a:latin typeface="Clear Sans"/>
                <a:ea typeface="Clear Sans"/>
                <a:cs typeface="Clear Sans"/>
                <a:sym typeface="Clear Sans"/>
              </a:rPr>
              <a:t>assword</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C</a:t>
            </a:r>
            <a:r>
              <a:rPr lang="en-US" sz="3399">
                <a:solidFill>
                  <a:srgbClr val="231F20"/>
                </a:solidFill>
                <a:latin typeface="Clear Sans"/>
                <a:ea typeface="Clear Sans"/>
                <a:cs typeface="Clear Sans"/>
                <a:sym typeface="Clear Sans"/>
              </a:rPr>
              <a:t>onfirm password</a:t>
            </a:r>
          </a:p>
        </p:txBody>
      </p:sp>
      <p:sp>
        <p:nvSpPr>
          <p:cNvPr name="TextBox 12" id="12"/>
          <p:cNvSpPr txBox="true"/>
          <p:nvPr/>
        </p:nvSpPr>
        <p:spPr>
          <a:xfrm rot="0">
            <a:off x="11503162" y="2591117"/>
            <a:ext cx="5618855" cy="2380615"/>
          </a:xfrm>
          <a:prstGeom prst="rect">
            <a:avLst/>
          </a:prstGeom>
        </p:spPr>
        <p:txBody>
          <a:bodyPr anchor="t" rtlCol="false" tIns="0" lIns="0" bIns="0" rIns="0">
            <a:spAutoFit/>
          </a:bodyPr>
          <a:lstStyle/>
          <a:p>
            <a:pPr algn="l">
              <a:lnSpc>
                <a:spcPts val="4759"/>
              </a:lnSpc>
            </a:pPr>
            <a:r>
              <a:rPr lang="en-US" sz="3399" b="true">
                <a:solidFill>
                  <a:srgbClr val="14274E"/>
                </a:solidFill>
                <a:latin typeface="Clear Sans Bold"/>
                <a:ea typeface="Clear Sans Bold"/>
                <a:cs typeface="Clear Sans Bold"/>
                <a:sym typeface="Clear Sans Bold"/>
              </a:rPr>
              <a:t>Main menu: </a:t>
            </a:r>
          </a:p>
          <a:p>
            <a:pPr algn="l" marL="734059" indent="-367030" lvl="1">
              <a:lnSpc>
                <a:spcPts val="4759"/>
              </a:lnSpc>
              <a:buFont typeface="Arial"/>
              <a:buChar char="•"/>
            </a:pPr>
            <a:r>
              <a:rPr lang="en-US" sz="3399">
                <a:solidFill>
                  <a:srgbClr val="14274E"/>
                </a:solidFill>
                <a:latin typeface="Clear Sans"/>
                <a:ea typeface="Clear Sans"/>
                <a:cs typeface="Clear Sans"/>
                <a:sym typeface="Clear Sans"/>
              </a:rPr>
              <a:t>Includes all conversions heading</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Logout option</a:t>
            </a:r>
          </a:p>
        </p:txBody>
      </p:sp>
      <p:sp>
        <p:nvSpPr>
          <p:cNvPr name="TextBox 13" id="13"/>
          <p:cNvSpPr txBox="true"/>
          <p:nvPr/>
        </p:nvSpPr>
        <p:spPr>
          <a:xfrm rot="0">
            <a:off x="1483896" y="5709133"/>
            <a:ext cx="15408510" cy="2980690"/>
          </a:xfrm>
          <a:prstGeom prst="rect">
            <a:avLst/>
          </a:prstGeom>
        </p:spPr>
        <p:txBody>
          <a:bodyPr anchor="t" rtlCol="false" tIns="0" lIns="0" bIns="0" rIns="0">
            <a:spAutoFit/>
          </a:bodyPr>
          <a:lstStyle/>
          <a:p>
            <a:pPr algn="l">
              <a:lnSpc>
                <a:spcPts val="4759"/>
              </a:lnSpc>
            </a:pPr>
            <a:r>
              <a:rPr lang="en-US" sz="3399" b="true">
                <a:solidFill>
                  <a:srgbClr val="14274E"/>
                </a:solidFill>
                <a:latin typeface="Clear Sans Bold"/>
                <a:ea typeface="Clear Sans Bold"/>
                <a:cs typeface="Clear Sans Bold"/>
                <a:sym typeface="Clear Sans Bold"/>
              </a:rPr>
              <a:t>Conversion Module: </a:t>
            </a:r>
          </a:p>
          <a:p>
            <a:pPr algn="l" marL="734059" indent="-367030" lvl="1">
              <a:lnSpc>
                <a:spcPts val="4759"/>
              </a:lnSpc>
              <a:buFont typeface="Arial"/>
              <a:buChar char="•"/>
            </a:pPr>
            <a:r>
              <a:rPr lang="en-US" sz="3399">
                <a:solidFill>
                  <a:srgbClr val="14274E"/>
                </a:solidFill>
                <a:latin typeface="Clear Sans"/>
                <a:ea typeface="Clear Sans"/>
                <a:cs typeface="Clear Sans"/>
                <a:sym typeface="Clear Sans"/>
              </a:rPr>
              <a:t>In all conversion module there will be a exit button so user can comeback to main menu to do other conversions</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There will be a refresh button so user can do multiple conversions.</a:t>
            </a:r>
          </a:p>
          <a:p>
            <a:pPr algn="l" marL="734059" indent="-367030" lvl="1">
              <a:lnSpc>
                <a:spcPts val="4759"/>
              </a:lnSpc>
              <a:buFont typeface="Arial"/>
              <a:buChar char="•"/>
            </a:pPr>
            <a:r>
              <a:rPr lang="en-US" sz="3399">
                <a:solidFill>
                  <a:srgbClr val="231F20"/>
                </a:solidFill>
                <a:latin typeface="Clear Sans"/>
                <a:ea typeface="Clear Sans"/>
                <a:cs typeface="Clear Sans"/>
                <a:sym typeface="Clear Sans"/>
              </a:rPr>
              <a:t>In combo box units are provided,input and output boxes are also provided.</a:t>
            </a:r>
          </a:p>
        </p:txBody>
      </p:sp>
      <p:sp>
        <p:nvSpPr>
          <p:cNvPr name="Freeform 14" id="14"/>
          <p:cNvSpPr/>
          <p:nvPr/>
        </p:nvSpPr>
        <p:spPr>
          <a:xfrm flipH="false" flipV="false" rot="0">
            <a:off x="7615037" y="200368"/>
            <a:ext cx="849250" cy="777353"/>
          </a:xfrm>
          <a:custGeom>
            <a:avLst/>
            <a:gdLst/>
            <a:ahLst/>
            <a:cxnLst/>
            <a:rect r="r" b="b" t="t" l="l"/>
            <a:pathLst>
              <a:path h="777353" w="849250">
                <a:moveTo>
                  <a:pt x="0" y="0"/>
                </a:moveTo>
                <a:lnTo>
                  <a:pt x="849250" y="0"/>
                </a:lnTo>
                <a:lnTo>
                  <a:pt x="849250" y="777354"/>
                </a:lnTo>
                <a:lnTo>
                  <a:pt x="0" y="777354"/>
                </a:lnTo>
                <a:lnTo>
                  <a:pt x="0" y="0"/>
                </a:lnTo>
                <a:close/>
              </a:path>
            </a:pathLst>
          </a:custGeom>
          <a:blipFill>
            <a:blip r:embed="rId6">
              <a:extLst>
                <a:ext uri="{96DAC541-7B7A-43D3-8B79-37D633B846F1}">
                  <asvg:svgBlip xmlns:asvg="http://schemas.microsoft.com/office/drawing/2016/SVG/main" r:embed="rId7"/>
                </a:ext>
              </a:extLst>
            </a:blip>
            <a:stretch>
              <a:fillRect l="-9769" t="-27677" r="-163864" b="-53500"/>
            </a:stretch>
          </a:blipFill>
        </p:spPr>
      </p:sp>
      <p:sp>
        <p:nvSpPr>
          <p:cNvPr name="TextBox 15" id="15"/>
          <p:cNvSpPr txBox="true"/>
          <p:nvPr/>
        </p:nvSpPr>
        <p:spPr>
          <a:xfrm rot="0">
            <a:off x="8905942" y="213865"/>
            <a:ext cx="1767021" cy="664635"/>
          </a:xfrm>
          <a:prstGeom prst="rect">
            <a:avLst/>
          </a:prstGeom>
        </p:spPr>
        <p:txBody>
          <a:bodyPr anchor="t" rtlCol="false" tIns="0" lIns="0" bIns="0" rIns="0">
            <a:spAutoFit/>
          </a:bodyPr>
          <a:lstStyle/>
          <a:p>
            <a:pPr algn="ctr">
              <a:lnSpc>
                <a:spcPts val="5322"/>
              </a:lnSpc>
            </a:pPr>
            <a:r>
              <a:rPr lang="en-US" sz="3801" b="true">
                <a:solidFill>
                  <a:srgbClr val="FFFFFF"/>
                </a:solidFill>
                <a:latin typeface=" Avenir Next Arabic Bold"/>
                <a:ea typeface=" Avenir Next Arabic Bold"/>
                <a:cs typeface=" Avenir Next Arabic Bold"/>
                <a:sym typeface=" Avenir Next Arabic Bold"/>
              </a:rPr>
              <a:t>upGrad</a:t>
            </a:r>
          </a:p>
        </p:txBody>
      </p:sp>
      <p:sp>
        <p:nvSpPr>
          <p:cNvPr name="Freeform 16" id="16"/>
          <p:cNvSpPr/>
          <p:nvPr/>
        </p:nvSpPr>
        <p:spPr>
          <a:xfrm flipH="false" flipV="false" rot="5400000">
            <a:off x="8185181" y="549726"/>
            <a:ext cx="924169" cy="34818"/>
          </a:xfrm>
          <a:custGeom>
            <a:avLst/>
            <a:gdLst/>
            <a:ahLst/>
            <a:cxnLst/>
            <a:rect r="r" b="b" t="t" l="l"/>
            <a:pathLst>
              <a:path h="34818" w="924169">
                <a:moveTo>
                  <a:pt x="0" y="0"/>
                </a:moveTo>
                <a:lnTo>
                  <a:pt x="924169" y="0"/>
                </a:lnTo>
                <a:lnTo>
                  <a:pt x="924169" y="34818"/>
                </a:lnTo>
                <a:lnTo>
                  <a:pt x="0" y="34818"/>
                </a:lnTo>
                <a:lnTo>
                  <a:pt x="0" y="0"/>
                </a:lnTo>
                <a:close/>
              </a:path>
            </a:pathLst>
          </a:custGeom>
          <a:blipFill>
            <a:blip r:embed="rId8">
              <a:extLst>
                <a:ext uri="{96DAC541-7B7A-43D3-8B79-37D633B846F1}">
                  <asvg:svgBlip xmlns:asvg="http://schemas.microsoft.com/office/drawing/2016/SVG/main" r:embed="rId9"/>
                </a:ext>
              </a:extLst>
            </a:blip>
            <a:stretch>
              <a:fillRect l="-61903" t="0" r="0" b="-1574"/>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274E"/>
        </a:solidFill>
      </p:bgPr>
    </p:bg>
    <p:spTree>
      <p:nvGrpSpPr>
        <p:cNvPr id="1" name=""/>
        <p:cNvGrpSpPr/>
        <p:nvPr/>
      </p:nvGrpSpPr>
      <p:grpSpPr>
        <a:xfrm>
          <a:off x="0" y="0"/>
          <a:ext cx="0" cy="0"/>
          <a:chOff x="0" y="0"/>
          <a:chExt cx="0" cy="0"/>
        </a:xfrm>
      </p:grpSpPr>
      <p:sp>
        <p:nvSpPr>
          <p:cNvPr name="Freeform 2" id="2"/>
          <p:cNvSpPr/>
          <p:nvPr/>
        </p:nvSpPr>
        <p:spPr>
          <a:xfrm flipH="true" flipV="true" rot="0">
            <a:off x="14173200" y="-5715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622935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1067319"/>
            <a:ext cx="16230600" cy="8190981"/>
            <a:chOff x="0" y="0"/>
            <a:chExt cx="4274726" cy="2157295"/>
          </a:xfrm>
        </p:grpSpPr>
        <p:sp>
          <p:nvSpPr>
            <p:cNvPr name="Freeform 5" id="5"/>
            <p:cNvSpPr/>
            <p:nvPr/>
          </p:nvSpPr>
          <p:spPr>
            <a:xfrm flipH="false" flipV="false" rot="0">
              <a:off x="0" y="0"/>
              <a:ext cx="4274726" cy="2157295"/>
            </a:xfrm>
            <a:custGeom>
              <a:avLst/>
              <a:gdLst/>
              <a:ahLst/>
              <a:cxnLst/>
              <a:rect r="r" b="b" t="t" l="l"/>
              <a:pathLst>
                <a:path h="2157295" w="4274726">
                  <a:moveTo>
                    <a:pt x="24327" y="0"/>
                  </a:moveTo>
                  <a:lnTo>
                    <a:pt x="4250399" y="0"/>
                  </a:lnTo>
                  <a:cubicBezTo>
                    <a:pt x="4263834" y="0"/>
                    <a:pt x="4274726" y="10891"/>
                    <a:pt x="4274726" y="24327"/>
                  </a:cubicBezTo>
                  <a:lnTo>
                    <a:pt x="4274726" y="2132968"/>
                  </a:lnTo>
                  <a:cubicBezTo>
                    <a:pt x="4274726" y="2146404"/>
                    <a:pt x="4263834" y="2157295"/>
                    <a:pt x="4250399" y="2157295"/>
                  </a:cubicBezTo>
                  <a:lnTo>
                    <a:pt x="24327" y="2157295"/>
                  </a:lnTo>
                  <a:cubicBezTo>
                    <a:pt x="17875" y="2157295"/>
                    <a:pt x="11687" y="2154732"/>
                    <a:pt x="7125" y="2150170"/>
                  </a:cubicBezTo>
                  <a:cubicBezTo>
                    <a:pt x="2563" y="2145608"/>
                    <a:pt x="0" y="2139420"/>
                    <a:pt x="0" y="2132968"/>
                  </a:cubicBezTo>
                  <a:lnTo>
                    <a:pt x="0" y="24327"/>
                  </a:lnTo>
                  <a:cubicBezTo>
                    <a:pt x="0" y="10891"/>
                    <a:pt x="10891" y="0"/>
                    <a:pt x="24327" y="0"/>
                  </a:cubicBezTo>
                  <a:close/>
                </a:path>
              </a:pathLst>
            </a:custGeom>
            <a:solidFill>
              <a:srgbClr val="F1F6F9"/>
            </a:solidFill>
            <a:ln w="133350" cap="rnd">
              <a:solidFill>
                <a:srgbClr val="394867"/>
              </a:solidFill>
              <a:prstDash val="solid"/>
              <a:round/>
            </a:ln>
          </p:spPr>
        </p:sp>
        <p:sp>
          <p:nvSpPr>
            <p:cNvPr name="TextBox 6" id="6"/>
            <p:cNvSpPr txBox="true"/>
            <p:nvPr/>
          </p:nvSpPr>
          <p:spPr>
            <a:xfrm>
              <a:off x="0" y="-38100"/>
              <a:ext cx="4274726" cy="219539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3296468" y="1913916"/>
            <a:ext cx="11695063" cy="955674"/>
          </a:xfrm>
          <a:prstGeom prst="rect">
            <a:avLst/>
          </a:prstGeom>
        </p:spPr>
        <p:txBody>
          <a:bodyPr anchor="t" rtlCol="false" tIns="0" lIns="0" bIns="0" rIns="0">
            <a:spAutoFit/>
          </a:bodyPr>
          <a:lstStyle/>
          <a:p>
            <a:pPr algn="ctr">
              <a:lnSpc>
                <a:spcPts val="6799"/>
              </a:lnSpc>
            </a:pPr>
            <a:r>
              <a:rPr lang="en-US" sz="8499" b="true">
                <a:solidFill>
                  <a:srgbClr val="14274E"/>
                </a:solidFill>
                <a:latin typeface="Proxima Nova Heavy"/>
                <a:ea typeface="Proxima Nova Heavy"/>
                <a:cs typeface="Proxima Nova Heavy"/>
                <a:sym typeface="Proxima Nova Heavy"/>
              </a:rPr>
              <a:t>Future additionalities</a:t>
            </a:r>
          </a:p>
        </p:txBody>
      </p:sp>
      <p:sp>
        <p:nvSpPr>
          <p:cNvPr name="TextBox 8" id="8"/>
          <p:cNvSpPr txBox="true"/>
          <p:nvPr/>
        </p:nvSpPr>
        <p:spPr>
          <a:xfrm rot="0">
            <a:off x="1283595" y="2802914"/>
            <a:ext cx="15720809" cy="5793105"/>
          </a:xfrm>
          <a:prstGeom prst="rect">
            <a:avLst/>
          </a:prstGeom>
        </p:spPr>
        <p:txBody>
          <a:bodyPr anchor="t" rtlCol="false" tIns="0" lIns="0" bIns="0" rIns="0">
            <a:spAutoFit/>
          </a:bodyPr>
          <a:lstStyle/>
          <a:p>
            <a:pPr algn="just" marL="712470" indent="-356235" lvl="1">
              <a:lnSpc>
                <a:spcPts val="4620"/>
              </a:lnSpc>
              <a:buFont typeface="Arial"/>
              <a:buChar char="•"/>
            </a:pPr>
            <a:r>
              <a:rPr lang="en-US" sz="3300">
                <a:solidFill>
                  <a:srgbClr val="14274E"/>
                </a:solidFill>
                <a:latin typeface="Clear Sans"/>
                <a:ea typeface="Clear Sans"/>
                <a:cs typeface="Clear Sans"/>
                <a:sym typeface="Clear Sans"/>
              </a:rPr>
              <a:t>There will be a history check option provided to the user so user can see their history of conversions.</a:t>
            </a:r>
          </a:p>
          <a:p>
            <a:pPr algn="just" marL="712470" indent="-356235" lvl="1">
              <a:lnSpc>
                <a:spcPts val="4620"/>
              </a:lnSpc>
              <a:buFont typeface="Arial"/>
              <a:buChar char="•"/>
            </a:pPr>
            <a:r>
              <a:rPr lang="en-US" sz="3300">
                <a:solidFill>
                  <a:srgbClr val="14274E"/>
                </a:solidFill>
                <a:latin typeface="Clear Sans"/>
                <a:ea typeface="Clear Sans"/>
                <a:cs typeface="Clear Sans"/>
                <a:sym typeface="Clear Sans"/>
              </a:rPr>
              <a:t>Enhanced Modules including things like Financial calculators (EMI, savings, ROI),Health metrics (BMI, calorie intake),Scientific units (moles, atomic units).</a:t>
            </a:r>
          </a:p>
          <a:p>
            <a:pPr algn="just" marL="712470" indent="-356235" lvl="1">
              <a:lnSpc>
                <a:spcPts val="4620"/>
              </a:lnSpc>
              <a:buFont typeface="Arial"/>
              <a:buChar char="•"/>
            </a:pPr>
            <a:r>
              <a:rPr lang="en-US" sz="3300">
                <a:solidFill>
                  <a:srgbClr val="14274E"/>
                </a:solidFill>
                <a:latin typeface="Clear Sans"/>
                <a:ea typeface="Clear Sans"/>
                <a:cs typeface="Clear Sans"/>
                <a:sym typeface="Clear Sans"/>
              </a:rPr>
              <a:t>AI based conversion which includes things like voice based input for  conversions.</a:t>
            </a:r>
          </a:p>
          <a:p>
            <a:pPr algn="just" marL="712470" indent="-356235" lvl="1">
              <a:lnSpc>
                <a:spcPts val="4620"/>
              </a:lnSpc>
              <a:buFont typeface="Arial"/>
              <a:buChar char="•"/>
            </a:pPr>
            <a:r>
              <a:rPr lang="en-US" sz="3300">
                <a:solidFill>
                  <a:srgbClr val="14274E"/>
                </a:solidFill>
                <a:latin typeface="Clear Sans"/>
                <a:ea typeface="Clear Sans"/>
                <a:cs typeface="Clear Sans"/>
                <a:sym typeface="Clear Sans"/>
              </a:rPr>
              <a:t>Enhanced experience by providing option of user-defined conversion formulas and multi-theme UI.</a:t>
            </a:r>
          </a:p>
          <a:p>
            <a:pPr algn="just" marL="712470" indent="-356235" lvl="1">
              <a:lnSpc>
                <a:spcPts val="4620"/>
              </a:lnSpc>
              <a:buFont typeface="Arial"/>
              <a:buChar char="•"/>
            </a:pPr>
            <a:r>
              <a:rPr lang="en-US" sz="3300">
                <a:solidFill>
                  <a:srgbClr val="14274E"/>
                </a:solidFill>
                <a:latin typeface="Clear Sans"/>
                <a:ea typeface="Clear Sans"/>
                <a:cs typeface="Clear Sans"/>
                <a:sym typeface="Clear Sans"/>
              </a:rPr>
              <a:t>Enabling user to export data and save results in PDFs or spreadsheets with real-time sharing options.</a:t>
            </a:r>
          </a:p>
        </p:txBody>
      </p:sp>
      <p:sp>
        <p:nvSpPr>
          <p:cNvPr name="Freeform 9" id="9"/>
          <p:cNvSpPr/>
          <p:nvPr/>
        </p:nvSpPr>
        <p:spPr>
          <a:xfrm flipH="false" flipV="false" rot="0">
            <a:off x="218798" y="199849"/>
            <a:ext cx="849250" cy="777353"/>
          </a:xfrm>
          <a:custGeom>
            <a:avLst/>
            <a:gdLst/>
            <a:ahLst/>
            <a:cxnLst/>
            <a:rect r="r" b="b" t="t" l="l"/>
            <a:pathLst>
              <a:path h="777353" w="849250">
                <a:moveTo>
                  <a:pt x="0" y="0"/>
                </a:moveTo>
                <a:lnTo>
                  <a:pt x="849250" y="0"/>
                </a:lnTo>
                <a:lnTo>
                  <a:pt x="849250" y="777353"/>
                </a:lnTo>
                <a:lnTo>
                  <a:pt x="0" y="777353"/>
                </a:lnTo>
                <a:lnTo>
                  <a:pt x="0" y="0"/>
                </a:lnTo>
                <a:close/>
              </a:path>
            </a:pathLst>
          </a:custGeom>
          <a:blipFill>
            <a:blip r:embed="rId4">
              <a:extLst>
                <a:ext uri="{96DAC541-7B7A-43D3-8B79-37D633B846F1}">
                  <asvg:svgBlip xmlns:asvg="http://schemas.microsoft.com/office/drawing/2016/SVG/main" r:embed="rId5"/>
                </a:ext>
              </a:extLst>
            </a:blip>
            <a:stretch>
              <a:fillRect l="-9769" t="-27677" r="-163864" b="-53500"/>
            </a:stretch>
          </a:blipFill>
        </p:spPr>
      </p:sp>
      <p:sp>
        <p:nvSpPr>
          <p:cNvPr name="TextBox 10" id="10"/>
          <p:cNvSpPr txBox="true"/>
          <p:nvPr/>
        </p:nvSpPr>
        <p:spPr>
          <a:xfrm rot="0">
            <a:off x="1509703" y="213346"/>
            <a:ext cx="1767021" cy="664635"/>
          </a:xfrm>
          <a:prstGeom prst="rect">
            <a:avLst/>
          </a:prstGeom>
        </p:spPr>
        <p:txBody>
          <a:bodyPr anchor="t" rtlCol="false" tIns="0" lIns="0" bIns="0" rIns="0">
            <a:spAutoFit/>
          </a:bodyPr>
          <a:lstStyle/>
          <a:p>
            <a:pPr algn="ctr">
              <a:lnSpc>
                <a:spcPts val="5322"/>
              </a:lnSpc>
            </a:pPr>
            <a:r>
              <a:rPr lang="en-US" sz="3801" b="true">
                <a:solidFill>
                  <a:srgbClr val="FFFFFF"/>
                </a:solidFill>
                <a:latin typeface=" Avenir Next Arabic Bold"/>
                <a:ea typeface=" Avenir Next Arabic Bold"/>
                <a:cs typeface=" Avenir Next Arabic Bold"/>
                <a:sym typeface=" Avenir Next Arabic Bold"/>
              </a:rPr>
              <a:t>upGrad</a:t>
            </a:r>
          </a:p>
        </p:txBody>
      </p:sp>
      <p:sp>
        <p:nvSpPr>
          <p:cNvPr name="Freeform 11" id="11"/>
          <p:cNvSpPr/>
          <p:nvPr/>
        </p:nvSpPr>
        <p:spPr>
          <a:xfrm flipH="false" flipV="false" rot="5400000">
            <a:off x="788942" y="549206"/>
            <a:ext cx="924169" cy="34818"/>
          </a:xfrm>
          <a:custGeom>
            <a:avLst/>
            <a:gdLst/>
            <a:ahLst/>
            <a:cxnLst/>
            <a:rect r="r" b="b" t="t" l="l"/>
            <a:pathLst>
              <a:path h="34818" w="924169">
                <a:moveTo>
                  <a:pt x="0" y="0"/>
                </a:moveTo>
                <a:lnTo>
                  <a:pt x="924169" y="0"/>
                </a:lnTo>
                <a:lnTo>
                  <a:pt x="924169" y="34818"/>
                </a:lnTo>
                <a:lnTo>
                  <a:pt x="0" y="34818"/>
                </a:lnTo>
                <a:lnTo>
                  <a:pt x="0" y="0"/>
                </a:lnTo>
                <a:close/>
              </a:path>
            </a:pathLst>
          </a:custGeom>
          <a:blipFill>
            <a:blip r:embed="rId6">
              <a:extLst>
                <a:ext uri="{96DAC541-7B7A-43D3-8B79-37D633B846F1}">
                  <asvg:svgBlip xmlns:asvg="http://schemas.microsoft.com/office/drawing/2016/SVG/main" r:embed="rId7"/>
                </a:ext>
              </a:extLst>
            </a:blip>
            <a:stretch>
              <a:fillRect l="-61903" t="0" r="0" b="-1574"/>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DAGX08jJLrQ</dc:identifier>
  <dcterms:modified xsi:type="dcterms:W3CDTF">2011-08-01T06:04:30Z</dcterms:modified>
  <cp:revision>1</cp:revision>
  <dc:title>convertEase project ppt</dc:title>
</cp:coreProperties>
</file>