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2" r:id="rId7"/>
    <p:sldId id="263" r:id="rId8"/>
    <p:sldId id="265" r:id="rId9"/>
    <p:sldId id="266" r:id="rId10"/>
    <p:sldId id="264" r:id="rId11"/>
    <p:sldId id="283" r:id="rId12"/>
    <p:sldId id="282" r:id="rId13"/>
    <p:sldId id="278" r:id="rId14"/>
    <p:sldId id="267" r:id="rId15"/>
    <p:sldId id="269" r:id="rId16"/>
    <p:sldId id="274" r:id="rId17"/>
    <p:sldId id="275" r:id="rId18"/>
    <p:sldId id="280" r:id="rId19"/>
    <p:sldId id="276" r:id="rId20"/>
    <p:sldId id="281" r:id="rId21"/>
    <p:sldId id="277" r:id="rId22"/>
    <p:sldId id="284" r:id="rId23"/>
    <p:sldId id="285" r:id="rId24"/>
    <p:sldId id="286" r:id="rId25"/>
    <p:sldId id="287" r:id="rId26"/>
    <p:sldId id="28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A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0.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Rectangles 4"/>
          <p:cNvSpPr/>
          <p:nvPr/>
        </p:nvSpPr>
        <p:spPr>
          <a:xfrm>
            <a:off x="1659255" y="-33655"/>
            <a:ext cx="7213600" cy="68707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6" name="Text Box 5"/>
          <p:cNvSpPr txBox="1"/>
          <p:nvPr/>
        </p:nvSpPr>
        <p:spPr>
          <a:xfrm>
            <a:off x="2037715" y="1243965"/>
            <a:ext cx="5428615" cy="3169285"/>
          </a:xfrm>
          <a:prstGeom prst="rect">
            <a:avLst/>
          </a:prstGeom>
          <a:noFill/>
        </p:spPr>
        <p:txBody>
          <a:bodyPr wrap="square" rtlCol="0">
            <a:spAutoFit/>
          </a:bodyPr>
          <a:p>
            <a:r>
              <a:rPr lang="en-US" sz="5000" b="1">
                <a:latin typeface="Bahnschrift SemiBold" panose="020B0502040204020203" charset="0"/>
                <a:cs typeface="Bahnschrift SemiBold" panose="020B0502040204020203" charset="0"/>
              </a:rPr>
              <a:t>EDA CASE STUDY </a:t>
            </a:r>
            <a:endParaRPr lang="en-US" sz="5000">
              <a:latin typeface="Bahnschrift SemiBold" panose="020B0502040204020203" charset="0"/>
              <a:cs typeface="Bahnschrift SemiBold" panose="020B0502040204020203" charset="0"/>
            </a:endParaRPr>
          </a:p>
          <a:p>
            <a:r>
              <a:rPr lang="en-US" sz="5000">
                <a:solidFill>
                  <a:srgbClr val="D1AD7D"/>
                </a:solidFill>
                <a:latin typeface="Bahnschrift SemiBold" panose="020B0502040204020203" charset="0"/>
                <a:cs typeface="Bahnschrift SemiBold" panose="020B0502040204020203" charset="0"/>
              </a:rPr>
              <a:t>Credit Risk</a:t>
            </a:r>
            <a:endParaRPr lang="en-US" sz="5000">
              <a:solidFill>
                <a:srgbClr val="D1AD7D"/>
              </a:solidFill>
              <a:latin typeface="Bahnschrift SemiBold" panose="020B0502040204020203" charset="0"/>
              <a:cs typeface="Bahnschrift SemiBold" panose="020B0502040204020203" charset="0"/>
            </a:endParaRPr>
          </a:p>
          <a:p>
            <a:r>
              <a:rPr lang="en-US" sz="5000">
                <a:solidFill>
                  <a:srgbClr val="D1AD7D"/>
                </a:solidFill>
                <a:latin typeface="Bahnschrift SemiBold" panose="020B0502040204020203" charset="0"/>
                <a:cs typeface="Bahnschrift SemiBold" panose="020B0502040204020203" charset="0"/>
              </a:rPr>
              <a:t>Analysis</a:t>
            </a:r>
            <a:endParaRPr lang="en-US" sz="5000">
              <a:solidFill>
                <a:srgbClr val="D1AD7D"/>
              </a:solidFill>
              <a:latin typeface="Bahnschrift SemiBold" panose="020B0502040204020203" charset="0"/>
              <a:cs typeface="Bahnschrift SemiBold" panose="020B0502040204020203" charset="0"/>
            </a:endParaRPr>
          </a:p>
          <a:p>
            <a:endParaRPr lang="en-US" sz="5000">
              <a:solidFill>
                <a:srgbClr val="D1AD7D"/>
              </a:solidFill>
              <a:latin typeface="Bahnschrift SemiBold" panose="020B0502040204020203" charset="0"/>
              <a:cs typeface="Bahnschrift SemiBold" panose="020B0502040204020203" charset="0"/>
            </a:endParaRPr>
          </a:p>
        </p:txBody>
      </p:sp>
      <p:cxnSp>
        <p:nvCxnSpPr>
          <p:cNvPr id="7" name="Straight Connector 6"/>
          <p:cNvCxnSpPr/>
          <p:nvPr/>
        </p:nvCxnSpPr>
        <p:spPr>
          <a:xfrm>
            <a:off x="2109470" y="3985260"/>
            <a:ext cx="5861685" cy="0"/>
          </a:xfrm>
          <a:prstGeom prst="line">
            <a:avLst/>
          </a:prstGeom>
        </p:spPr>
        <p:style>
          <a:lnRef idx="1">
            <a:schemeClr val="dk1"/>
          </a:lnRef>
          <a:fillRef idx="0">
            <a:schemeClr val="dk1"/>
          </a:fillRef>
          <a:effectRef idx="0">
            <a:schemeClr val="dk1"/>
          </a:effectRef>
          <a:fontRef idx="minor">
            <a:schemeClr val="tx1"/>
          </a:fontRef>
        </p:style>
      </p:cxnSp>
      <p:sp>
        <p:nvSpPr>
          <p:cNvPr id="8" name="Text Box 7"/>
          <p:cNvSpPr txBox="1"/>
          <p:nvPr/>
        </p:nvSpPr>
        <p:spPr>
          <a:xfrm>
            <a:off x="2164080" y="4328160"/>
            <a:ext cx="4761865" cy="553085"/>
          </a:xfrm>
          <a:prstGeom prst="rect">
            <a:avLst/>
          </a:prstGeom>
          <a:noFill/>
        </p:spPr>
        <p:txBody>
          <a:bodyPr wrap="square" rtlCol="0">
            <a:spAutoFit/>
          </a:bodyPr>
          <a:p>
            <a:r>
              <a:rPr lang="en-US" sz="3000" b="1">
                <a:latin typeface="Bahnschrift" panose="020B0502040204020203" charset="0"/>
                <a:cs typeface="Bahnschrift" panose="020B0502040204020203" charset="0"/>
              </a:rPr>
              <a:t>Dakshin JV</a:t>
            </a:r>
            <a:endParaRPr lang="en-US" sz="3000" b="1">
              <a:latin typeface="Bahnschrift" panose="020B0502040204020203" charset="0"/>
              <a:cs typeface="Bahnschrift"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67564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rPr>
              <a:t>Correlation checks for Defaulters</a:t>
            </a:r>
            <a:endParaRPr lang="en-US" sz="3800">
              <a:latin typeface="Bahnschrift SemiBold" panose="020B0502040204020203" charset="0"/>
              <a:cs typeface="Bahnschrift SemiBold" panose="020B0502040204020203" charset="0"/>
            </a:endParaRPr>
          </a:p>
        </p:txBody>
      </p:sp>
      <p:sp>
        <p:nvSpPr>
          <p:cNvPr id="7" name="Text Box 6"/>
          <p:cNvSpPr txBox="1"/>
          <p:nvPr/>
        </p:nvSpPr>
        <p:spPr>
          <a:xfrm>
            <a:off x="1725295" y="1014730"/>
            <a:ext cx="2944495" cy="3969385"/>
          </a:xfrm>
          <a:prstGeom prst="rect">
            <a:avLst/>
          </a:prstGeom>
          <a:noFill/>
        </p:spPr>
        <p:txBody>
          <a:bodyPr wrap="square" rtlCol="0">
            <a:spAutoFit/>
          </a:bodyPr>
          <a:p>
            <a:pPr marL="342900" indent="-342900">
              <a:buFont typeface="Arial" panose="020B0604020202020204" pitchFamily="34" charset="0"/>
              <a:buChar char="•"/>
            </a:pPr>
            <a:r>
              <a:rPr lang="en-US">
                <a:cs typeface="+mn-lt"/>
              </a:rPr>
              <a:t>This heat map for Target 1 </a:t>
            </a:r>
            <a:endParaRPr lang="en-US">
              <a:cs typeface="+mn-lt"/>
            </a:endParaRPr>
          </a:p>
          <a:p>
            <a:pPr indent="0">
              <a:buFont typeface="Arial" panose="020B0604020202020204" pitchFamily="34" charset="0"/>
              <a:buNone/>
            </a:pPr>
            <a:r>
              <a:rPr lang="en-US">
                <a:cs typeface="+mn-lt"/>
              </a:rPr>
              <a:t>is also having quite a same </a:t>
            </a:r>
            <a:endParaRPr lang="en-US">
              <a:cs typeface="+mn-lt"/>
            </a:endParaRPr>
          </a:p>
          <a:p>
            <a:pPr indent="0">
              <a:buFont typeface="Arial" panose="020B0604020202020204" pitchFamily="34" charset="0"/>
              <a:buNone/>
            </a:pPr>
            <a:r>
              <a:rPr lang="en-US">
                <a:cs typeface="+mn-lt"/>
              </a:rPr>
              <a:t>observation just like Target 0. </a:t>
            </a:r>
            <a:endParaRPr lang="en-US">
              <a:cs typeface="+mn-lt"/>
            </a:endParaRPr>
          </a:p>
          <a:p>
            <a:pPr indent="0">
              <a:buFont typeface="Arial" panose="020B0604020202020204" pitchFamily="34" charset="0"/>
              <a:buNone/>
            </a:pPr>
            <a:r>
              <a:rPr lang="en-US">
                <a:cs typeface="+mn-lt"/>
              </a:rPr>
              <a:t>But for few points are </a:t>
            </a:r>
            <a:endParaRPr lang="en-US">
              <a:cs typeface="+mn-lt"/>
            </a:endParaRPr>
          </a:p>
          <a:p>
            <a:pPr indent="0">
              <a:buFont typeface="Arial" panose="020B0604020202020204" pitchFamily="34" charset="0"/>
              <a:buNone/>
            </a:pPr>
            <a:r>
              <a:rPr lang="en-US">
                <a:cs typeface="+mn-lt"/>
              </a:rPr>
              <a:t>different. They are listed </a:t>
            </a:r>
            <a:endParaRPr lang="en-US">
              <a:cs typeface="+mn-lt"/>
            </a:endParaRPr>
          </a:p>
          <a:p>
            <a:pPr indent="0">
              <a:buFont typeface="Arial" panose="020B0604020202020204" pitchFamily="34" charset="0"/>
              <a:buNone/>
            </a:pPr>
            <a:r>
              <a:rPr lang="en-US">
                <a:cs typeface="+mn-lt"/>
              </a:rPr>
              <a:t>below.</a:t>
            </a:r>
            <a:endParaRPr lang="en-US">
              <a:cs typeface="+mn-lt"/>
            </a:endParaRPr>
          </a:p>
          <a:p>
            <a:pPr marL="342900" indent="-342900">
              <a:buFont typeface="Arial" panose="020B0604020202020204" pitchFamily="34" charset="0"/>
              <a:buChar char="•"/>
            </a:pPr>
            <a:r>
              <a:rPr lang="en-US">
                <a:cs typeface="+mn-lt"/>
              </a:rPr>
              <a:t>The client's permanent </a:t>
            </a:r>
            <a:endParaRPr lang="en-US">
              <a:cs typeface="+mn-lt"/>
            </a:endParaRPr>
          </a:p>
          <a:p>
            <a:pPr indent="0">
              <a:buFont typeface="Arial" panose="020B0604020202020204" pitchFamily="34" charset="0"/>
              <a:buNone/>
            </a:pPr>
            <a:r>
              <a:rPr lang="en-US">
                <a:cs typeface="+mn-lt"/>
              </a:rPr>
              <a:t>address does not match </a:t>
            </a:r>
            <a:endParaRPr lang="en-US">
              <a:cs typeface="+mn-lt"/>
            </a:endParaRPr>
          </a:p>
          <a:p>
            <a:pPr indent="0">
              <a:buFont typeface="Arial" panose="020B0604020202020204" pitchFamily="34" charset="0"/>
              <a:buNone/>
            </a:pPr>
            <a:r>
              <a:rPr lang="en-US">
                <a:cs typeface="+mn-lt"/>
              </a:rPr>
              <a:t>contact address are having </a:t>
            </a:r>
            <a:endParaRPr lang="en-US">
              <a:cs typeface="+mn-lt"/>
            </a:endParaRPr>
          </a:p>
          <a:p>
            <a:pPr indent="0">
              <a:buFont typeface="Arial" panose="020B0604020202020204" pitchFamily="34" charset="0"/>
              <a:buNone/>
            </a:pPr>
            <a:r>
              <a:rPr lang="en-US">
                <a:cs typeface="+mn-lt"/>
              </a:rPr>
              <a:t>less children and vice-versa</a:t>
            </a:r>
            <a:endParaRPr lang="en-US">
              <a:cs typeface="+mn-lt"/>
            </a:endParaRPr>
          </a:p>
          <a:p>
            <a:pPr marL="342900" indent="-342900">
              <a:buFont typeface="Arial" panose="020B0604020202020204" pitchFamily="34" charset="0"/>
              <a:buChar char="•"/>
            </a:pPr>
            <a:r>
              <a:rPr lang="en-US">
                <a:cs typeface="+mn-lt"/>
              </a:rPr>
              <a:t>The client's permanent </a:t>
            </a:r>
            <a:endParaRPr lang="en-US">
              <a:cs typeface="+mn-lt"/>
            </a:endParaRPr>
          </a:p>
          <a:p>
            <a:pPr indent="0">
              <a:buFont typeface="Arial" panose="020B0604020202020204" pitchFamily="34" charset="0"/>
              <a:buNone/>
            </a:pPr>
            <a:r>
              <a:rPr lang="en-US">
                <a:cs typeface="+mn-lt"/>
              </a:rPr>
              <a:t>address does not match </a:t>
            </a:r>
            <a:endParaRPr lang="en-US">
              <a:cs typeface="+mn-lt"/>
            </a:endParaRPr>
          </a:p>
          <a:p>
            <a:pPr indent="0">
              <a:buFont typeface="Arial" panose="020B0604020202020204" pitchFamily="34" charset="0"/>
              <a:buNone/>
            </a:pPr>
            <a:r>
              <a:rPr lang="en-US">
                <a:cs typeface="+mn-lt"/>
              </a:rPr>
              <a:t>work address are having </a:t>
            </a:r>
            <a:endParaRPr lang="en-US">
              <a:cs typeface="+mn-lt"/>
            </a:endParaRPr>
          </a:p>
          <a:p>
            <a:pPr indent="0">
              <a:buFont typeface="Arial" panose="020B0604020202020204" pitchFamily="34" charset="0"/>
              <a:buNone/>
            </a:pPr>
            <a:r>
              <a:rPr lang="en-US">
                <a:cs typeface="+mn-lt"/>
              </a:rPr>
              <a:t>less children and vice-versa</a:t>
            </a:r>
            <a:endParaRPr lang="en-US">
              <a:cs typeface="+mn-lt"/>
            </a:endParaRPr>
          </a:p>
        </p:txBody>
      </p:sp>
      <p:pic>
        <p:nvPicPr>
          <p:cNvPr id="4" name="Picture 3" descr="WhatsApp Image 2021-04-12 at 10.47.54 PM"/>
          <p:cNvPicPr>
            <a:picLocks noChangeAspect="1"/>
          </p:cNvPicPr>
          <p:nvPr/>
        </p:nvPicPr>
        <p:blipFill>
          <a:blip r:embed="rId2"/>
          <a:stretch>
            <a:fillRect/>
          </a:stretch>
        </p:blipFill>
        <p:spPr>
          <a:xfrm>
            <a:off x="4669790" y="1014730"/>
            <a:ext cx="7378700" cy="5547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67564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rPr>
              <a:t>Correlation checks for Non-Defaulters</a:t>
            </a:r>
            <a:endParaRPr lang="en-US" sz="3800">
              <a:latin typeface="Bahnschrift SemiBold" panose="020B0502040204020203" charset="0"/>
              <a:cs typeface="Bahnschrift SemiBold" panose="020B0502040204020203" charset="0"/>
            </a:endParaRPr>
          </a:p>
        </p:txBody>
      </p:sp>
      <p:sp>
        <p:nvSpPr>
          <p:cNvPr id="7" name="Text Box 6"/>
          <p:cNvSpPr txBox="1"/>
          <p:nvPr/>
        </p:nvSpPr>
        <p:spPr>
          <a:xfrm>
            <a:off x="1859915" y="807085"/>
            <a:ext cx="10110470" cy="5077460"/>
          </a:xfrm>
          <a:prstGeom prst="rect">
            <a:avLst/>
          </a:prstGeom>
          <a:noFill/>
        </p:spPr>
        <p:txBody>
          <a:bodyPr wrap="square" rtlCol="0">
            <a:spAutoFit/>
          </a:bodyPr>
          <a:p>
            <a:pPr marL="342900" indent="-342900">
              <a:buFont typeface="Arial" panose="020B0604020202020204" pitchFamily="34" charset="0"/>
              <a:buChar char="•"/>
            </a:pPr>
            <a:r>
              <a:rPr lang="en-US">
                <a:cs typeface="+mn-lt"/>
              </a:rPr>
              <a:t>Credit amount is inversely proportional to the Years of birth, which means Credit amount is higher for low age and vice-versa.</a:t>
            </a:r>
            <a:endParaRPr lang="en-US">
              <a:cs typeface="+mn-lt"/>
            </a:endParaRPr>
          </a:p>
          <a:p>
            <a:pPr marL="342900" indent="-342900">
              <a:buFont typeface="Arial" panose="020B0604020202020204" pitchFamily="34" charset="0"/>
              <a:buChar char="•"/>
            </a:pPr>
            <a:r>
              <a:rPr lang="en-US">
                <a:cs typeface="+mn-lt"/>
              </a:rPr>
              <a:t>Credit amount is </a:t>
            </a:r>
            <a:endParaRPr lang="en-US">
              <a:cs typeface="+mn-lt"/>
            </a:endParaRPr>
          </a:p>
          <a:p>
            <a:pPr indent="0">
              <a:buFont typeface="Arial" panose="020B0604020202020204" pitchFamily="34" charset="0"/>
              <a:buNone/>
            </a:pPr>
            <a:r>
              <a:rPr lang="en-US">
                <a:cs typeface="+mn-lt"/>
              </a:rPr>
              <a:t>inversely proportional to </a:t>
            </a:r>
            <a:endParaRPr lang="en-US">
              <a:cs typeface="+mn-lt"/>
            </a:endParaRPr>
          </a:p>
          <a:p>
            <a:pPr indent="0">
              <a:buFont typeface="Arial" panose="020B0604020202020204" pitchFamily="34" charset="0"/>
              <a:buNone/>
            </a:pPr>
            <a:r>
              <a:rPr lang="en-US">
                <a:cs typeface="+mn-lt"/>
              </a:rPr>
              <a:t>the number of children </a:t>
            </a:r>
            <a:endParaRPr lang="en-US">
              <a:cs typeface="+mn-lt"/>
            </a:endParaRPr>
          </a:p>
          <a:p>
            <a:pPr indent="0">
              <a:buFont typeface="Arial" panose="020B0604020202020204" pitchFamily="34" charset="0"/>
              <a:buNone/>
            </a:pPr>
            <a:r>
              <a:rPr lang="en-US">
                <a:cs typeface="+mn-lt"/>
              </a:rPr>
              <a:t>client have, means Credit </a:t>
            </a:r>
            <a:endParaRPr lang="en-US">
              <a:cs typeface="+mn-lt"/>
            </a:endParaRPr>
          </a:p>
          <a:p>
            <a:pPr indent="0">
              <a:buFont typeface="Arial" panose="020B0604020202020204" pitchFamily="34" charset="0"/>
              <a:buNone/>
            </a:pPr>
            <a:r>
              <a:rPr lang="en-US">
                <a:cs typeface="+mn-lt"/>
              </a:rPr>
              <a:t>amount is higher for less </a:t>
            </a:r>
            <a:endParaRPr lang="en-US">
              <a:cs typeface="+mn-lt"/>
            </a:endParaRPr>
          </a:p>
          <a:p>
            <a:pPr indent="0">
              <a:buFont typeface="Arial" panose="020B0604020202020204" pitchFamily="34" charset="0"/>
              <a:buNone/>
            </a:pPr>
            <a:r>
              <a:rPr lang="en-US">
                <a:cs typeface="+mn-lt"/>
              </a:rPr>
              <a:t>children count client have </a:t>
            </a:r>
            <a:endParaRPr lang="en-US">
              <a:cs typeface="+mn-lt"/>
            </a:endParaRPr>
          </a:p>
          <a:p>
            <a:pPr indent="0">
              <a:buFont typeface="Arial" panose="020B0604020202020204" pitchFamily="34" charset="0"/>
              <a:buNone/>
            </a:pPr>
            <a:r>
              <a:rPr lang="en-US">
                <a:cs typeface="+mn-lt"/>
              </a:rPr>
              <a:t>and vice-versa.</a:t>
            </a:r>
            <a:endParaRPr lang="en-US">
              <a:cs typeface="+mn-lt"/>
            </a:endParaRPr>
          </a:p>
          <a:p>
            <a:pPr marL="342900" indent="-342900">
              <a:buFont typeface="Arial" panose="020B0604020202020204" pitchFamily="34" charset="0"/>
              <a:buChar char="•"/>
            </a:pPr>
            <a:r>
              <a:rPr lang="en-US">
                <a:cs typeface="+mn-lt"/>
              </a:rPr>
              <a:t>Income amount is </a:t>
            </a:r>
            <a:endParaRPr lang="en-US">
              <a:cs typeface="+mn-lt"/>
            </a:endParaRPr>
          </a:p>
          <a:p>
            <a:pPr indent="0">
              <a:buFont typeface="Arial" panose="020B0604020202020204" pitchFamily="34" charset="0"/>
              <a:buNone/>
            </a:pPr>
            <a:r>
              <a:rPr lang="en-US">
                <a:cs typeface="+mn-lt"/>
              </a:rPr>
              <a:t>inversely proportional to </a:t>
            </a:r>
            <a:endParaRPr lang="en-US">
              <a:cs typeface="+mn-lt"/>
            </a:endParaRPr>
          </a:p>
          <a:p>
            <a:pPr indent="0">
              <a:buFont typeface="Arial" panose="020B0604020202020204" pitchFamily="34" charset="0"/>
              <a:buNone/>
            </a:pPr>
            <a:r>
              <a:rPr lang="en-US">
                <a:cs typeface="+mn-lt"/>
              </a:rPr>
              <a:t>the number of children </a:t>
            </a:r>
            <a:endParaRPr lang="en-US">
              <a:cs typeface="+mn-lt"/>
            </a:endParaRPr>
          </a:p>
          <a:p>
            <a:pPr indent="0">
              <a:buFont typeface="Arial" panose="020B0604020202020204" pitchFamily="34" charset="0"/>
              <a:buNone/>
            </a:pPr>
            <a:r>
              <a:rPr lang="en-US">
                <a:cs typeface="+mn-lt"/>
              </a:rPr>
              <a:t>client have, means more </a:t>
            </a:r>
            <a:endParaRPr lang="en-US">
              <a:cs typeface="+mn-lt"/>
            </a:endParaRPr>
          </a:p>
          <a:p>
            <a:pPr indent="0">
              <a:buFont typeface="Arial" panose="020B0604020202020204" pitchFamily="34" charset="0"/>
              <a:buNone/>
            </a:pPr>
            <a:r>
              <a:rPr lang="en-US">
                <a:cs typeface="+mn-lt"/>
              </a:rPr>
              <a:t>income for less children </a:t>
            </a:r>
            <a:endParaRPr lang="en-US">
              <a:cs typeface="+mn-lt"/>
            </a:endParaRPr>
          </a:p>
          <a:p>
            <a:pPr indent="0">
              <a:buFont typeface="Arial" panose="020B0604020202020204" pitchFamily="34" charset="0"/>
              <a:buNone/>
            </a:pPr>
            <a:r>
              <a:rPr lang="en-US">
                <a:cs typeface="+mn-lt"/>
              </a:rPr>
              <a:t>client have and vice-versa.</a:t>
            </a:r>
            <a:endParaRPr lang="en-US">
              <a:cs typeface="+mn-lt"/>
            </a:endParaRPr>
          </a:p>
          <a:p>
            <a:pPr marL="342900" indent="-342900">
              <a:buFont typeface="Arial" panose="020B0604020202020204" pitchFamily="34" charset="0"/>
              <a:buChar char="•"/>
            </a:pPr>
            <a:r>
              <a:rPr lang="en-US">
                <a:cs typeface="+mn-lt"/>
              </a:rPr>
              <a:t>Client with less </a:t>
            </a:r>
            <a:endParaRPr lang="en-US">
              <a:cs typeface="+mn-lt"/>
            </a:endParaRPr>
          </a:p>
          <a:p>
            <a:pPr indent="0">
              <a:buFont typeface="Arial" panose="020B0604020202020204" pitchFamily="34" charset="0"/>
              <a:buNone/>
            </a:pPr>
            <a:r>
              <a:rPr lang="en-US">
                <a:cs typeface="+mn-lt"/>
              </a:rPr>
              <a:t>children located in densely </a:t>
            </a:r>
            <a:endParaRPr lang="en-US">
              <a:cs typeface="+mn-lt"/>
            </a:endParaRPr>
          </a:p>
          <a:p>
            <a:pPr indent="0">
              <a:buFont typeface="Arial" panose="020B0604020202020204" pitchFamily="34" charset="0"/>
              <a:buNone/>
            </a:pPr>
            <a:r>
              <a:rPr lang="en-US">
                <a:cs typeface="+mn-lt"/>
              </a:rPr>
              <a:t>populated area.</a:t>
            </a:r>
            <a:endParaRPr lang="en-US">
              <a:cs typeface="+mn-lt"/>
            </a:endParaRPr>
          </a:p>
        </p:txBody>
      </p:sp>
      <p:pic>
        <p:nvPicPr>
          <p:cNvPr id="9" name="Picture 8" descr="WhatsApp Image 2021-04-12 at 10.42.38 PM"/>
          <p:cNvPicPr>
            <a:picLocks noChangeAspect="1"/>
          </p:cNvPicPr>
          <p:nvPr/>
        </p:nvPicPr>
        <p:blipFill>
          <a:blip r:embed="rId2"/>
          <a:stretch>
            <a:fillRect/>
          </a:stretch>
        </p:blipFill>
        <p:spPr>
          <a:xfrm>
            <a:off x="4476115" y="1303655"/>
            <a:ext cx="7596505" cy="5297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5110"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Text Box 3"/>
          <p:cNvSpPr txBox="1"/>
          <p:nvPr/>
        </p:nvSpPr>
        <p:spPr>
          <a:xfrm>
            <a:off x="1762125" y="296545"/>
            <a:ext cx="10135235" cy="491490"/>
          </a:xfrm>
          <a:prstGeom prst="rect">
            <a:avLst/>
          </a:prstGeom>
          <a:noFill/>
        </p:spPr>
        <p:txBody>
          <a:bodyPr wrap="square" rtlCol="0">
            <a:spAutoFit/>
          </a:bodyPr>
          <a:p>
            <a:pPr algn="ctr"/>
            <a:r>
              <a:rPr lang="en-US" sz="2600">
                <a:latin typeface="Bahnschrift SemiBold" panose="020B0502040204020203" charset="0"/>
                <a:cs typeface="Bahnschrift SemiBold" panose="020B0502040204020203" charset="0"/>
              </a:rPr>
              <a:t>Top 10 Correlation for clients as Defaulters and Non-Defaulters</a:t>
            </a:r>
            <a:r>
              <a:rPr lang="en-US"/>
              <a:t>.</a:t>
            </a:r>
            <a:endParaRPr lang="en-US"/>
          </a:p>
        </p:txBody>
      </p:sp>
      <p:sp>
        <p:nvSpPr>
          <p:cNvPr id="5" name="Text Box 4"/>
          <p:cNvSpPr txBox="1"/>
          <p:nvPr/>
        </p:nvSpPr>
        <p:spPr>
          <a:xfrm>
            <a:off x="1835150" y="920750"/>
            <a:ext cx="2974975" cy="460375"/>
          </a:xfrm>
          <a:prstGeom prst="rect">
            <a:avLst/>
          </a:prstGeom>
          <a:noFill/>
        </p:spPr>
        <p:txBody>
          <a:bodyPr wrap="square" rtlCol="0">
            <a:spAutoFit/>
          </a:bodyPr>
          <a:p>
            <a:r>
              <a:rPr lang="en-US" sz="2400" b="1">
                <a:cs typeface="+mn-lt"/>
              </a:rPr>
              <a:t>Defaulters</a:t>
            </a:r>
            <a:endParaRPr lang="en-US" sz="2400" b="1">
              <a:cs typeface="+mn-lt"/>
            </a:endParaRPr>
          </a:p>
        </p:txBody>
      </p:sp>
      <p:pic>
        <p:nvPicPr>
          <p:cNvPr id="6" name="Picture 5"/>
          <p:cNvPicPr>
            <a:picLocks noChangeAspect="1"/>
          </p:cNvPicPr>
          <p:nvPr/>
        </p:nvPicPr>
        <p:blipFill>
          <a:blip r:embed="rId2"/>
          <a:stretch>
            <a:fillRect/>
          </a:stretch>
        </p:blipFill>
        <p:spPr>
          <a:xfrm>
            <a:off x="7024370" y="1515745"/>
            <a:ext cx="5167630" cy="4637405"/>
          </a:xfrm>
          <a:prstGeom prst="rect">
            <a:avLst/>
          </a:prstGeom>
        </p:spPr>
      </p:pic>
      <p:sp>
        <p:nvSpPr>
          <p:cNvPr id="7" name="Text Box 6"/>
          <p:cNvSpPr txBox="1"/>
          <p:nvPr/>
        </p:nvSpPr>
        <p:spPr>
          <a:xfrm>
            <a:off x="7580630" y="920750"/>
            <a:ext cx="2974975" cy="460375"/>
          </a:xfrm>
          <a:prstGeom prst="rect">
            <a:avLst/>
          </a:prstGeom>
          <a:noFill/>
        </p:spPr>
        <p:txBody>
          <a:bodyPr wrap="square" rtlCol="0">
            <a:spAutoFit/>
          </a:bodyPr>
          <a:p>
            <a:r>
              <a:rPr lang="en-US" sz="2400" b="1">
                <a:cs typeface="+mn-lt"/>
              </a:rPr>
              <a:t>Non-Defaulters</a:t>
            </a:r>
            <a:endParaRPr lang="en-US" sz="2400" b="1">
              <a:cs typeface="+mn-lt"/>
            </a:endParaRPr>
          </a:p>
        </p:txBody>
      </p:sp>
      <p:pic>
        <p:nvPicPr>
          <p:cNvPr id="8" name="Picture 7" descr="Screenshot (200) - Copy"/>
          <p:cNvPicPr>
            <a:picLocks noChangeAspect="1"/>
          </p:cNvPicPr>
          <p:nvPr/>
        </p:nvPicPr>
        <p:blipFill>
          <a:blip r:embed="rId3"/>
          <a:stretch>
            <a:fillRect/>
          </a:stretch>
        </p:blipFill>
        <p:spPr>
          <a:xfrm>
            <a:off x="1835150" y="1514475"/>
            <a:ext cx="5189220" cy="48012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706755"/>
          </a:xfrm>
          <a:prstGeom prst="rect">
            <a:avLst/>
          </a:prstGeom>
          <a:noFill/>
        </p:spPr>
        <p:txBody>
          <a:bodyPr wrap="square" rtlCol="0">
            <a:spAutoFit/>
          </a:bodyPr>
          <a:p>
            <a:pPr algn="ctr"/>
            <a:r>
              <a:rPr lang="en-US" sz="4000">
                <a:latin typeface="Bahnschrift SemiBold" panose="020B0502040204020203" charset="0"/>
                <a:cs typeface="Bahnschrift SemiBold" panose="020B0502040204020203" charset="0"/>
              </a:rPr>
              <a:t>Segmented Univariate Analysis</a:t>
            </a:r>
            <a:endParaRPr lang="en-US" sz="4000">
              <a:latin typeface="Bahnschrift SemiBold" panose="020B0502040204020203" charset="0"/>
              <a:cs typeface="Bahnschrift SemiBold" panose="020B0502040204020203" charset="0"/>
            </a:endParaRPr>
          </a:p>
        </p:txBody>
      </p:sp>
      <p:pic>
        <p:nvPicPr>
          <p:cNvPr id="4" name="Picture 3" descr="WhatsApp Image 2021-04-12 at 10.12.46 PM"/>
          <p:cNvPicPr>
            <a:picLocks noChangeAspect="1"/>
          </p:cNvPicPr>
          <p:nvPr/>
        </p:nvPicPr>
        <p:blipFill>
          <a:blip r:embed="rId2"/>
          <a:stretch>
            <a:fillRect/>
          </a:stretch>
        </p:blipFill>
        <p:spPr>
          <a:xfrm>
            <a:off x="2226945" y="1105535"/>
            <a:ext cx="5155565" cy="2635250"/>
          </a:xfrm>
          <a:prstGeom prst="rect">
            <a:avLst/>
          </a:prstGeom>
        </p:spPr>
      </p:pic>
      <p:sp>
        <p:nvSpPr>
          <p:cNvPr id="5" name="Text Box 4"/>
          <p:cNvSpPr txBox="1"/>
          <p:nvPr/>
        </p:nvSpPr>
        <p:spPr>
          <a:xfrm>
            <a:off x="7802245" y="1237615"/>
            <a:ext cx="4001135" cy="2122805"/>
          </a:xfrm>
          <a:prstGeom prst="rect">
            <a:avLst/>
          </a:prstGeom>
          <a:noFill/>
        </p:spPr>
        <p:txBody>
          <a:bodyPr wrap="square" rtlCol="0">
            <a:spAutoFit/>
          </a:bodyPr>
          <a:p>
            <a:pPr indent="0">
              <a:buFont typeface="Arial" panose="020B0604020202020204" pitchFamily="34" charset="0"/>
              <a:buNone/>
            </a:pPr>
            <a:r>
              <a:rPr lang="en-US" sz="2200" b="1">
                <a:cs typeface="+mn-lt"/>
              </a:rPr>
              <a:t>AMT_GOODS_PRICE</a:t>
            </a:r>
            <a:endParaRPr lang="en-US" sz="2200" b="1">
              <a:cs typeface="+mn-lt"/>
            </a:endParaRPr>
          </a:p>
          <a:p>
            <a:pPr marL="285750" indent="-285750">
              <a:buFont typeface="Arial" panose="020B0604020202020204" pitchFamily="34" charset="0"/>
              <a:buChar char="•"/>
            </a:pPr>
            <a:r>
              <a:rPr lang="en-US" sz="2200">
                <a:cs typeface="+mn-lt"/>
              </a:rPr>
              <a:t>On Comparing the </a:t>
            </a:r>
            <a:r>
              <a:rPr lang="en-US" sz="2200">
                <a:cs typeface="+mn-lt"/>
                <a:sym typeface="+mn-ea"/>
              </a:rPr>
              <a:t>Defaulters</a:t>
            </a:r>
            <a:r>
              <a:rPr lang="en-US" sz="2200">
                <a:cs typeface="+mn-lt"/>
              </a:rPr>
              <a:t> and Non </a:t>
            </a:r>
            <a:r>
              <a:rPr lang="en-US" sz="2200">
                <a:cs typeface="+mn-lt"/>
                <a:sym typeface="+mn-ea"/>
              </a:rPr>
              <a:t>Defaulters,</a:t>
            </a:r>
            <a:r>
              <a:rPr lang="en-US" sz="2200">
                <a:cs typeface="+mn-lt"/>
              </a:rPr>
              <a:t> Defaulters purchases or loan credited is high in range of 0 to 50,000.</a:t>
            </a:r>
            <a:endParaRPr lang="en-US" sz="2200">
              <a:cs typeface="+mn-lt"/>
            </a:endParaRPr>
          </a:p>
          <a:p>
            <a:pPr marL="285750" indent="-285750">
              <a:buFont typeface="Arial" panose="020B0604020202020204" pitchFamily="34" charset="0"/>
              <a:buChar char="•"/>
            </a:pPr>
            <a:endParaRPr lang="en-US" sz="2200">
              <a:cs typeface="+mn-lt"/>
            </a:endParaRPr>
          </a:p>
        </p:txBody>
      </p:sp>
      <p:pic>
        <p:nvPicPr>
          <p:cNvPr id="6" name="Picture 5" descr="WhatsApp Image 2021-04-12 at 10.19.41 PM"/>
          <p:cNvPicPr>
            <a:picLocks noChangeAspect="1"/>
          </p:cNvPicPr>
          <p:nvPr/>
        </p:nvPicPr>
        <p:blipFill>
          <a:blip r:embed="rId3"/>
          <a:stretch>
            <a:fillRect/>
          </a:stretch>
        </p:blipFill>
        <p:spPr>
          <a:xfrm>
            <a:off x="6816090" y="3932555"/>
            <a:ext cx="4987290" cy="2506980"/>
          </a:xfrm>
          <a:prstGeom prst="rect">
            <a:avLst/>
          </a:prstGeom>
        </p:spPr>
      </p:pic>
      <p:sp>
        <p:nvSpPr>
          <p:cNvPr id="7" name="Text Box 6"/>
          <p:cNvSpPr txBox="1"/>
          <p:nvPr/>
        </p:nvSpPr>
        <p:spPr>
          <a:xfrm>
            <a:off x="2226945" y="4064635"/>
            <a:ext cx="4001135" cy="1783715"/>
          </a:xfrm>
          <a:prstGeom prst="rect">
            <a:avLst/>
          </a:prstGeom>
          <a:noFill/>
        </p:spPr>
        <p:txBody>
          <a:bodyPr wrap="square" rtlCol="0">
            <a:spAutoFit/>
          </a:bodyPr>
          <a:p>
            <a:pPr indent="0">
              <a:buFont typeface="Arial" panose="020B0604020202020204" pitchFamily="34" charset="0"/>
              <a:buNone/>
            </a:pPr>
            <a:r>
              <a:rPr lang="en-US" sz="2200" b="1">
                <a:cs typeface="+mn-lt"/>
              </a:rPr>
              <a:t>HOUR_APPR_PROCESS_START</a:t>
            </a:r>
            <a:endParaRPr lang="en-US" sz="2200" b="1">
              <a:cs typeface="+mn-lt"/>
            </a:endParaRPr>
          </a:p>
          <a:p>
            <a:pPr marL="285750" indent="-285750">
              <a:buFont typeface="Arial" panose="020B0604020202020204" pitchFamily="34" charset="0"/>
              <a:buChar char="•"/>
            </a:pPr>
            <a:r>
              <a:rPr lang="en-US" sz="2200">
                <a:cs typeface="+mn-lt"/>
              </a:rPr>
              <a:t>In peak-time(10AM - 12:30PM),many defaulters prefer this timing for loan application.</a:t>
            </a:r>
            <a:endParaRPr lang="en-US" sz="2200">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706755"/>
          </a:xfrm>
          <a:prstGeom prst="rect">
            <a:avLst/>
          </a:prstGeom>
          <a:noFill/>
        </p:spPr>
        <p:txBody>
          <a:bodyPr wrap="square" rtlCol="0">
            <a:spAutoFit/>
          </a:bodyPr>
          <a:p>
            <a:pPr algn="ctr"/>
            <a:r>
              <a:rPr lang="en-US" sz="4000">
                <a:latin typeface="Bahnschrift SemiBold" panose="020B0502040204020203" charset="0"/>
                <a:cs typeface="Bahnschrift SemiBold" panose="020B0502040204020203" charset="0"/>
              </a:rPr>
              <a:t>Segmented Univariate Analysis</a:t>
            </a:r>
            <a:endParaRPr lang="en-US" sz="4000">
              <a:latin typeface="Bahnschrift SemiBold" panose="020B0502040204020203" charset="0"/>
              <a:cs typeface="Bahnschrift SemiBold" panose="020B0502040204020203" charset="0"/>
            </a:endParaRPr>
          </a:p>
        </p:txBody>
      </p:sp>
      <p:sp>
        <p:nvSpPr>
          <p:cNvPr id="5" name="Text Box 4"/>
          <p:cNvSpPr txBox="1"/>
          <p:nvPr/>
        </p:nvSpPr>
        <p:spPr>
          <a:xfrm>
            <a:off x="7802245" y="1105535"/>
            <a:ext cx="4001135" cy="2799715"/>
          </a:xfrm>
          <a:prstGeom prst="rect">
            <a:avLst/>
          </a:prstGeom>
          <a:noFill/>
        </p:spPr>
        <p:txBody>
          <a:bodyPr wrap="square" rtlCol="0">
            <a:spAutoFit/>
          </a:bodyPr>
          <a:p>
            <a:pPr indent="0">
              <a:buFont typeface="Arial" panose="020B0604020202020204" pitchFamily="34" charset="0"/>
              <a:buNone/>
            </a:pPr>
            <a:r>
              <a:rPr lang="en-US" sz="2200" b="1">
                <a:cs typeface="+mn-lt"/>
              </a:rPr>
              <a:t>YEARS_BIRTH</a:t>
            </a:r>
            <a:endParaRPr lang="en-US" sz="2200" b="1">
              <a:cs typeface="+mn-lt"/>
            </a:endParaRPr>
          </a:p>
          <a:p>
            <a:pPr marL="285750" indent="-285750">
              <a:buFont typeface="Arial" panose="020B0604020202020204" pitchFamily="34" charset="0"/>
              <a:buChar char="•"/>
            </a:pPr>
            <a:r>
              <a:rPr lang="en-US" sz="2200">
                <a:cs typeface="+mn-lt"/>
              </a:rPr>
              <a:t>From the distributed plot, we can note that customer without payment difficulties having year in between 34 to 54 years , And customer with payment difficulties having in between 31 to 50 years.</a:t>
            </a:r>
            <a:endParaRPr lang="en-US" sz="2200">
              <a:cs typeface="+mn-lt"/>
            </a:endParaRPr>
          </a:p>
        </p:txBody>
      </p:sp>
      <p:pic>
        <p:nvPicPr>
          <p:cNvPr id="6" name="Picture 5" descr="WhatsApp Image 2021-04-12 at 10.21.48 PM"/>
          <p:cNvPicPr>
            <a:picLocks noChangeAspect="1"/>
          </p:cNvPicPr>
          <p:nvPr/>
        </p:nvPicPr>
        <p:blipFill>
          <a:blip r:embed="rId2"/>
          <a:stretch>
            <a:fillRect/>
          </a:stretch>
        </p:blipFill>
        <p:spPr>
          <a:xfrm>
            <a:off x="1988820" y="1105535"/>
            <a:ext cx="5575935" cy="2790190"/>
          </a:xfrm>
          <a:prstGeom prst="rect">
            <a:avLst/>
          </a:prstGeom>
        </p:spPr>
      </p:pic>
      <p:pic>
        <p:nvPicPr>
          <p:cNvPr id="7" name="Picture 6" descr="WhatsApp Image 2021-04-12 at 10.23.26 PM"/>
          <p:cNvPicPr>
            <a:picLocks noChangeAspect="1"/>
          </p:cNvPicPr>
          <p:nvPr/>
        </p:nvPicPr>
        <p:blipFill>
          <a:blip r:embed="rId3"/>
          <a:stretch>
            <a:fillRect/>
          </a:stretch>
        </p:blipFill>
        <p:spPr>
          <a:xfrm>
            <a:off x="6815455" y="4060825"/>
            <a:ext cx="4987925" cy="2506980"/>
          </a:xfrm>
          <a:prstGeom prst="rect">
            <a:avLst/>
          </a:prstGeom>
        </p:spPr>
      </p:pic>
      <p:sp>
        <p:nvSpPr>
          <p:cNvPr id="8" name="Text Box 7"/>
          <p:cNvSpPr txBox="1"/>
          <p:nvPr/>
        </p:nvSpPr>
        <p:spPr>
          <a:xfrm>
            <a:off x="2367915" y="4187825"/>
            <a:ext cx="4001135" cy="1106805"/>
          </a:xfrm>
          <a:prstGeom prst="rect">
            <a:avLst/>
          </a:prstGeom>
          <a:noFill/>
        </p:spPr>
        <p:txBody>
          <a:bodyPr wrap="square" rtlCol="0">
            <a:spAutoFit/>
          </a:bodyPr>
          <a:p>
            <a:pPr indent="0">
              <a:buFont typeface="Arial" panose="020B0604020202020204" pitchFamily="34" charset="0"/>
              <a:buNone/>
            </a:pPr>
            <a:r>
              <a:rPr lang="en-US" sz="2200" b="1">
                <a:cs typeface="+mn-lt"/>
              </a:rPr>
              <a:t>REGION_POPULATION_RELATIVE</a:t>
            </a:r>
            <a:endParaRPr lang="en-US" sz="2200" b="1">
              <a:cs typeface="+mn-lt"/>
            </a:endParaRPr>
          </a:p>
          <a:p>
            <a:pPr marL="285750" indent="-285750">
              <a:buFont typeface="Arial" panose="020B0604020202020204" pitchFamily="34" charset="0"/>
              <a:buChar char="•"/>
            </a:pPr>
            <a:r>
              <a:rPr lang="en-US" sz="2200">
                <a:cs typeface="+mn-lt"/>
              </a:rPr>
              <a:t>People living in higher density areas having least defaulters.</a:t>
            </a:r>
            <a:endParaRPr lang="en-US" sz="2200">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583565"/>
          </a:xfrm>
          <a:prstGeom prst="rect">
            <a:avLst/>
          </a:prstGeom>
          <a:noFill/>
        </p:spPr>
        <p:txBody>
          <a:bodyPr wrap="square" rtlCol="0">
            <a:spAutoFit/>
          </a:bodyPr>
          <a:p>
            <a:pPr algn="l"/>
            <a:r>
              <a:rPr lang="en-US" sz="3200">
                <a:latin typeface="Bahnschrift SemiBold" panose="020B0502040204020203" charset="0"/>
                <a:cs typeface="Bahnschrift SemiBold" panose="020B0502040204020203" charset="0"/>
              </a:rPr>
              <a:t>Univariate Analysis on Categorical variable(unordered).</a:t>
            </a:r>
            <a:endParaRPr lang="en-US" sz="3200">
              <a:latin typeface="Bahnschrift SemiBold" panose="020B0502040204020203" charset="0"/>
              <a:cs typeface="Bahnschrift SemiBold" panose="020B0502040204020203" charset="0"/>
            </a:endParaRPr>
          </a:p>
        </p:txBody>
      </p:sp>
      <p:sp>
        <p:nvSpPr>
          <p:cNvPr id="5" name="Text Box 4"/>
          <p:cNvSpPr txBox="1"/>
          <p:nvPr/>
        </p:nvSpPr>
        <p:spPr>
          <a:xfrm>
            <a:off x="7802245" y="1237615"/>
            <a:ext cx="4001135" cy="1783715"/>
          </a:xfrm>
          <a:prstGeom prst="rect">
            <a:avLst/>
          </a:prstGeom>
          <a:noFill/>
        </p:spPr>
        <p:txBody>
          <a:bodyPr wrap="square" rtlCol="0">
            <a:spAutoFit/>
          </a:bodyPr>
          <a:p>
            <a:pPr indent="0">
              <a:buFont typeface="Arial" panose="020B0604020202020204" pitchFamily="34" charset="0"/>
              <a:buNone/>
            </a:pPr>
            <a:r>
              <a:rPr lang="en-US" sz="2200" b="1">
                <a:cs typeface="+mn-lt"/>
              </a:rPr>
              <a:t> CODE_GENDER</a:t>
            </a:r>
            <a:endParaRPr lang="en-US" sz="2200" b="1">
              <a:cs typeface="+mn-lt"/>
            </a:endParaRPr>
          </a:p>
          <a:p>
            <a:pPr marL="285750" indent="-285750">
              <a:buFont typeface="Arial" panose="020B0604020202020204" pitchFamily="34" charset="0"/>
              <a:buChar char="•"/>
            </a:pPr>
            <a:r>
              <a:rPr lang="en-US" sz="2200">
                <a:cs typeface="+mn-lt"/>
              </a:rPr>
              <a:t>Both follow same pattern, so cannot decide much on basis of gender as defaulters and non defaulters.</a:t>
            </a:r>
            <a:endParaRPr lang="en-US" sz="2200">
              <a:cs typeface="+mn-lt"/>
            </a:endParaRPr>
          </a:p>
        </p:txBody>
      </p:sp>
      <p:sp>
        <p:nvSpPr>
          <p:cNvPr id="7" name="Text Box 6"/>
          <p:cNvSpPr txBox="1"/>
          <p:nvPr/>
        </p:nvSpPr>
        <p:spPr>
          <a:xfrm>
            <a:off x="2226945" y="4064635"/>
            <a:ext cx="4001135" cy="1106805"/>
          </a:xfrm>
          <a:prstGeom prst="rect">
            <a:avLst/>
          </a:prstGeom>
          <a:noFill/>
        </p:spPr>
        <p:txBody>
          <a:bodyPr wrap="square" rtlCol="0">
            <a:spAutoFit/>
          </a:bodyPr>
          <a:p>
            <a:pPr indent="0">
              <a:buFont typeface="Arial" panose="020B0604020202020204" pitchFamily="34" charset="0"/>
              <a:buNone/>
            </a:pPr>
            <a:r>
              <a:rPr lang="en-US" sz="2200" b="1">
                <a:cs typeface="+mn-lt"/>
              </a:rPr>
              <a:t>NAME_CONTRACT_TYPE</a:t>
            </a:r>
            <a:endParaRPr lang="en-US" sz="2200" b="1">
              <a:cs typeface="+mn-lt"/>
            </a:endParaRPr>
          </a:p>
          <a:p>
            <a:pPr marL="342900" indent="-342900">
              <a:buFont typeface="Arial" panose="020B0604020202020204" pitchFamily="34" charset="0"/>
              <a:buChar char="•"/>
            </a:pPr>
            <a:r>
              <a:rPr lang="en-US" sz="2200">
                <a:cs typeface="+mn-lt"/>
              </a:rPr>
              <a:t>Many customers took cash loans.</a:t>
            </a:r>
            <a:endParaRPr lang="en-US" sz="2200">
              <a:cs typeface="+mn-lt"/>
            </a:endParaRPr>
          </a:p>
        </p:txBody>
      </p:sp>
      <p:pic>
        <p:nvPicPr>
          <p:cNvPr id="8" name="Picture 7" descr="WhatsApp Image 2021-04-12 at 10.27.44 PM"/>
          <p:cNvPicPr>
            <a:picLocks noChangeAspect="1"/>
          </p:cNvPicPr>
          <p:nvPr/>
        </p:nvPicPr>
        <p:blipFill>
          <a:blip r:embed="rId2"/>
          <a:stretch>
            <a:fillRect/>
          </a:stretch>
        </p:blipFill>
        <p:spPr>
          <a:xfrm>
            <a:off x="2056130" y="1141095"/>
            <a:ext cx="5446395" cy="2475865"/>
          </a:xfrm>
          <a:prstGeom prst="rect">
            <a:avLst/>
          </a:prstGeom>
        </p:spPr>
      </p:pic>
      <p:pic>
        <p:nvPicPr>
          <p:cNvPr id="9" name="Picture 8" descr="WhatsApp Image 2021-04-12 at 10.28.19 PM"/>
          <p:cNvPicPr>
            <a:picLocks noChangeAspect="1"/>
          </p:cNvPicPr>
          <p:nvPr/>
        </p:nvPicPr>
        <p:blipFill>
          <a:blip r:embed="rId3"/>
          <a:stretch>
            <a:fillRect/>
          </a:stretch>
        </p:blipFill>
        <p:spPr>
          <a:xfrm>
            <a:off x="6614160" y="3852545"/>
            <a:ext cx="5189220" cy="25101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583565"/>
          </a:xfrm>
          <a:prstGeom prst="rect">
            <a:avLst/>
          </a:prstGeom>
          <a:noFill/>
        </p:spPr>
        <p:txBody>
          <a:bodyPr wrap="square" rtlCol="0">
            <a:spAutoFit/>
          </a:bodyPr>
          <a:p>
            <a:pPr algn="l"/>
            <a:r>
              <a:rPr lang="en-US" sz="3200">
                <a:latin typeface="Bahnschrift SemiBold" panose="020B0502040204020203" charset="0"/>
                <a:cs typeface="Bahnschrift SemiBold" panose="020B0502040204020203" charset="0"/>
              </a:rPr>
              <a:t>Univariate Analysis on Categorical variable(unordered).</a:t>
            </a:r>
            <a:endParaRPr lang="en-US" sz="3200">
              <a:latin typeface="Bahnschrift SemiBold" panose="020B0502040204020203" charset="0"/>
              <a:cs typeface="Bahnschrift SemiBold" panose="020B0502040204020203" charset="0"/>
            </a:endParaRPr>
          </a:p>
        </p:txBody>
      </p:sp>
      <p:sp>
        <p:nvSpPr>
          <p:cNvPr id="5" name="Text Box 4"/>
          <p:cNvSpPr txBox="1"/>
          <p:nvPr/>
        </p:nvSpPr>
        <p:spPr>
          <a:xfrm>
            <a:off x="8258810" y="1270635"/>
            <a:ext cx="4001135" cy="1106805"/>
          </a:xfrm>
          <a:prstGeom prst="rect">
            <a:avLst/>
          </a:prstGeom>
          <a:noFill/>
        </p:spPr>
        <p:txBody>
          <a:bodyPr wrap="square" rtlCol="0">
            <a:spAutoFit/>
          </a:bodyPr>
          <a:p>
            <a:pPr indent="0">
              <a:buFont typeface="Arial" panose="020B0604020202020204" pitchFamily="34" charset="0"/>
              <a:buNone/>
            </a:pPr>
            <a:r>
              <a:rPr lang="en-US" sz="2200" b="1">
                <a:cs typeface="+mn-lt"/>
              </a:rPr>
              <a:t> OCCUPATION_TYPE</a:t>
            </a:r>
            <a:endParaRPr lang="en-US" sz="2200" b="1">
              <a:cs typeface="+mn-lt"/>
            </a:endParaRPr>
          </a:p>
          <a:p>
            <a:pPr marL="342900" indent="-342900">
              <a:buFont typeface="Arial" panose="020B0604020202020204" pitchFamily="34" charset="0"/>
              <a:buChar char="•"/>
            </a:pPr>
            <a:r>
              <a:rPr lang="en-US" sz="2200">
                <a:cs typeface="+mn-lt"/>
              </a:rPr>
              <a:t>About 26.7% of Labours are having payment difficulties.</a:t>
            </a:r>
            <a:endParaRPr lang="en-US" sz="2200">
              <a:cs typeface="+mn-lt"/>
            </a:endParaRPr>
          </a:p>
        </p:txBody>
      </p:sp>
      <p:pic>
        <p:nvPicPr>
          <p:cNvPr id="4" name="Picture 3" descr="WhatsApp Image 2021-04-12 at 10.29.02 PM"/>
          <p:cNvPicPr>
            <a:picLocks noChangeAspect="1"/>
          </p:cNvPicPr>
          <p:nvPr/>
        </p:nvPicPr>
        <p:blipFill>
          <a:blip r:embed="rId2"/>
          <a:stretch>
            <a:fillRect/>
          </a:stretch>
        </p:blipFill>
        <p:spPr>
          <a:xfrm>
            <a:off x="1969770" y="1063625"/>
            <a:ext cx="6198235" cy="2602865"/>
          </a:xfrm>
          <a:prstGeom prst="rect">
            <a:avLst/>
          </a:prstGeom>
        </p:spPr>
      </p:pic>
      <p:pic>
        <p:nvPicPr>
          <p:cNvPr id="6" name="Picture 5" descr="WhatsApp Image 2021-04-12 at 10.29.07 PM"/>
          <p:cNvPicPr>
            <a:picLocks noChangeAspect="1"/>
          </p:cNvPicPr>
          <p:nvPr/>
        </p:nvPicPr>
        <p:blipFill>
          <a:blip r:embed="rId3"/>
          <a:stretch>
            <a:fillRect/>
          </a:stretch>
        </p:blipFill>
        <p:spPr>
          <a:xfrm>
            <a:off x="1969770" y="3819525"/>
            <a:ext cx="6197600" cy="2644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583565"/>
          </a:xfrm>
          <a:prstGeom prst="rect">
            <a:avLst/>
          </a:prstGeom>
          <a:noFill/>
        </p:spPr>
        <p:txBody>
          <a:bodyPr wrap="square" rtlCol="0">
            <a:spAutoFit/>
          </a:bodyPr>
          <a:p>
            <a:pPr algn="l"/>
            <a:r>
              <a:rPr lang="en-US" sz="3200">
                <a:latin typeface="Bahnschrift SemiBold" panose="020B0502040204020203" charset="0"/>
                <a:cs typeface="Bahnschrift SemiBold" panose="020B0502040204020203" charset="0"/>
              </a:rPr>
              <a:t>Univariate Analysis on Categorical variable(unordered).</a:t>
            </a:r>
            <a:endParaRPr lang="en-US" sz="3200">
              <a:latin typeface="Bahnschrift SemiBold" panose="020B0502040204020203" charset="0"/>
              <a:cs typeface="Bahnschrift SemiBold" panose="020B0502040204020203" charset="0"/>
            </a:endParaRPr>
          </a:p>
        </p:txBody>
      </p:sp>
      <p:sp>
        <p:nvSpPr>
          <p:cNvPr id="5" name="Text Box 4"/>
          <p:cNvSpPr txBox="1"/>
          <p:nvPr/>
        </p:nvSpPr>
        <p:spPr>
          <a:xfrm>
            <a:off x="7802245" y="1237615"/>
            <a:ext cx="4001135" cy="2122805"/>
          </a:xfrm>
          <a:prstGeom prst="rect">
            <a:avLst/>
          </a:prstGeom>
          <a:noFill/>
        </p:spPr>
        <p:txBody>
          <a:bodyPr wrap="square" rtlCol="0">
            <a:spAutoFit/>
          </a:bodyPr>
          <a:p>
            <a:pPr indent="0">
              <a:buFont typeface="Arial" panose="020B0604020202020204" pitchFamily="34" charset="0"/>
              <a:buNone/>
            </a:pPr>
            <a:r>
              <a:rPr lang="en-US" sz="2200" b="1">
                <a:cs typeface="+mn-lt"/>
              </a:rPr>
              <a:t> POPULATION</a:t>
            </a:r>
            <a:endParaRPr lang="en-US" sz="2200" b="1">
              <a:cs typeface="+mn-lt"/>
            </a:endParaRPr>
          </a:p>
          <a:p>
            <a:pPr marL="285750" indent="-285750">
              <a:buFont typeface="Arial" panose="020B0604020202020204" pitchFamily="34" charset="0"/>
              <a:buChar char="•"/>
            </a:pPr>
            <a:r>
              <a:rPr lang="en-US" sz="2200">
                <a:cs typeface="+mn-lt"/>
              </a:rPr>
              <a:t>From both the cases, customers from moderately populated region are more likey able to manage income and payback their loans.</a:t>
            </a:r>
            <a:endParaRPr lang="en-US" sz="2200">
              <a:cs typeface="+mn-lt"/>
            </a:endParaRPr>
          </a:p>
        </p:txBody>
      </p:sp>
      <p:sp>
        <p:nvSpPr>
          <p:cNvPr id="7" name="Text Box 6"/>
          <p:cNvSpPr txBox="1"/>
          <p:nvPr/>
        </p:nvSpPr>
        <p:spPr>
          <a:xfrm>
            <a:off x="2582545" y="4046855"/>
            <a:ext cx="4001135" cy="1783715"/>
          </a:xfrm>
          <a:prstGeom prst="rect">
            <a:avLst/>
          </a:prstGeom>
          <a:noFill/>
        </p:spPr>
        <p:txBody>
          <a:bodyPr wrap="square" rtlCol="0">
            <a:spAutoFit/>
          </a:bodyPr>
          <a:p>
            <a:pPr indent="0">
              <a:buFont typeface="Arial" panose="020B0604020202020204" pitchFamily="34" charset="0"/>
              <a:buNone/>
            </a:pPr>
            <a:r>
              <a:rPr lang="en-US" sz="2200" b="1">
                <a:cs typeface="+mn-lt"/>
              </a:rPr>
              <a:t>NAME_EDUCATION_TYPE</a:t>
            </a:r>
            <a:endParaRPr lang="en-US" sz="2200" b="1">
              <a:cs typeface="+mn-lt"/>
            </a:endParaRPr>
          </a:p>
          <a:p>
            <a:pPr marL="342900" indent="-342900">
              <a:buFont typeface="Arial" panose="020B0604020202020204" pitchFamily="34" charset="0"/>
              <a:buChar char="•"/>
            </a:pPr>
            <a:r>
              <a:rPr lang="en-US" sz="2200">
                <a:cs typeface="+mn-lt"/>
              </a:rPr>
              <a:t>In both the cases, clients are having payment difficulties in secondary/ secondary special category.</a:t>
            </a:r>
            <a:endParaRPr lang="en-US" sz="2200">
              <a:cs typeface="+mn-lt"/>
            </a:endParaRPr>
          </a:p>
        </p:txBody>
      </p:sp>
      <p:pic>
        <p:nvPicPr>
          <p:cNvPr id="4" name="Picture 3" descr="WhatsApp Image 2021-04-12 at 10.33.24 PM"/>
          <p:cNvPicPr>
            <a:picLocks noChangeAspect="1"/>
          </p:cNvPicPr>
          <p:nvPr/>
        </p:nvPicPr>
        <p:blipFill>
          <a:blip r:embed="rId2"/>
          <a:stretch>
            <a:fillRect/>
          </a:stretch>
        </p:blipFill>
        <p:spPr>
          <a:xfrm>
            <a:off x="2001520" y="1085215"/>
            <a:ext cx="5189220" cy="2506980"/>
          </a:xfrm>
          <a:prstGeom prst="rect">
            <a:avLst/>
          </a:prstGeom>
        </p:spPr>
      </p:pic>
      <p:pic>
        <p:nvPicPr>
          <p:cNvPr id="6" name="Picture 5" descr="WhatsApp Image 2021-04-12 at 10.33.56 PM"/>
          <p:cNvPicPr>
            <a:picLocks noChangeAspect="1"/>
          </p:cNvPicPr>
          <p:nvPr/>
        </p:nvPicPr>
        <p:blipFill>
          <a:blip r:embed="rId3"/>
          <a:stretch>
            <a:fillRect/>
          </a:stretch>
        </p:blipFill>
        <p:spPr>
          <a:xfrm>
            <a:off x="7190740" y="3702050"/>
            <a:ext cx="4736465" cy="28949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67564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rPr>
              <a:t>Bivariate Analysis </a:t>
            </a:r>
            <a:endParaRPr lang="en-US" sz="3800">
              <a:latin typeface="Bahnschrift SemiBold" panose="020B0502040204020203" charset="0"/>
              <a:cs typeface="Bahnschrift SemiBold" panose="020B0502040204020203" charset="0"/>
            </a:endParaRPr>
          </a:p>
        </p:txBody>
      </p:sp>
      <p:sp>
        <p:nvSpPr>
          <p:cNvPr id="5" name="Text Box 4"/>
          <p:cNvSpPr txBox="1"/>
          <p:nvPr/>
        </p:nvSpPr>
        <p:spPr>
          <a:xfrm>
            <a:off x="7517765" y="1237615"/>
            <a:ext cx="4001135" cy="1106805"/>
          </a:xfrm>
          <a:prstGeom prst="rect">
            <a:avLst/>
          </a:prstGeom>
          <a:noFill/>
        </p:spPr>
        <p:txBody>
          <a:bodyPr wrap="square" rtlCol="0">
            <a:spAutoFit/>
          </a:bodyPr>
          <a:p>
            <a:pPr marL="285750" indent="-285750">
              <a:buFont typeface="Arial" panose="020B0604020202020204" pitchFamily="34" charset="0"/>
              <a:buChar char="•"/>
            </a:pPr>
            <a:r>
              <a:rPr lang="en-US" sz="2200">
                <a:cs typeface="+mn-lt"/>
              </a:rPr>
              <a:t>On an average male defaulters do have less income compared to non-defaulters.</a:t>
            </a:r>
            <a:endParaRPr lang="en-US" sz="2200">
              <a:cs typeface="+mn-lt"/>
            </a:endParaRPr>
          </a:p>
        </p:txBody>
      </p:sp>
      <p:sp>
        <p:nvSpPr>
          <p:cNvPr id="7" name="Text Box 6"/>
          <p:cNvSpPr txBox="1"/>
          <p:nvPr/>
        </p:nvSpPr>
        <p:spPr>
          <a:xfrm>
            <a:off x="2226945" y="4064635"/>
            <a:ext cx="4001135" cy="1783715"/>
          </a:xfrm>
          <a:prstGeom prst="rect">
            <a:avLst/>
          </a:prstGeom>
          <a:noFill/>
        </p:spPr>
        <p:txBody>
          <a:bodyPr wrap="square" rtlCol="0">
            <a:spAutoFit/>
          </a:bodyPr>
          <a:p>
            <a:pPr marL="342900" indent="-342900">
              <a:buFont typeface="Arial" panose="020B0604020202020204" pitchFamily="34" charset="0"/>
              <a:buChar char="•"/>
            </a:pPr>
            <a:r>
              <a:rPr lang="en-US" sz="2200">
                <a:cs typeface="+mn-lt"/>
              </a:rPr>
              <a:t>We can observe that, there are more number of male defaulters with low income and all male defaulters have age around 38-42.</a:t>
            </a:r>
            <a:endParaRPr lang="en-US" sz="2200">
              <a:cs typeface="+mn-lt"/>
            </a:endParaRPr>
          </a:p>
        </p:txBody>
      </p:sp>
      <p:pic>
        <p:nvPicPr>
          <p:cNvPr id="4" name="Picture 3" descr="WhatsApp Image 2021-04-12 at 10.35.25 PM"/>
          <p:cNvPicPr>
            <a:picLocks noChangeAspect="1"/>
          </p:cNvPicPr>
          <p:nvPr/>
        </p:nvPicPr>
        <p:blipFill>
          <a:blip r:embed="rId2"/>
          <a:stretch>
            <a:fillRect/>
          </a:stretch>
        </p:blipFill>
        <p:spPr>
          <a:xfrm>
            <a:off x="2006600" y="1085215"/>
            <a:ext cx="4770120" cy="2506980"/>
          </a:xfrm>
          <a:prstGeom prst="rect">
            <a:avLst/>
          </a:prstGeom>
        </p:spPr>
      </p:pic>
      <p:pic>
        <p:nvPicPr>
          <p:cNvPr id="6" name="Picture 5" descr="WhatsApp Image 2021-04-12 at 10.35.50 PM"/>
          <p:cNvPicPr>
            <a:picLocks noChangeAspect="1"/>
          </p:cNvPicPr>
          <p:nvPr/>
        </p:nvPicPr>
        <p:blipFill>
          <a:blip r:embed="rId3"/>
          <a:stretch>
            <a:fillRect/>
          </a:stretch>
        </p:blipFill>
        <p:spPr>
          <a:xfrm>
            <a:off x="6776085" y="3749040"/>
            <a:ext cx="4920615" cy="2708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41300"/>
            <a:ext cx="10245725" cy="67564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rPr>
              <a:t>Bivariate Analysis </a:t>
            </a:r>
            <a:endParaRPr lang="en-US" sz="3800">
              <a:latin typeface="Bahnschrift SemiBold" panose="020B0502040204020203" charset="0"/>
              <a:cs typeface="Bahnschrift SemiBold" panose="020B0502040204020203" charset="0"/>
            </a:endParaRPr>
          </a:p>
        </p:txBody>
      </p:sp>
      <p:sp>
        <p:nvSpPr>
          <p:cNvPr id="5" name="Text Box 4"/>
          <p:cNvSpPr txBox="1"/>
          <p:nvPr/>
        </p:nvSpPr>
        <p:spPr>
          <a:xfrm>
            <a:off x="7517765" y="1237615"/>
            <a:ext cx="4001135" cy="1445260"/>
          </a:xfrm>
          <a:prstGeom prst="rect">
            <a:avLst/>
          </a:prstGeom>
          <a:noFill/>
        </p:spPr>
        <p:txBody>
          <a:bodyPr wrap="square" rtlCol="0">
            <a:spAutoFit/>
          </a:bodyPr>
          <a:p>
            <a:pPr marL="285750" indent="-285750">
              <a:buFont typeface="Arial" panose="020B0604020202020204" pitchFamily="34" charset="0"/>
              <a:buChar char="•"/>
            </a:pPr>
            <a:r>
              <a:rPr lang="en-US" sz="2200">
                <a:cs typeface="+mn-lt"/>
              </a:rPr>
              <a:t>Defaulters prefers to say in Municipal apartment, where as Non-defaulters prefers to stay in House/Apartment.</a:t>
            </a:r>
            <a:endParaRPr lang="en-US" sz="2200">
              <a:cs typeface="+mn-lt"/>
            </a:endParaRPr>
          </a:p>
        </p:txBody>
      </p:sp>
      <p:sp>
        <p:nvSpPr>
          <p:cNvPr id="7" name="Text Box 6"/>
          <p:cNvSpPr txBox="1"/>
          <p:nvPr/>
        </p:nvSpPr>
        <p:spPr>
          <a:xfrm>
            <a:off x="2226945" y="4064635"/>
            <a:ext cx="4001135" cy="2122805"/>
          </a:xfrm>
          <a:prstGeom prst="rect">
            <a:avLst/>
          </a:prstGeom>
          <a:noFill/>
        </p:spPr>
        <p:txBody>
          <a:bodyPr wrap="square" rtlCol="0">
            <a:spAutoFit/>
          </a:bodyPr>
          <a:p>
            <a:pPr marL="342900" indent="-342900">
              <a:buFont typeface="Arial" panose="020B0604020202020204" pitchFamily="34" charset="0"/>
              <a:buChar char="•"/>
            </a:pPr>
            <a:r>
              <a:rPr lang="en-US" sz="2200">
                <a:cs typeface="+mn-lt"/>
              </a:rPr>
              <a:t>Working Professionals are more likely to br placed in defaulters as well as Non-defaulters. Hence, with the help of this we can't decide the defaulters.</a:t>
            </a:r>
            <a:endParaRPr lang="en-US" sz="2200">
              <a:cs typeface="+mn-lt"/>
            </a:endParaRPr>
          </a:p>
        </p:txBody>
      </p:sp>
      <p:pic>
        <p:nvPicPr>
          <p:cNvPr id="8" name="Picture 7" descr="WhatsApp Image 2021-04-12 at 10.36.25 PM"/>
          <p:cNvPicPr>
            <a:picLocks noChangeAspect="1"/>
          </p:cNvPicPr>
          <p:nvPr/>
        </p:nvPicPr>
        <p:blipFill>
          <a:blip r:embed="rId2"/>
          <a:stretch>
            <a:fillRect/>
          </a:stretch>
        </p:blipFill>
        <p:spPr>
          <a:xfrm>
            <a:off x="1927860" y="1038225"/>
            <a:ext cx="5234305" cy="2710815"/>
          </a:xfrm>
          <a:prstGeom prst="rect">
            <a:avLst/>
          </a:prstGeom>
        </p:spPr>
      </p:pic>
      <p:pic>
        <p:nvPicPr>
          <p:cNvPr id="9" name="Picture 8" descr="WhatsApp Image 2021-04-12 at 10.36.49 PM"/>
          <p:cNvPicPr>
            <a:picLocks noChangeAspect="1"/>
          </p:cNvPicPr>
          <p:nvPr/>
        </p:nvPicPr>
        <p:blipFill>
          <a:blip r:embed="rId3"/>
          <a:stretch>
            <a:fillRect/>
          </a:stretch>
        </p:blipFill>
        <p:spPr>
          <a:xfrm>
            <a:off x="6758305" y="3708400"/>
            <a:ext cx="5046345" cy="2891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694815" y="-15875"/>
            <a:ext cx="10497185" cy="6889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Text Box 3"/>
          <p:cNvSpPr txBox="1"/>
          <p:nvPr/>
        </p:nvSpPr>
        <p:spPr>
          <a:xfrm>
            <a:off x="2127885" y="425450"/>
            <a:ext cx="6727190" cy="860425"/>
          </a:xfrm>
          <a:prstGeom prst="rect">
            <a:avLst/>
          </a:prstGeom>
          <a:noFill/>
        </p:spPr>
        <p:txBody>
          <a:bodyPr wrap="square" rtlCol="0">
            <a:spAutoFit/>
          </a:bodyPr>
          <a:p>
            <a:r>
              <a:rPr lang="en-US" sz="5000">
                <a:latin typeface="Bahnschrift SemiBold" panose="020B0502040204020203" charset="0"/>
                <a:cs typeface="Bahnschrift SemiBold" panose="020B0502040204020203" charset="0"/>
              </a:rPr>
              <a:t>Problem Stement</a:t>
            </a:r>
            <a:endParaRPr lang="en-US" sz="5000">
              <a:latin typeface="Bahnschrift SemiBold" panose="020B0502040204020203" charset="0"/>
              <a:cs typeface="Bahnschrift SemiBold" panose="020B0502040204020203" charset="0"/>
            </a:endParaRPr>
          </a:p>
        </p:txBody>
      </p:sp>
      <p:cxnSp>
        <p:nvCxnSpPr>
          <p:cNvPr id="6" name="Straight Connector 5"/>
          <p:cNvCxnSpPr/>
          <p:nvPr/>
        </p:nvCxnSpPr>
        <p:spPr>
          <a:xfrm>
            <a:off x="2218055" y="1344930"/>
            <a:ext cx="9468485" cy="0"/>
          </a:xfrm>
          <a:prstGeom prst="line">
            <a:avLst/>
          </a:prstGeom>
        </p:spPr>
        <p:style>
          <a:lnRef idx="1">
            <a:schemeClr val="dk1"/>
          </a:lnRef>
          <a:fillRef idx="0">
            <a:schemeClr val="dk1"/>
          </a:fillRef>
          <a:effectRef idx="0">
            <a:schemeClr val="dk1"/>
          </a:effectRef>
          <a:fontRef idx="minor">
            <a:schemeClr val="tx1"/>
          </a:fontRef>
        </p:style>
      </p:cxnSp>
      <p:sp>
        <p:nvSpPr>
          <p:cNvPr id="8" name="Text Box 7"/>
          <p:cNvSpPr txBox="1"/>
          <p:nvPr/>
        </p:nvSpPr>
        <p:spPr>
          <a:xfrm>
            <a:off x="2272030" y="1705610"/>
            <a:ext cx="9396730" cy="4707890"/>
          </a:xfrm>
          <a:prstGeom prst="rect">
            <a:avLst/>
          </a:prstGeom>
          <a:noFill/>
        </p:spPr>
        <p:txBody>
          <a:bodyPr wrap="square" rtlCol="0">
            <a:spAutoFit/>
          </a:bodyPr>
          <a:p>
            <a:r>
              <a:rPr lang="en-US" sz="3000">
                <a:solidFill>
                  <a:schemeClr val="tx1"/>
                </a:solidFill>
                <a:latin typeface="+mn-ea"/>
                <a:cs typeface="+mn-ea"/>
              </a:rPr>
              <a:t>Two types of risks are associated with the bank’s decision:</a:t>
            </a:r>
            <a:endParaRPr lang="en-US" sz="3000">
              <a:solidFill>
                <a:schemeClr val="tx1"/>
              </a:solidFill>
              <a:latin typeface="+mn-ea"/>
              <a:cs typeface="+mn-ea"/>
            </a:endParaRPr>
          </a:p>
          <a:p>
            <a:endParaRPr lang="en-US" sz="3000">
              <a:solidFill>
                <a:schemeClr val="tx1"/>
              </a:solidFill>
              <a:latin typeface="+mn-ea"/>
              <a:cs typeface="+mn-ea"/>
            </a:endParaRPr>
          </a:p>
          <a:p>
            <a:pPr marL="457200" indent="-457200">
              <a:buFont typeface="Arial" panose="020B0604020202020204" pitchFamily="34" charset="0"/>
              <a:buChar char="•"/>
            </a:pPr>
            <a:r>
              <a:rPr lang="en-US" sz="3000">
                <a:solidFill>
                  <a:schemeClr val="tx1"/>
                </a:solidFill>
                <a:latin typeface="+mn-ea"/>
                <a:cs typeface="+mn-ea"/>
              </a:rPr>
              <a:t>If the applicant is likely to repay the loan, then not approving the loan results in a loss of business to the company</a:t>
            </a:r>
            <a:endParaRPr lang="en-US" sz="3000">
              <a:solidFill>
                <a:schemeClr val="tx1"/>
              </a:solidFill>
              <a:latin typeface="+mn-ea"/>
              <a:cs typeface="+mn-ea"/>
            </a:endParaRPr>
          </a:p>
          <a:p>
            <a:endParaRPr lang="en-US" sz="3000">
              <a:solidFill>
                <a:schemeClr val="tx1"/>
              </a:solidFill>
              <a:latin typeface="+mn-ea"/>
              <a:cs typeface="+mn-ea"/>
            </a:endParaRPr>
          </a:p>
          <a:p>
            <a:pPr marL="457200" indent="-457200">
              <a:buFont typeface="Arial" panose="020B0604020202020204" pitchFamily="34" charset="0"/>
              <a:buChar char="•"/>
            </a:pPr>
            <a:r>
              <a:rPr lang="en-US" sz="3000">
                <a:solidFill>
                  <a:schemeClr val="tx1"/>
                </a:solidFill>
                <a:latin typeface="+mn-ea"/>
                <a:cs typeface="+mn-ea"/>
              </a:rPr>
              <a:t>If the applicant is not likely to repay the loan, i.e. he/she is likely to default, then approving the loan may lead to a financial loss for the company.</a:t>
            </a:r>
            <a:endParaRPr lang="en-US" sz="3000">
              <a:solidFill>
                <a:schemeClr val="tx1"/>
              </a:solidFill>
              <a:latin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78130"/>
            <a:ext cx="10243185" cy="184531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rPr>
              <a:t>Analysis based on Loan-Status</a:t>
            </a:r>
            <a:endParaRPr lang="en-US" sz="3800">
              <a:latin typeface="Bahnschrift SemiBold" panose="020B0502040204020203" charset="0"/>
              <a:cs typeface="Bahnschrift SemiBold" panose="020B0502040204020203" charset="0"/>
            </a:endParaRPr>
          </a:p>
          <a:p>
            <a:endParaRPr lang="en-US" sz="3800" b="1">
              <a:latin typeface="Bahnschrift SemiBold" panose="020B0502040204020203" charset="0"/>
              <a:cs typeface="Bahnschrift SemiBold" panose="020B0502040204020203" charset="0"/>
            </a:endParaRPr>
          </a:p>
          <a:p>
            <a:endParaRPr lang="en-US" sz="3800" b="1">
              <a:cs typeface="+mn-lt"/>
            </a:endParaRPr>
          </a:p>
        </p:txBody>
      </p:sp>
      <p:pic>
        <p:nvPicPr>
          <p:cNvPr id="4" name="Picture 3" descr="WhatsApp Image 2021-04-12 at 10.57.40 PM"/>
          <p:cNvPicPr>
            <a:picLocks noChangeAspect="1"/>
          </p:cNvPicPr>
          <p:nvPr/>
        </p:nvPicPr>
        <p:blipFill>
          <a:blip r:embed="rId2"/>
          <a:stretch>
            <a:fillRect/>
          </a:stretch>
        </p:blipFill>
        <p:spPr>
          <a:xfrm>
            <a:off x="2515870" y="1058545"/>
            <a:ext cx="8827770" cy="55264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3225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78130"/>
            <a:ext cx="10243185" cy="1599565"/>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sym typeface="+mn-ea"/>
              </a:rPr>
              <a:t>Analysis based on Loan-Status</a:t>
            </a:r>
            <a:endParaRPr lang="en-US" sz="3800">
              <a:latin typeface="Bahnschrift SemiBold" panose="020B0502040204020203" charset="0"/>
              <a:cs typeface="Bahnschrift SemiBold" panose="020B0502040204020203" charset="0"/>
            </a:endParaRPr>
          </a:p>
          <a:p>
            <a:endParaRPr lang="en-US" sz="2800" b="1">
              <a:latin typeface="Bahnschrift SemiBold" panose="020B0502040204020203" charset="0"/>
              <a:cs typeface="Bahnschrift SemiBold" panose="020B0502040204020203" charset="0"/>
            </a:endParaRPr>
          </a:p>
          <a:p>
            <a:endParaRPr lang="en-US" sz="3200" b="1">
              <a:cs typeface="+mn-lt"/>
            </a:endParaRPr>
          </a:p>
        </p:txBody>
      </p:sp>
      <p:pic>
        <p:nvPicPr>
          <p:cNvPr id="5" name="Picture 4" descr="WhatsApp Image 2021-04-12 at 10.57.54 PM"/>
          <p:cNvPicPr>
            <a:picLocks noChangeAspect="1"/>
          </p:cNvPicPr>
          <p:nvPr/>
        </p:nvPicPr>
        <p:blipFill>
          <a:blip r:embed="rId2"/>
          <a:stretch>
            <a:fillRect/>
          </a:stretch>
        </p:blipFill>
        <p:spPr>
          <a:xfrm>
            <a:off x="1871980" y="1049655"/>
            <a:ext cx="4985385" cy="2444750"/>
          </a:xfrm>
          <a:prstGeom prst="rect">
            <a:avLst/>
          </a:prstGeom>
        </p:spPr>
      </p:pic>
      <p:sp>
        <p:nvSpPr>
          <p:cNvPr id="6" name="Text Box 5"/>
          <p:cNvSpPr txBox="1"/>
          <p:nvPr/>
        </p:nvSpPr>
        <p:spPr>
          <a:xfrm>
            <a:off x="7470140" y="1191260"/>
            <a:ext cx="3274060" cy="2245360"/>
          </a:xfrm>
          <a:prstGeom prst="rect">
            <a:avLst/>
          </a:prstGeom>
          <a:noFill/>
        </p:spPr>
        <p:txBody>
          <a:bodyPr wrap="square" rtlCol="0" anchor="t">
            <a:spAutoFit/>
          </a:bodyPr>
          <a:p>
            <a:r>
              <a:rPr lang="en-US" sz="2000">
                <a:cs typeface="+mn-lt"/>
              </a:rPr>
              <a:t>Here we can see that the Repeater is getting more Refused but also we can see that the it also getting more apporved and even that it is getting more canceled and more used</a:t>
            </a:r>
            <a:endParaRPr lang="en-US" sz="2000">
              <a:cs typeface="+mn-lt"/>
            </a:endParaRPr>
          </a:p>
        </p:txBody>
      </p:sp>
      <p:pic>
        <p:nvPicPr>
          <p:cNvPr id="7" name="Picture 6" descr="WhatsApp Image 2021-04-12 at 10.59.58 PM"/>
          <p:cNvPicPr>
            <a:picLocks noChangeAspect="1"/>
          </p:cNvPicPr>
          <p:nvPr/>
        </p:nvPicPr>
        <p:blipFill>
          <a:blip r:embed="rId3"/>
          <a:stretch>
            <a:fillRect/>
          </a:stretch>
        </p:blipFill>
        <p:spPr>
          <a:xfrm>
            <a:off x="6983730" y="3494405"/>
            <a:ext cx="4984750" cy="3064510"/>
          </a:xfrm>
          <a:prstGeom prst="rect">
            <a:avLst/>
          </a:prstGeom>
        </p:spPr>
      </p:pic>
      <p:sp>
        <p:nvSpPr>
          <p:cNvPr id="8" name="Text Box 7"/>
          <p:cNvSpPr txBox="1"/>
          <p:nvPr/>
        </p:nvSpPr>
        <p:spPr>
          <a:xfrm>
            <a:off x="2125980" y="3903980"/>
            <a:ext cx="4098925" cy="1630045"/>
          </a:xfrm>
          <a:prstGeom prst="rect">
            <a:avLst/>
          </a:prstGeom>
          <a:noFill/>
        </p:spPr>
        <p:txBody>
          <a:bodyPr wrap="square" rtlCol="0" anchor="t">
            <a:spAutoFit/>
          </a:bodyPr>
          <a:p>
            <a:r>
              <a:rPr lang="en-US" sz="2000">
                <a:cs typeface="+mn-lt"/>
              </a:rPr>
              <a:t>Here we can see that Female is getting more Refused more approved more canceled more unused but in case of male it is having average in every category</a:t>
            </a:r>
            <a:endParaRPr lang="en-US" sz="2000">
              <a:cs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3225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78130"/>
            <a:ext cx="10243185" cy="2030095"/>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sym typeface="+mn-ea"/>
              </a:rPr>
              <a:t>Analysis based on Loan-Status</a:t>
            </a:r>
            <a:endParaRPr lang="en-US" sz="3800">
              <a:latin typeface="Bahnschrift SemiBold" panose="020B0502040204020203" charset="0"/>
              <a:cs typeface="Bahnschrift SemiBold" panose="020B0502040204020203" charset="0"/>
            </a:endParaRPr>
          </a:p>
          <a:p>
            <a:endParaRPr lang="en-US" sz="2800" b="1">
              <a:latin typeface="Bahnschrift SemiBold" panose="020B0502040204020203" charset="0"/>
              <a:cs typeface="Bahnschrift SemiBold" panose="020B0502040204020203" charset="0"/>
            </a:endParaRPr>
          </a:p>
          <a:p>
            <a:endParaRPr lang="en-US" sz="2800">
              <a:latin typeface="Bahnschrift SemiBold" panose="020B0502040204020203" charset="0"/>
              <a:cs typeface="Bahnschrift SemiBold" panose="020B0502040204020203" charset="0"/>
            </a:endParaRPr>
          </a:p>
          <a:p>
            <a:endParaRPr lang="en-US" sz="3200" b="1">
              <a:cs typeface="+mn-lt"/>
            </a:endParaRPr>
          </a:p>
        </p:txBody>
      </p:sp>
      <p:sp>
        <p:nvSpPr>
          <p:cNvPr id="6" name="Text Box 5"/>
          <p:cNvSpPr txBox="1"/>
          <p:nvPr/>
        </p:nvSpPr>
        <p:spPr>
          <a:xfrm>
            <a:off x="7470140" y="1191260"/>
            <a:ext cx="3274060" cy="1630045"/>
          </a:xfrm>
          <a:prstGeom prst="rect">
            <a:avLst/>
          </a:prstGeom>
          <a:noFill/>
        </p:spPr>
        <p:txBody>
          <a:bodyPr wrap="square" rtlCol="0" anchor="t">
            <a:spAutoFit/>
          </a:bodyPr>
          <a:p>
            <a:r>
              <a:rPr lang="en-US" sz="2000">
                <a:cs typeface="+mn-lt"/>
              </a:rPr>
              <a:t>The most accepting loan is Cash X-sell: low And most canceled loan is Cash and Most Unused loan is POS mobile with interest.</a:t>
            </a:r>
            <a:endParaRPr lang="en-US" sz="2000">
              <a:cs typeface="+mn-lt"/>
            </a:endParaRPr>
          </a:p>
        </p:txBody>
      </p:sp>
      <p:sp>
        <p:nvSpPr>
          <p:cNvPr id="8" name="Text Box 7"/>
          <p:cNvSpPr txBox="1"/>
          <p:nvPr/>
        </p:nvSpPr>
        <p:spPr>
          <a:xfrm>
            <a:off x="2197100" y="3957320"/>
            <a:ext cx="4098925" cy="1630045"/>
          </a:xfrm>
          <a:prstGeom prst="rect">
            <a:avLst/>
          </a:prstGeom>
          <a:noFill/>
        </p:spPr>
        <p:txBody>
          <a:bodyPr wrap="square" rtlCol="0" anchor="t">
            <a:spAutoFit/>
          </a:bodyPr>
          <a:p>
            <a:r>
              <a:rPr lang="en-US" sz="2000">
                <a:cs typeface="+mn-lt"/>
              </a:rPr>
              <a:t>Here we can see that the working type people are applying more loans as compare to others and also Commercial associates people are taking more loans.</a:t>
            </a:r>
            <a:endParaRPr lang="en-US" sz="2000">
              <a:cs typeface="+mn-lt"/>
            </a:endParaRPr>
          </a:p>
        </p:txBody>
      </p:sp>
      <p:pic>
        <p:nvPicPr>
          <p:cNvPr id="4" name="Picture 3" descr="WhatsApp Image 2021-04-12 at 11.00.30 PM"/>
          <p:cNvPicPr>
            <a:picLocks noChangeAspect="1"/>
          </p:cNvPicPr>
          <p:nvPr/>
        </p:nvPicPr>
        <p:blipFill>
          <a:blip r:embed="rId2"/>
          <a:stretch>
            <a:fillRect/>
          </a:stretch>
        </p:blipFill>
        <p:spPr>
          <a:xfrm>
            <a:off x="2000885" y="1191260"/>
            <a:ext cx="4655820" cy="2523490"/>
          </a:xfrm>
          <a:prstGeom prst="rect">
            <a:avLst/>
          </a:prstGeom>
        </p:spPr>
      </p:pic>
      <p:pic>
        <p:nvPicPr>
          <p:cNvPr id="9" name="Picture 8" descr="WhatsApp Image 2021-04-12 at 11.00.46 PM"/>
          <p:cNvPicPr>
            <a:picLocks noChangeAspect="1"/>
          </p:cNvPicPr>
          <p:nvPr/>
        </p:nvPicPr>
        <p:blipFill>
          <a:blip r:embed="rId3"/>
          <a:stretch>
            <a:fillRect/>
          </a:stretch>
        </p:blipFill>
        <p:spPr>
          <a:xfrm>
            <a:off x="7256780" y="3482340"/>
            <a:ext cx="4549775" cy="3009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3225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78130"/>
            <a:ext cx="10243185" cy="246126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sym typeface="+mn-ea"/>
              </a:rPr>
              <a:t>Analysis based on Loan-Status</a:t>
            </a:r>
            <a:endParaRPr lang="en-US" sz="2800">
              <a:latin typeface="Bahnschrift SemiBold" panose="020B0502040204020203" charset="0"/>
              <a:cs typeface="Bahnschrift SemiBold" panose="020B0502040204020203" charset="0"/>
            </a:endParaRPr>
          </a:p>
          <a:p>
            <a:endParaRPr lang="en-US" sz="2800" b="1">
              <a:latin typeface="Bahnschrift SemiBold" panose="020B0502040204020203" charset="0"/>
              <a:cs typeface="Bahnschrift SemiBold" panose="020B0502040204020203" charset="0"/>
            </a:endParaRPr>
          </a:p>
          <a:p>
            <a:endParaRPr lang="en-US" sz="2800">
              <a:latin typeface="Bahnschrift SemiBold" panose="020B0502040204020203" charset="0"/>
              <a:cs typeface="Bahnschrift SemiBold" panose="020B0502040204020203" charset="0"/>
            </a:endParaRPr>
          </a:p>
          <a:p>
            <a:endParaRPr lang="en-US" sz="2800">
              <a:latin typeface="Bahnschrift SemiBold" panose="020B0502040204020203" charset="0"/>
              <a:cs typeface="Bahnschrift SemiBold" panose="020B0502040204020203" charset="0"/>
            </a:endParaRPr>
          </a:p>
          <a:p>
            <a:endParaRPr lang="en-US" sz="3200" b="1">
              <a:cs typeface="+mn-lt"/>
            </a:endParaRPr>
          </a:p>
        </p:txBody>
      </p:sp>
      <p:sp>
        <p:nvSpPr>
          <p:cNvPr id="6" name="Text Box 5"/>
          <p:cNvSpPr txBox="1"/>
          <p:nvPr/>
        </p:nvSpPr>
        <p:spPr>
          <a:xfrm>
            <a:off x="7470140" y="1191260"/>
            <a:ext cx="3274060" cy="1322070"/>
          </a:xfrm>
          <a:prstGeom prst="rect">
            <a:avLst/>
          </a:prstGeom>
          <a:noFill/>
        </p:spPr>
        <p:txBody>
          <a:bodyPr wrap="square" rtlCol="0" anchor="t">
            <a:spAutoFit/>
          </a:bodyPr>
          <a:p>
            <a:r>
              <a:rPr lang="en-US" sz="2000">
                <a:cs typeface="+mn-lt"/>
              </a:rPr>
              <a:t>Here we can see that the Married people are applying and taking loans more than the others.</a:t>
            </a:r>
            <a:endParaRPr lang="en-US" sz="2000">
              <a:cs typeface="+mn-lt"/>
            </a:endParaRPr>
          </a:p>
        </p:txBody>
      </p:sp>
      <p:sp>
        <p:nvSpPr>
          <p:cNvPr id="8" name="Text Box 7"/>
          <p:cNvSpPr txBox="1"/>
          <p:nvPr/>
        </p:nvSpPr>
        <p:spPr>
          <a:xfrm>
            <a:off x="2232660" y="4064000"/>
            <a:ext cx="4098925" cy="1014730"/>
          </a:xfrm>
          <a:prstGeom prst="rect">
            <a:avLst/>
          </a:prstGeom>
          <a:noFill/>
        </p:spPr>
        <p:txBody>
          <a:bodyPr wrap="square" rtlCol="0" anchor="t">
            <a:spAutoFit/>
          </a:bodyPr>
          <a:p>
            <a:r>
              <a:rPr lang="en-US" sz="2000">
                <a:cs typeface="+mn-lt"/>
              </a:rPr>
              <a:t>Here we can see that the people are taking more loan in format of cash through the bank</a:t>
            </a:r>
            <a:endParaRPr lang="en-US" sz="2000">
              <a:cs typeface="+mn-lt"/>
            </a:endParaRPr>
          </a:p>
        </p:txBody>
      </p:sp>
      <p:pic>
        <p:nvPicPr>
          <p:cNvPr id="4" name="Picture 3" descr="WhatsApp Image 2021-04-12 at 11.01.26 PM"/>
          <p:cNvPicPr>
            <a:picLocks noChangeAspect="1"/>
          </p:cNvPicPr>
          <p:nvPr/>
        </p:nvPicPr>
        <p:blipFill>
          <a:blip r:embed="rId2"/>
          <a:stretch>
            <a:fillRect/>
          </a:stretch>
        </p:blipFill>
        <p:spPr>
          <a:xfrm>
            <a:off x="2125980" y="975995"/>
            <a:ext cx="4307205" cy="2854960"/>
          </a:xfrm>
          <a:prstGeom prst="rect">
            <a:avLst/>
          </a:prstGeom>
        </p:spPr>
      </p:pic>
      <p:pic>
        <p:nvPicPr>
          <p:cNvPr id="9" name="Picture 8" descr="WhatsApp Image 2021-04-12 at 11.03.06 PM"/>
          <p:cNvPicPr>
            <a:picLocks noChangeAspect="1"/>
          </p:cNvPicPr>
          <p:nvPr/>
        </p:nvPicPr>
        <p:blipFill>
          <a:blip r:embed="rId3"/>
          <a:stretch>
            <a:fillRect/>
          </a:stretch>
        </p:blipFill>
        <p:spPr>
          <a:xfrm>
            <a:off x="6956425" y="3483610"/>
            <a:ext cx="4913630" cy="30149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3225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78130"/>
            <a:ext cx="10243185" cy="261493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sym typeface="+mn-ea"/>
              </a:rPr>
              <a:t>Analysis based on Loan-Status</a:t>
            </a:r>
            <a:endParaRPr lang="en-US" sz="3800">
              <a:latin typeface="Bahnschrift SemiBold" panose="020B0502040204020203" charset="0"/>
              <a:cs typeface="Bahnschrift SemiBold" panose="020B0502040204020203" charset="0"/>
            </a:endParaRPr>
          </a:p>
          <a:p>
            <a:endParaRPr lang="en-US" sz="3800" b="1">
              <a:latin typeface="Bahnschrift SemiBold" panose="020B0502040204020203" charset="0"/>
              <a:cs typeface="Bahnschrift SemiBold" panose="020B0502040204020203" charset="0"/>
            </a:endParaRPr>
          </a:p>
          <a:p>
            <a:endParaRPr lang="en-US" sz="2800">
              <a:latin typeface="Bahnschrift SemiBold" panose="020B0502040204020203" charset="0"/>
              <a:cs typeface="Bahnschrift SemiBold" panose="020B0502040204020203" charset="0"/>
            </a:endParaRPr>
          </a:p>
          <a:p>
            <a:endParaRPr lang="en-US" sz="2800">
              <a:latin typeface="Bahnschrift SemiBold" panose="020B0502040204020203" charset="0"/>
              <a:cs typeface="Bahnschrift SemiBold" panose="020B0502040204020203" charset="0"/>
            </a:endParaRPr>
          </a:p>
          <a:p>
            <a:endParaRPr lang="en-US" sz="3200" b="1">
              <a:cs typeface="+mn-lt"/>
            </a:endParaRPr>
          </a:p>
        </p:txBody>
      </p:sp>
      <p:sp>
        <p:nvSpPr>
          <p:cNvPr id="6" name="Text Box 5"/>
          <p:cNvSpPr txBox="1"/>
          <p:nvPr/>
        </p:nvSpPr>
        <p:spPr>
          <a:xfrm>
            <a:off x="7470140" y="1191260"/>
            <a:ext cx="3274060" cy="1014730"/>
          </a:xfrm>
          <a:prstGeom prst="rect">
            <a:avLst/>
          </a:prstGeom>
          <a:noFill/>
        </p:spPr>
        <p:txBody>
          <a:bodyPr wrap="square" rtlCol="0" anchor="t">
            <a:spAutoFit/>
          </a:bodyPr>
          <a:p>
            <a:r>
              <a:rPr lang="en-US" sz="2000">
                <a:cs typeface="+mn-lt"/>
              </a:rPr>
              <a:t>Here most approved loan were through POS and Most refused loans were in cash.</a:t>
            </a:r>
            <a:endParaRPr lang="en-US" sz="2000">
              <a:cs typeface="+mn-lt"/>
            </a:endParaRPr>
          </a:p>
        </p:txBody>
      </p:sp>
      <p:sp>
        <p:nvSpPr>
          <p:cNvPr id="8" name="Text Box 7"/>
          <p:cNvSpPr txBox="1"/>
          <p:nvPr/>
        </p:nvSpPr>
        <p:spPr>
          <a:xfrm>
            <a:off x="2125980" y="3903980"/>
            <a:ext cx="4098925" cy="1630045"/>
          </a:xfrm>
          <a:prstGeom prst="rect">
            <a:avLst/>
          </a:prstGeom>
          <a:noFill/>
        </p:spPr>
        <p:txBody>
          <a:bodyPr wrap="square" rtlCol="0" anchor="t">
            <a:spAutoFit/>
          </a:bodyPr>
          <a:p>
            <a:r>
              <a:rPr lang="en-US" sz="2000">
                <a:cs typeface="+mn-lt"/>
              </a:rPr>
              <a:t>Here laborers are getting most refused and most approved loans. And aslo Sales staff is also getting the second most refused and approved loans.</a:t>
            </a:r>
            <a:endParaRPr lang="en-US" sz="2000">
              <a:cs typeface="+mn-lt"/>
            </a:endParaRPr>
          </a:p>
        </p:txBody>
      </p:sp>
      <p:pic>
        <p:nvPicPr>
          <p:cNvPr id="4" name="Picture 3" descr="WhatsApp Image 2021-04-12 at 11.03.38 PM"/>
          <p:cNvPicPr>
            <a:picLocks noChangeAspect="1"/>
          </p:cNvPicPr>
          <p:nvPr/>
        </p:nvPicPr>
        <p:blipFill>
          <a:blip r:embed="rId2"/>
          <a:stretch>
            <a:fillRect/>
          </a:stretch>
        </p:blipFill>
        <p:spPr>
          <a:xfrm>
            <a:off x="1837690" y="861060"/>
            <a:ext cx="5145405" cy="2816225"/>
          </a:xfrm>
          <a:prstGeom prst="rect">
            <a:avLst/>
          </a:prstGeom>
        </p:spPr>
      </p:pic>
      <p:pic>
        <p:nvPicPr>
          <p:cNvPr id="9" name="Picture 8" descr="WhatsApp Image 2021-04-12 at 11.03.58 PM"/>
          <p:cNvPicPr>
            <a:picLocks noChangeAspect="1"/>
          </p:cNvPicPr>
          <p:nvPr/>
        </p:nvPicPr>
        <p:blipFill>
          <a:blip r:embed="rId3"/>
          <a:stretch>
            <a:fillRect/>
          </a:stretch>
        </p:blipFill>
        <p:spPr>
          <a:xfrm>
            <a:off x="7310755" y="3072130"/>
            <a:ext cx="4657725" cy="35204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3225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25295" y="278130"/>
            <a:ext cx="10243185" cy="2461260"/>
          </a:xfrm>
          <a:prstGeom prst="rect">
            <a:avLst/>
          </a:prstGeom>
          <a:noFill/>
        </p:spPr>
        <p:txBody>
          <a:bodyPr wrap="square" rtlCol="0">
            <a:spAutoFit/>
          </a:bodyPr>
          <a:p>
            <a:pPr algn="ctr"/>
            <a:r>
              <a:rPr lang="en-US" sz="3800">
                <a:latin typeface="Bahnschrift SemiBold" panose="020B0502040204020203" charset="0"/>
                <a:cs typeface="Bahnschrift SemiBold" panose="020B0502040204020203" charset="0"/>
                <a:sym typeface="+mn-ea"/>
              </a:rPr>
              <a:t>Analysis based on Loan-Status</a:t>
            </a:r>
            <a:endParaRPr lang="en-US" sz="3800">
              <a:latin typeface="Bahnschrift SemiBold" panose="020B0502040204020203" charset="0"/>
              <a:cs typeface="Bahnschrift SemiBold" panose="020B0502040204020203" charset="0"/>
            </a:endParaRPr>
          </a:p>
          <a:p>
            <a:endParaRPr lang="en-US" sz="2800" b="1">
              <a:latin typeface="Bahnschrift SemiBold" panose="020B0502040204020203" charset="0"/>
              <a:cs typeface="Bahnschrift SemiBold" panose="020B0502040204020203" charset="0"/>
            </a:endParaRPr>
          </a:p>
          <a:p>
            <a:endParaRPr lang="en-US" sz="2800">
              <a:latin typeface="Bahnschrift SemiBold" panose="020B0502040204020203" charset="0"/>
              <a:cs typeface="Bahnschrift SemiBold" panose="020B0502040204020203" charset="0"/>
            </a:endParaRPr>
          </a:p>
          <a:p>
            <a:endParaRPr lang="en-US" sz="2800">
              <a:latin typeface="Bahnschrift SemiBold" panose="020B0502040204020203" charset="0"/>
              <a:cs typeface="Bahnschrift SemiBold" panose="020B0502040204020203" charset="0"/>
            </a:endParaRPr>
          </a:p>
          <a:p>
            <a:endParaRPr lang="en-US" sz="3200" b="1">
              <a:cs typeface="+mn-lt"/>
            </a:endParaRPr>
          </a:p>
        </p:txBody>
      </p:sp>
      <p:sp>
        <p:nvSpPr>
          <p:cNvPr id="6" name="Text Box 5"/>
          <p:cNvSpPr txBox="1"/>
          <p:nvPr/>
        </p:nvSpPr>
        <p:spPr>
          <a:xfrm>
            <a:off x="7739380" y="1264285"/>
            <a:ext cx="4154805" cy="2091690"/>
          </a:xfrm>
          <a:prstGeom prst="rect">
            <a:avLst/>
          </a:prstGeom>
          <a:noFill/>
        </p:spPr>
        <p:txBody>
          <a:bodyPr wrap="square" rtlCol="0" anchor="t">
            <a:spAutoFit/>
          </a:bodyPr>
          <a:p>
            <a:r>
              <a:rPr lang="en-US" sz="2600">
                <a:cs typeface="+mn-lt"/>
              </a:rPr>
              <a:t>The most accepting loan is Cash X-sell: low And most canceled loan is Cash and Most Unused loan is POS mobile with interest.</a:t>
            </a:r>
            <a:endParaRPr lang="en-US" sz="2600">
              <a:cs typeface="+mn-lt"/>
            </a:endParaRPr>
          </a:p>
        </p:txBody>
      </p:sp>
      <p:pic>
        <p:nvPicPr>
          <p:cNvPr id="5" name="Picture 4" descr="WhatsApp Image 2021-04-12 at 11.04.18 PM"/>
          <p:cNvPicPr>
            <a:picLocks noChangeAspect="1"/>
          </p:cNvPicPr>
          <p:nvPr/>
        </p:nvPicPr>
        <p:blipFill>
          <a:blip r:embed="rId2"/>
          <a:stretch>
            <a:fillRect/>
          </a:stretch>
        </p:blipFill>
        <p:spPr>
          <a:xfrm>
            <a:off x="2066290" y="1109345"/>
            <a:ext cx="5031105" cy="2710180"/>
          </a:xfrm>
          <a:prstGeom prst="rect">
            <a:avLst/>
          </a:prstGeom>
        </p:spPr>
      </p:pic>
      <p:pic>
        <p:nvPicPr>
          <p:cNvPr id="7" name="Picture 6" descr="WhatsApp Image 2021-04-12 at 11.15.55 PM"/>
          <p:cNvPicPr>
            <a:picLocks noChangeAspect="1"/>
          </p:cNvPicPr>
          <p:nvPr/>
        </p:nvPicPr>
        <p:blipFill>
          <a:blip r:embed="rId3"/>
          <a:stretch>
            <a:fillRect/>
          </a:stretch>
        </p:blipFill>
        <p:spPr>
          <a:xfrm>
            <a:off x="7171690" y="3673475"/>
            <a:ext cx="4796790" cy="3035300"/>
          </a:xfrm>
          <a:prstGeom prst="rect">
            <a:avLst/>
          </a:prstGeom>
        </p:spPr>
      </p:pic>
      <p:sp>
        <p:nvSpPr>
          <p:cNvPr id="10" name="Text Box 9"/>
          <p:cNvSpPr txBox="1"/>
          <p:nvPr/>
        </p:nvSpPr>
        <p:spPr>
          <a:xfrm>
            <a:off x="2376170" y="4068445"/>
            <a:ext cx="4154805" cy="1291590"/>
          </a:xfrm>
          <a:prstGeom prst="rect">
            <a:avLst/>
          </a:prstGeom>
          <a:noFill/>
        </p:spPr>
        <p:txBody>
          <a:bodyPr wrap="square" rtlCol="0" anchor="t">
            <a:spAutoFit/>
          </a:bodyPr>
          <a:p>
            <a:r>
              <a:rPr lang="en-US" sz="2600">
                <a:cs typeface="+mn-lt"/>
              </a:rPr>
              <a:t>Here Most Refused loan is of Mobile and most approved loan is Mobile</a:t>
            </a:r>
            <a:endParaRPr lang="en-US" sz="2600">
              <a:cs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Rectangles 3"/>
          <p:cNvSpPr/>
          <p:nvPr/>
        </p:nvSpPr>
        <p:spPr>
          <a:xfrm>
            <a:off x="1677035" y="-15875"/>
            <a:ext cx="10514965" cy="68891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Text Box 4"/>
          <p:cNvSpPr txBox="1"/>
          <p:nvPr/>
        </p:nvSpPr>
        <p:spPr>
          <a:xfrm>
            <a:off x="1945005" y="151765"/>
            <a:ext cx="7935595" cy="860425"/>
          </a:xfrm>
          <a:prstGeom prst="rect">
            <a:avLst/>
          </a:prstGeom>
          <a:noFill/>
        </p:spPr>
        <p:txBody>
          <a:bodyPr wrap="square" rtlCol="0">
            <a:spAutoFit/>
          </a:bodyPr>
          <a:p>
            <a:r>
              <a:rPr lang="en-US" sz="5000">
                <a:latin typeface="Bahnschrift SemiBold" panose="020B0502040204020203" charset="0"/>
                <a:cs typeface="Bahnschrift SemiBold" panose="020B0502040204020203" charset="0"/>
              </a:rPr>
              <a:t>Conclusions</a:t>
            </a:r>
            <a:endParaRPr lang="en-US" sz="5000">
              <a:latin typeface="Bahnschrift SemiBold" panose="020B0502040204020203" charset="0"/>
              <a:cs typeface="Bahnschrift SemiBold" panose="020B0502040204020203" charset="0"/>
            </a:endParaRPr>
          </a:p>
        </p:txBody>
      </p:sp>
      <p:cxnSp>
        <p:nvCxnSpPr>
          <p:cNvPr id="6" name="Straight Connector 5"/>
          <p:cNvCxnSpPr/>
          <p:nvPr/>
        </p:nvCxnSpPr>
        <p:spPr>
          <a:xfrm>
            <a:off x="1945005" y="1012190"/>
            <a:ext cx="9666605" cy="0"/>
          </a:xfrm>
          <a:prstGeom prst="line">
            <a:avLst/>
          </a:prstGeom>
        </p:spPr>
        <p:style>
          <a:lnRef idx="1">
            <a:schemeClr val="dk1"/>
          </a:lnRef>
          <a:fillRef idx="0">
            <a:schemeClr val="dk1"/>
          </a:fillRef>
          <a:effectRef idx="0">
            <a:schemeClr val="dk1"/>
          </a:effectRef>
          <a:fontRef idx="minor">
            <a:schemeClr val="tx1"/>
          </a:fontRef>
        </p:style>
      </p:cxnSp>
      <p:sp>
        <p:nvSpPr>
          <p:cNvPr id="7" name="Text Box 6"/>
          <p:cNvSpPr txBox="1"/>
          <p:nvPr/>
        </p:nvSpPr>
        <p:spPr>
          <a:xfrm>
            <a:off x="1908810" y="927735"/>
            <a:ext cx="9702800" cy="5677535"/>
          </a:xfrm>
          <a:prstGeom prst="rect">
            <a:avLst/>
          </a:prstGeom>
          <a:noFill/>
        </p:spPr>
        <p:txBody>
          <a:bodyPr wrap="square" rtlCol="0">
            <a:spAutoFit/>
          </a:bodyPr>
          <a:p>
            <a:pPr>
              <a:lnSpc>
                <a:spcPct val="150000"/>
              </a:lnSpc>
            </a:pPr>
            <a:r>
              <a:rPr lang="en-US" sz="2200">
                <a:latin typeface="+mn-ea"/>
                <a:cs typeface="+mn-ea"/>
              </a:rPr>
              <a:t>EDA for the banking data set revealed that:</a:t>
            </a:r>
            <a:endParaRPr lang="en-US" sz="2200">
              <a:latin typeface="+mn-ea"/>
              <a:cs typeface="+mn-ea"/>
            </a:endParaRPr>
          </a:p>
          <a:p>
            <a:pPr marL="285750" indent="-285750">
              <a:buFont typeface="Arial" panose="020B0604020202020204" pitchFamily="34" charset="0"/>
              <a:buChar char="•"/>
            </a:pPr>
            <a:r>
              <a:rPr lang="en-US" sz="2200">
                <a:latin typeface="+mn-ea"/>
                <a:cs typeface="+mn-ea"/>
              </a:rPr>
              <a:t>Banks should focus more on contract type ‘Student’ ,’pensioner’ and ‘Businessman’ with housing ‘type other than ‘Co-op apartment’ for successful payments.</a:t>
            </a:r>
            <a:endParaRPr lang="en-US" sz="2200">
              <a:latin typeface="+mn-ea"/>
              <a:cs typeface="+mn-ea"/>
            </a:endParaRPr>
          </a:p>
          <a:p>
            <a:pPr marL="285750" indent="-285750">
              <a:buFont typeface="Arial" panose="020B0604020202020204" pitchFamily="34" charset="0"/>
              <a:buChar char="•"/>
            </a:pPr>
            <a:r>
              <a:rPr lang="en-US" sz="2200">
                <a:latin typeface="+mn-ea"/>
                <a:cs typeface="+mn-ea"/>
              </a:rPr>
              <a:t>Banks should focus less on income type ‘Working’ as they are having most number of unsuccessful payments.Also with loan purpose ‘Repair’ is having higher number of unsuccessful payments on time.</a:t>
            </a:r>
            <a:endParaRPr lang="en-US" sz="2200">
              <a:latin typeface="+mn-ea"/>
              <a:cs typeface="+mn-ea"/>
            </a:endParaRPr>
          </a:p>
          <a:p>
            <a:pPr marL="285750" indent="-285750">
              <a:buFont typeface="Arial" panose="020B0604020202020204" pitchFamily="34" charset="0"/>
              <a:buChar char="•"/>
            </a:pPr>
            <a:r>
              <a:rPr lang="en-US" sz="2200">
                <a:latin typeface="+mn-ea"/>
                <a:cs typeface="+mn-ea"/>
              </a:rPr>
              <a:t>‘Revolving Loans’ in ‘NAME_CONTRACT_TYPE’ has maximum percentage of payment difficulties. Hence, client with contract type as ‘Revolving loans’ in previous application are the driving factors for Loan Defaulters.</a:t>
            </a:r>
            <a:endParaRPr lang="en-US" sz="2200">
              <a:latin typeface="+mn-ea"/>
              <a:cs typeface="+mn-ea"/>
            </a:endParaRPr>
          </a:p>
          <a:p>
            <a:pPr marL="285750" indent="-285750">
              <a:buFont typeface="Arial" panose="020B0604020202020204" pitchFamily="34" charset="0"/>
              <a:buChar char="•"/>
            </a:pPr>
            <a:r>
              <a:rPr lang="en-US" sz="2200">
                <a:latin typeface="+mn-ea"/>
                <a:cs typeface="+mn-ea"/>
              </a:rPr>
              <a:t>Get as much as clients from housing type ‘With parents’ as they are having least number of unsuccessful payments.</a:t>
            </a:r>
            <a:endParaRPr lang="en-US" sz="2200">
              <a:latin typeface="+mn-ea"/>
              <a:cs typeface="+mn-ea"/>
            </a:endParaRPr>
          </a:p>
          <a:p>
            <a:pPr marL="285750" indent="-285750">
              <a:buFont typeface="Arial" panose="020B0604020202020204" pitchFamily="34" charset="0"/>
              <a:buChar char="•"/>
            </a:pPr>
            <a:r>
              <a:rPr lang="en-US" sz="2200">
                <a:latin typeface="+mn-ea"/>
                <a:cs typeface="+mn-ea"/>
              </a:rPr>
              <a:t>Banks should focus more on new applicants those who belong to IT staff, Accountants, Medicine Staff or Private Service Staff group since the loan statuses(approved, refused, cancelled) are stable for such groups.</a:t>
            </a:r>
            <a:endParaRPr lang="en-US" sz="2200">
              <a:latin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496695" y="0"/>
            <a:ext cx="10713085" cy="68573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Text Box 3"/>
          <p:cNvSpPr txBox="1"/>
          <p:nvPr/>
        </p:nvSpPr>
        <p:spPr>
          <a:xfrm>
            <a:off x="1766570" y="182880"/>
            <a:ext cx="9883775" cy="6185535"/>
          </a:xfrm>
          <a:prstGeom prst="rect">
            <a:avLst/>
          </a:prstGeom>
          <a:noFill/>
        </p:spPr>
        <p:txBody>
          <a:bodyPr wrap="square" rtlCol="0">
            <a:spAutoFit/>
          </a:bodyPr>
          <a:p>
            <a:r>
              <a:rPr lang="en-US" sz="3200">
                <a:latin typeface="Bahnschrift SemiBold" panose="020B0502040204020203" charset="0"/>
                <a:cs typeface="Bahnschrift SemiBold" panose="020B0502040204020203" charset="0"/>
              </a:rPr>
              <a:t>Approach adopted in this case study</a:t>
            </a:r>
            <a:endParaRPr lang="en-US" sz="3200">
              <a:latin typeface="Bahnschrift SemiBold" panose="020B0502040204020203" charset="0"/>
              <a:cs typeface="Bahnschrift SemiBold" panose="020B0502040204020203" charset="0"/>
            </a:endParaRPr>
          </a:p>
          <a:p>
            <a:endParaRPr lang="en-US" sz="2600">
              <a:latin typeface="Bahnschrift SemiBold" panose="020B0502040204020203" charset="0"/>
              <a:cs typeface="Bahnschrift SemiBold" panose="020B0502040204020203" charset="0"/>
            </a:endParaRPr>
          </a:p>
          <a:p>
            <a:r>
              <a:rPr lang="en-US" sz="2600">
                <a:latin typeface="+mn-ea"/>
                <a:cs typeface="+mn-ea"/>
              </a:rPr>
              <a:t>•Load the Datasets</a:t>
            </a:r>
            <a:endParaRPr lang="en-US" sz="2600">
              <a:latin typeface="+mn-ea"/>
              <a:cs typeface="+mn-ea"/>
            </a:endParaRPr>
          </a:p>
          <a:p>
            <a:r>
              <a:rPr lang="en-US" sz="2600">
                <a:latin typeface="+mn-ea"/>
                <a:cs typeface="+mn-ea"/>
              </a:rPr>
              <a:t>•Inspect the data frames</a:t>
            </a:r>
            <a:endParaRPr lang="en-US" sz="2600">
              <a:latin typeface="+mn-ea"/>
              <a:cs typeface="+mn-ea"/>
            </a:endParaRPr>
          </a:p>
          <a:p>
            <a:r>
              <a:rPr lang="en-US" sz="2600">
                <a:latin typeface="+mn-ea"/>
                <a:cs typeface="+mn-ea"/>
              </a:rPr>
              <a:t>•Data Cleaning ('application_data.csv')</a:t>
            </a:r>
            <a:endParaRPr lang="en-US" sz="2600">
              <a:latin typeface="+mn-ea"/>
              <a:cs typeface="+mn-ea"/>
            </a:endParaRPr>
          </a:p>
          <a:p>
            <a:r>
              <a:rPr lang="en-US" sz="2600">
                <a:latin typeface="+mn-ea"/>
                <a:cs typeface="+mn-ea"/>
              </a:rPr>
              <a:t>•Identifying the data types</a:t>
            </a:r>
            <a:endParaRPr lang="en-US" sz="2600">
              <a:latin typeface="+mn-ea"/>
              <a:cs typeface="+mn-ea"/>
            </a:endParaRPr>
          </a:p>
          <a:p>
            <a:r>
              <a:rPr lang="en-US" sz="2600">
                <a:latin typeface="+mn-ea"/>
                <a:cs typeface="+mn-ea"/>
              </a:rPr>
              <a:t>•Identifying the null values</a:t>
            </a:r>
            <a:endParaRPr lang="en-US" sz="2600">
              <a:latin typeface="+mn-ea"/>
              <a:cs typeface="+mn-ea"/>
            </a:endParaRPr>
          </a:p>
          <a:p>
            <a:r>
              <a:rPr lang="en-US" sz="2600">
                <a:latin typeface="+mn-ea"/>
                <a:cs typeface="+mn-ea"/>
              </a:rPr>
              <a:t>•Fixing the rows and columns</a:t>
            </a:r>
            <a:endParaRPr lang="en-US" sz="2600">
              <a:latin typeface="+mn-ea"/>
              <a:cs typeface="+mn-ea"/>
            </a:endParaRPr>
          </a:p>
          <a:p>
            <a:r>
              <a:rPr lang="en-US" sz="2600">
                <a:latin typeface="+mn-ea"/>
                <a:cs typeface="+mn-ea"/>
              </a:rPr>
              <a:t>•Fixing invalid values</a:t>
            </a:r>
            <a:endParaRPr lang="en-US" sz="2600">
              <a:latin typeface="+mn-ea"/>
              <a:cs typeface="+mn-ea"/>
            </a:endParaRPr>
          </a:p>
          <a:p>
            <a:r>
              <a:rPr lang="en-US" sz="2600">
                <a:latin typeface="+mn-ea"/>
                <a:cs typeface="+mn-ea"/>
              </a:rPr>
              <a:t>•Removing the unwanted columns</a:t>
            </a:r>
            <a:endParaRPr lang="en-US" sz="2600">
              <a:latin typeface="+mn-ea"/>
              <a:cs typeface="+mn-ea"/>
            </a:endParaRPr>
          </a:p>
          <a:p>
            <a:r>
              <a:rPr lang="en-US" sz="2600">
                <a:latin typeface="+mn-ea"/>
                <a:cs typeface="+mn-ea"/>
              </a:rPr>
              <a:t>•Finding the Categorical and Numerical columns</a:t>
            </a:r>
            <a:endParaRPr lang="en-US" sz="2600">
              <a:latin typeface="+mn-ea"/>
              <a:cs typeface="+mn-ea"/>
            </a:endParaRPr>
          </a:p>
          <a:p>
            <a:r>
              <a:rPr lang="en-US" sz="2600">
                <a:latin typeface="+mn-ea"/>
                <a:cs typeface="+mn-ea"/>
              </a:rPr>
              <a:t>•Imputing/removing missing values (Univariate Analysis)</a:t>
            </a:r>
            <a:endParaRPr lang="en-US" sz="2600">
              <a:latin typeface="+mn-ea"/>
              <a:cs typeface="+mn-ea"/>
            </a:endParaRPr>
          </a:p>
          <a:p>
            <a:r>
              <a:rPr lang="en-US" sz="2600">
                <a:latin typeface="+mn-ea"/>
                <a:cs typeface="+mn-ea"/>
              </a:rPr>
              <a:t>•Find the percentage of missing values of each column.</a:t>
            </a:r>
            <a:endParaRPr lang="en-US" sz="2600">
              <a:latin typeface="+mn-ea"/>
              <a:cs typeface="+mn-ea"/>
            </a:endParaRPr>
          </a:p>
          <a:p>
            <a:r>
              <a:rPr lang="en-US" sz="2600">
                <a:latin typeface="+mn-ea"/>
                <a:cs typeface="+mn-ea"/>
              </a:rPr>
              <a:t>•Drop all columns having more than 50% null values</a:t>
            </a:r>
            <a:endParaRPr lang="en-US" sz="2600">
              <a:latin typeface="+mn-ea"/>
              <a:cs typeface="+mn-ea"/>
            </a:endParaRPr>
          </a:p>
          <a:p>
            <a:r>
              <a:rPr lang="en-US" sz="2600">
                <a:latin typeface="+mn-ea"/>
                <a:cs typeface="+mn-ea"/>
              </a:rPr>
              <a:t>•Suggest how to impute null values in these columns </a:t>
            </a:r>
            <a:endParaRPr lang="en-US" sz="2600">
              <a:latin typeface="+mn-ea"/>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Text Box 3"/>
          <p:cNvSpPr txBox="1"/>
          <p:nvPr/>
        </p:nvSpPr>
        <p:spPr>
          <a:xfrm>
            <a:off x="1706245" y="116205"/>
            <a:ext cx="10043795" cy="6092825"/>
          </a:xfrm>
          <a:prstGeom prst="rect">
            <a:avLst/>
          </a:prstGeom>
          <a:noFill/>
        </p:spPr>
        <p:txBody>
          <a:bodyPr wrap="square" rtlCol="0">
            <a:spAutoFit/>
          </a:bodyPr>
          <a:p>
            <a:r>
              <a:rPr lang="en-US" sz="2600"/>
              <a:t>•Analysing outliers (Univariate Analysis)</a:t>
            </a:r>
            <a:endParaRPr lang="en-US" sz="2600"/>
          </a:p>
          <a:p>
            <a:r>
              <a:rPr lang="en-US" sz="2600"/>
              <a:t>•For numerical columns, check for outliers</a:t>
            </a:r>
            <a:endParaRPr lang="en-US" sz="2600"/>
          </a:p>
          <a:p>
            <a:r>
              <a:rPr lang="en-US" sz="2600"/>
              <a:t>•Suggest approaches to treat outliers</a:t>
            </a:r>
            <a:endParaRPr lang="en-US" sz="2600"/>
          </a:p>
          <a:p>
            <a:r>
              <a:rPr lang="en-US" sz="2600"/>
              <a:t>•Check the imbalance percentage of target variable</a:t>
            </a:r>
            <a:endParaRPr lang="en-US" sz="2600"/>
          </a:p>
          <a:p>
            <a:r>
              <a:rPr lang="en-US" sz="2600"/>
              <a:t>•Also split the data frame into two based on target variable</a:t>
            </a:r>
            <a:endParaRPr lang="en-US" sz="2600"/>
          </a:p>
          <a:p>
            <a:r>
              <a:rPr lang="en-US" sz="2600"/>
              <a:t>•Perform Univariate and Bivariate analysis on</a:t>
            </a:r>
            <a:endParaRPr lang="en-US" sz="2600"/>
          </a:p>
          <a:p>
            <a:r>
              <a:rPr lang="en-US" sz="2600"/>
              <a:t>•categorical variables and</a:t>
            </a:r>
            <a:endParaRPr lang="en-US" sz="2600"/>
          </a:p>
          <a:p>
            <a:r>
              <a:rPr lang="en-US" sz="2600"/>
              <a:t>•Numerical variables</a:t>
            </a:r>
            <a:endParaRPr lang="en-US" sz="2600"/>
          </a:p>
          <a:p>
            <a:r>
              <a:rPr lang="en-US" sz="2600"/>
              <a:t>•Perform Multivariate analysis</a:t>
            </a:r>
            <a:endParaRPr lang="en-US" sz="2600"/>
          </a:p>
          <a:p>
            <a:r>
              <a:rPr lang="en-US" sz="2600"/>
              <a:t>•Perform correlation of numerical columns</a:t>
            </a:r>
            <a:endParaRPr lang="en-US" sz="2600"/>
          </a:p>
          <a:p>
            <a:r>
              <a:rPr lang="en-US" sz="2600"/>
              <a:t>•Find the top 10 correlation for the Client with payment difficulties and all other cases (Target variable)</a:t>
            </a:r>
            <a:endParaRPr lang="en-US" sz="2600"/>
          </a:p>
          <a:p>
            <a:r>
              <a:rPr lang="en-US" sz="2600"/>
              <a:t>•Merge the two data frames application_data and previous_application</a:t>
            </a:r>
            <a:endParaRPr lang="en-US" sz="2600"/>
          </a:p>
          <a:p>
            <a:r>
              <a:rPr lang="en-US" sz="2600"/>
              <a:t>•Perform  Analysis on Merged Data</a:t>
            </a:r>
            <a:endParaRPr lang="en-US" sz="2600"/>
          </a:p>
          <a:p>
            <a:r>
              <a:rPr lang="en-US" sz="2600"/>
              <a:t>•Conclusion</a:t>
            </a:r>
            <a:endParaRPr lang="en-US"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Text Box 10"/>
          <p:cNvSpPr txBox="1"/>
          <p:nvPr/>
        </p:nvSpPr>
        <p:spPr>
          <a:xfrm>
            <a:off x="1877060" y="351790"/>
            <a:ext cx="9952355" cy="6154420"/>
          </a:xfrm>
          <a:prstGeom prst="rect">
            <a:avLst/>
          </a:prstGeom>
          <a:noFill/>
        </p:spPr>
        <p:txBody>
          <a:bodyPr wrap="square" rtlCol="0">
            <a:spAutoFit/>
          </a:bodyPr>
          <a:p>
            <a:r>
              <a:rPr lang="en-US" sz="2600" b="1">
                <a:latin typeface="Bahnschrift SemiBold" panose="020B0502040204020203" charset="0"/>
                <a:cs typeface="Bahnschrift SemiBold" panose="020B0502040204020203" charset="0"/>
              </a:rPr>
              <a:t>Techniques to impute the missing values</a:t>
            </a:r>
            <a:endParaRPr lang="en-US" sz="2600" b="1">
              <a:latin typeface="Bahnschrift SemiBold" panose="020B0502040204020203" charset="0"/>
              <a:cs typeface="Bahnschrift SemiBold" panose="020B0502040204020203" charset="0"/>
            </a:endParaRPr>
          </a:p>
          <a:p>
            <a:endParaRPr lang="en-US"/>
          </a:p>
          <a:p>
            <a:pPr marL="285750" indent="-285750">
              <a:buFont typeface="Arial" panose="020B0604020202020204" pitchFamily="34" charset="0"/>
              <a:buChar char="•"/>
            </a:pPr>
            <a:r>
              <a:rPr lang="en-US" sz="2400">
                <a:cs typeface="+mn-lt"/>
              </a:rPr>
              <a:t>Drop the columns with null values more than 50%</a:t>
            </a:r>
            <a:endParaRPr lang="en-US" sz="2400">
              <a:cs typeface="+mn-lt"/>
            </a:endParaRPr>
          </a:p>
          <a:p>
            <a:pPr marL="285750" indent="-285750">
              <a:buFont typeface="Arial" panose="020B0604020202020204" pitchFamily="34" charset="0"/>
              <a:buChar char="•"/>
            </a:pPr>
            <a:r>
              <a:rPr lang="en-US" sz="2400">
                <a:cs typeface="+mn-lt"/>
              </a:rPr>
              <a:t>Imputed Categorical Columns with Maximum Value_Counts and Mode function</a:t>
            </a:r>
            <a:endParaRPr lang="en-US" sz="2400">
              <a:cs typeface="+mn-lt"/>
            </a:endParaRPr>
          </a:p>
          <a:p>
            <a:pPr marL="285750" indent="-285750">
              <a:buFont typeface="Arial" panose="020B0604020202020204" pitchFamily="34" charset="0"/>
              <a:buChar char="•"/>
            </a:pPr>
            <a:r>
              <a:rPr lang="en-US" sz="2400">
                <a:cs typeface="+mn-lt"/>
              </a:rPr>
              <a:t>Imputed Numerical Columns with Median or Mean Values</a:t>
            </a:r>
            <a:endParaRPr lang="en-US" sz="2400">
              <a:cs typeface="+mn-lt"/>
            </a:endParaRPr>
          </a:p>
          <a:p>
            <a:pPr indent="0">
              <a:buFont typeface="Arial" panose="020B0604020202020204" pitchFamily="34" charset="0"/>
              <a:buNone/>
            </a:pPr>
            <a:endParaRPr lang="en-US"/>
          </a:p>
          <a:p>
            <a:pPr indent="0">
              <a:buFont typeface="Arial" panose="020B0604020202020204" pitchFamily="34" charset="0"/>
              <a:buNone/>
            </a:pPr>
            <a:r>
              <a:rPr lang="en-US" sz="2600" b="1">
                <a:latin typeface="Bahnschrift SemiBold" panose="020B0502040204020203" charset="0"/>
                <a:cs typeface="Bahnschrift SemiBold" panose="020B0502040204020203" charset="0"/>
              </a:rPr>
              <a:t>Checking the Data Correctness</a:t>
            </a:r>
            <a:endParaRPr lang="en-US" sz="2600" b="1">
              <a:latin typeface="Bahnschrift SemiBold" panose="020B0502040204020203" charset="0"/>
              <a:cs typeface="Bahnschrift SemiBold" panose="020B0502040204020203" charset="0"/>
            </a:endParaRPr>
          </a:p>
          <a:p>
            <a:pPr indent="0">
              <a:buFont typeface="Arial" panose="020B0604020202020204" pitchFamily="34" charset="0"/>
              <a:buNone/>
            </a:pPr>
            <a:endParaRPr lang="en-US"/>
          </a:p>
          <a:p>
            <a:pPr marL="285750" indent="-285750">
              <a:buFont typeface="Arial" panose="020B0604020202020204" pitchFamily="34" charset="0"/>
              <a:buChar char="•"/>
            </a:pPr>
            <a:r>
              <a:rPr lang="en-US" sz="2400">
                <a:cs typeface="+mn-lt"/>
              </a:rPr>
              <a:t>Replacing the XNA Values with appropriate Values and Replacing XNA with Null Values to ease the analysis.</a:t>
            </a:r>
            <a:endParaRPr lang="en-US" sz="2400">
              <a:cs typeface="+mn-lt"/>
            </a:endParaRPr>
          </a:p>
          <a:p>
            <a:pPr marL="285750" indent="-285750">
              <a:buFont typeface="Arial" panose="020B0604020202020204" pitchFamily="34" charset="0"/>
              <a:buChar char="•"/>
            </a:pPr>
            <a:r>
              <a:rPr lang="en-US" sz="2400">
                <a:cs typeface="+mn-lt"/>
              </a:rPr>
              <a:t>Correcting the Days Columns with negative values using abs()</a:t>
            </a:r>
            <a:endParaRPr lang="en-US" sz="2400">
              <a:cs typeface="+mn-lt"/>
            </a:endParaRPr>
          </a:p>
          <a:p>
            <a:pPr marL="285750" indent="-285750">
              <a:buFont typeface="Arial" panose="020B0604020202020204" pitchFamily="34" charset="0"/>
              <a:buChar char="•"/>
            </a:pPr>
            <a:endParaRPr lang="en-US" sz="2400">
              <a:cs typeface="+mn-lt"/>
            </a:endParaRPr>
          </a:p>
          <a:p>
            <a:pPr marL="285750" indent="-285750">
              <a:buFont typeface="Arial" panose="020B0604020202020204" pitchFamily="34" charset="0"/>
              <a:buChar char="•"/>
            </a:pPr>
            <a:r>
              <a:rPr lang="en-US" sz="2400">
                <a:cs typeface="+mn-lt"/>
              </a:rPr>
              <a:t>Binning the Continuous Value</a:t>
            </a:r>
            <a:endParaRPr lang="en-US" sz="2400">
              <a:cs typeface="+mn-lt"/>
            </a:endParaRPr>
          </a:p>
          <a:p>
            <a:pPr marL="285750" indent="-285750">
              <a:buFont typeface="Arial" panose="020B0604020202020204" pitchFamily="34" charset="0"/>
              <a:buChar char="•"/>
            </a:pPr>
            <a:r>
              <a:rPr lang="en-US" sz="2400">
                <a:cs typeface="+mn-lt"/>
              </a:rPr>
              <a:t>Binning of continuous variables like INCOME, AMT_CREDIT_RANGE, REGION_POPULATION_RELATIVE,POPULATION to ease the analysis</a:t>
            </a:r>
            <a:endParaRPr lang="en-US" sz="2400">
              <a:cs typeface="+mn-lt"/>
            </a:endParaRPr>
          </a:p>
          <a:p>
            <a:endParaRPr lang="en-US" sz="2400">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853565" y="333375"/>
            <a:ext cx="9988550" cy="1260475"/>
          </a:xfrm>
          <a:prstGeom prst="rect">
            <a:avLst/>
          </a:prstGeom>
          <a:noFill/>
        </p:spPr>
        <p:txBody>
          <a:bodyPr wrap="square" rtlCol="0">
            <a:spAutoFit/>
          </a:bodyPr>
          <a:p>
            <a:r>
              <a:rPr lang="en-US" sz="4000">
                <a:latin typeface="Bahnschrift SemiBold" panose="020B0502040204020203" charset="0"/>
                <a:cs typeface="Bahnschrift SemiBold" panose="020B0502040204020203" charset="0"/>
              </a:rPr>
              <a:t>Binning of Continuous-variable</a:t>
            </a:r>
            <a:endParaRPr lang="en-US" sz="4000">
              <a:latin typeface="Bahnschrift SemiBold" panose="020B0502040204020203" charset="0"/>
              <a:cs typeface="Bahnschrift SemiBold" panose="020B0502040204020203" charset="0"/>
            </a:endParaRPr>
          </a:p>
          <a:p>
            <a:endParaRPr lang="en-US"/>
          </a:p>
          <a:p>
            <a:endParaRPr lang="en-US"/>
          </a:p>
        </p:txBody>
      </p:sp>
      <p:pic>
        <p:nvPicPr>
          <p:cNvPr id="4" name="Picture 3" descr="WhatsApp Image 2021-04-12 at 9.43.15 PM"/>
          <p:cNvPicPr>
            <a:picLocks noChangeAspect="1"/>
          </p:cNvPicPr>
          <p:nvPr/>
        </p:nvPicPr>
        <p:blipFill>
          <a:blip r:embed="rId2"/>
          <a:stretch>
            <a:fillRect/>
          </a:stretch>
        </p:blipFill>
        <p:spPr>
          <a:xfrm>
            <a:off x="2272665" y="1017270"/>
            <a:ext cx="9199880" cy="3288665"/>
          </a:xfrm>
          <a:prstGeom prst="rect">
            <a:avLst/>
          </a:prstGeom>
        </p:spPr>
      </p:pic>
      <p:pic>
        <p:nvPicPr>
          <p:cNvPr id="5" name="Picture 4" descr="WhatsApp Image 2021-04-12 at 9.43.35 PM"/>
          <p:cNvPicPr>
            <a:picLocks noChangeAspect="1"/>
          </p:cNvPicPr>
          <p:nvPr/>
        </p:nvPicPr>
        <p:blipFill>
          <a:blip r:embed="rId3"/>
          <a:stretch>
            <a:fillRect/>
          </a:stretch>
        </p:blipFill>
        <p:spPr>
          <a:xfrm>
            <a:off x="7255510" y="4440555"/>
            <a:ext cx="4217670" cy="2132330"/>
          </a:xfrm>
          <a:prstGeom prst="rect">
            <a:avLst/>
          </a:prstGeom>
        </p:spPr>
      </p:pic>
      <p:pic>
        <p:nvPicPr>
          <p:cNvPr id="6" name="Picture 5" descr="WhatsApp Image 2021-04-12 at 9.44.19 PM"/>
          <p:cNvPicPr>
            <a:picLocks noChangeAspect="1"/>
          </p:cNvPicPr>
          <p:nvPr/>
        </p:nvPicPr>
        <p:blipFill>
          <a:blip r:embed="rId4"/>
          <a:stretch>
            <a:fillRect/>
          </a:stretch>
        </p:blipFill>
        <p:spPr>
          <a:xfrm>
            <a:off x="2272665" y="4439920"/>
            <a:ext cx="4237355" cy="213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816735" y="314960"/>
            <a:ext cx="10117455" cy="1845310"/>
          </a:xfrm>
          <a:prstGeom prst="rect">
            <a:avLst/>
          </a:prstGeom>
          <a:noFill/>
        </p:spPr>
        <p:txBody>
          <a:bodyPr wrap="square" rtlCol="0">
            <a:spAutoFit/>
          </a:bodyPr>
          <a:p>
            <a:pPr algn="l"/>
            <a:r>
              <a:rPr lang="en-US" sz="2600">
                <a:latin typeface="Bahnschrift SemiBold" panose="020B0502040204020203" charset="0"/>
                <a:cs typeface="Bahnschrift SemiBold" panose="020B0502040204020203" charset="0"/>
              </a:rPr>
              <a:t>Interpretation of Outliers</a:t>
            </a:r>
            <a:endParaRPr lang="en-US" sz="2600">
              <a:latin typeface="Bahnschrift SemiBold" panose="020B0502040204020203" charset="0"/>
              <a:cs typeface="Bahnschrift SemiBold" panose="020B0502040204020203" charset="0"/>
            </a:endParaRPr>
          </a:p>
          <a:p>
            <a:r>
              <a:rPr lang="en-US"/>
              <a:t>• </a:t>
            </a:r>
            <a:r>
              <a:rPr lang="en-US" sz="2800">
                <a:cs typeface="+mn-lt"/>
              </a:rPr>
              <a:t>   </a:t>
            </a:r>
            <a:r>
              <a:rPr lang="en-US" sz="2000">
                <a:cs typeface="+mn-lt"/>
              </a:rPr>
              <a:t>Outliers in the data affect the analysis and give biased outputs. So it has to be handled .</a:t>
            </a:r>
            <a:endParaRPr lang="en-US" sz="2000">
              <a:cs typeface="+mn-lt"/>
            </a:endParaRPr>
          </a:p>
          <a:p>
            <a:pPr marL="457200" indent="-457200">
              <a:buFont typeface="Arial" panose="020B0604020202020204" pitchFamily="34" charset="0"/>
              <a:buChar char="•"/>
            </a:pPr>
            <a:r>
              <a:rPr lang="en-US" sz="2000">
                <a:cs typeface="+mn-lt"/>
              </a:rPr>
              <a:t>From descriptive statistical analysis variables with outliers - CNT_CHILDREN, AMT_INCOME_TOTAL, AMT_CREDIT, AMT_ANNUITY, YEARS_EMPLOYED,YEARS_EMPLOYED,REGION_POPULATION_RELATIVE.</a:t>
            </a:r>
            <a:endParaRPr lang="en-US" sz="2600">
              <a:cs typeface="+mn-lt"/>
            </a:endParaRPr>
          </a:p>
        </p:txBody>
      </p:sp>
      <p:pic>
        <p:nvPicPr>
          <p:cNvPr id="4" name="Picture 3" descr="WhatsApp Image 2021-04-12 at 9.52.58 PM"/>
          <p:cNvPicPr>
            <a:picLocks noChangeAspect="1"/>
          </p:cNvPicPr>
          <p:nvPr/>
        </p:nvPicPr>
        <p:blipFill>
          <a:blip r:embed="rId2"/>
          <a:stretch>
            <a:fillRect/>
          </a:stretch>
        </p:blipFill>
        <p:spPr>
          <a:xfrm>
            <a:off x="1908175" y="2160270"/>
            <a:ext cx="2760980" cy="2063115"/>
          </a:xfrm>
          <a:prstGeom prst="rect">
            <a:avLst/>
          </a:prstGeom>
        </p:spPr>
      </p:pic>
      <p:pic>
        <p:nvPicPr>
          <p:cNvPr id="5" name="Picture 4" descr="WhatsApp Image 2021-04-12 at 9.53.34 PM"/>
          <p:cNvPicPr>
            <a:picLocks noChangeAspect="1"/>
          </p:cNvPicPr>
          <p:nvPr/>
        </p:nvPicPr>
        <p:blipFill>
          <a:blip r:embed="rId3"/>
          <a:stretch>
            <a:fillRect/>
          </a:stretch>
        </p:blipFill>
        <p:spPr>
          <a:xfrm>
            <a:off x="8197215" y="2167890"/>
            <a:ext cx="3736975" cy="2055495"/>
          </a:xfrm>
          <a:prstGeom prst="rect">
            <a:avLst/>
          </a:prstGeom>
        </p:spPr>
      </p:pic>
      <p:pic>
        <p:nvPicPr>
          <p:cNvPr id="6" name="Picture 5" descr="WhatsApp Image 2021-04-12 at 9.53.44 PM"/>
          <p:cNvPicPr>
            <a:picLocks noChangeAspect="1"/>
          </p:cNvPicPr>
          <p:nvPr/>
        </p:nvPicPr>
        <p:blipFill>
          <a:blip r:embed="rId4"/>
          <a:stretch>
            <a:fillRect/>
          </a:stretch>
        </p:blipFill>
        <p:spPr>
          <a:xfrm>
            <a:off x="4957445" y="2167890"/>
            <a:ext cx="3036570" cy="2063115"/>
          </a:xfrm>
          <a:prstGeom prst="rect">
            <a:avLst/>
          </a:prstGeom>
        </p:spPr>
      </p:pic>
      <p:pic>
        <p:nvPicPr>
          <p:cNvPr id="10" name="Picture 9" descr="WhatsApp Image 2021-04-12 at 9.53.56 PM"/>
          <p:cNvPicPr>
            <a:picLocks noChangeAspect="1"/>
          </p:cNvPicPr>
          <p:nvPr/>
        </p:nvPicPr>
        <p:blipFill>
          <a:blip r:embed="rId5"/>
          <a:stretch>
            <a:fillRect/>
          </a:stretch>
        </p:blipFill>
        <p:spPr>
          <a:xfrm>
            <a:off x="1908175" y="4529455"/>
            <a:ext cx="3415665" cy="1936750"/>
          </a:xfrm>
          <a:prstGeom prst="rect">
            <a:avLst/>
          </a:prstGeom>
        </p:spPr>
      </p:pic>
      <p:pic>
        <p:nvPicPr>
          <p:cNvPr id="11" name="Picture 10" descr="WhatsApp Image 2021-04-12 at 9.54.15 PM"/>
          <p:cNvPicPr>
            <a:picLocks noChangeAspect="1"/>
          </p:cNvPicPr>
          <p:nvPr/>
        </p:nvPicPr>
        <p:blipFill>
          <a:blip r:embed="rId6"/>
          <a:stretch>
            <a:fillRect/>
          </a:stretch>
        </p:blipFill>
        <p:spPr>
          <a:xfrm>
            <a:off x="5508625" y="4587240"/>
            <a:ext cx="3535680" cy="1879600"/>
          </a:xfrm>
          <a:prstGeom prst="rect">
            <a:avLst/>
          </a:prstGeom>
        </p:spPr>
      </p:pic>
      <p:pic>
        <p:nvPicPr>
          <p:cNvPr id="12" name="Picture 11" descr="WhatsApp Image 2021-04-12 at 9.54.30 PM"/>
          <p:cNvPicPr>
            <a:picLocks noChangeAspect="1"/>
          </p:cNvPicPr>
          <p:nvPr/>
        </p:nvPicPr>
        <p:blipFill>
          <a:blip r:embed="rId7"/>
          <a:stretch>
            <a:fillRect/>
          </a:stretch>
        </p:blipFill>
        <p:spPr>
          <a:xfrm>
            <a:off x="9251950" y="4587240"/>
            <a:ext cx="2682240" cy="187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62125" y="296545"/>
            <a:ext cx="10208895" cy="5815965"/>
          </a:xfrm>
          <a:prstGeom prst="rect">
            <a:avLst/>
          </a:prstGeom>
          <a:noFill/>
        </p:spPr>
        <p:txBody>
          <a:bodyPr wrap="square" rtlCol="0">
            <a:spAutoFit/>
          </a:bodyPr>
          <a:p>
            <a:r>
              <a:rPr lang="en-US" sz="3600">
                <a:latin typeface="Bahnschrift SemiBold" panose="020B0502040204020203" charset="0"/>
                <a:cs typeface="Bahnschrift SemiBold" panose="020B0502040204020203" charset="0"/>
              </a:rPr>
              <a:t>Interpretation of Outlires</a:t>
            </a:r>
            <a:endParaRPr lang="en-US" sz="3600">
              <a:latin typeface="Bahnschrift SemiBold" panose="020B0502040204020203" charset="0"/>
              <a:cs typeface="Bahnschrift SemiBold" panose="020B0502040204020203" charset="0"/>
            </a:endParaRPr>
          </a:p>
          <a:p>
            <a:endParaRPr lang="en-US" sz="3600">
              <a:latin typeface="Bahnschrift SemiBold" panose="020B0502040204020203" charset="0"/>
              <a:cs typeface="Bahnschrift SemiBold" panose="020B0502040204020203" charset="0"/>
            </a:endParaRPr>
          </a:p>
          <a:p>
            <a:pPr marL="571500" indent="-571500">
              <a:buFont typeface="Arial" panose="020B0604020202020204" pitchFamily="34" charset="0"/>
              <a:buChar char="•"/>
            </a:pPr>
            <a:r>
              <a:rPr lang="en-US" sz="3000">
                <a:cs typeface="+mn-lt"/>
              </a:rPr>
              <a:t>From Boxplot, client having 19 children is an exceptional scenario. Hence, it is an Outlier.</a:t>
            </a:r>
            <a:endParaRPr lang="en-US" sz="3000">
              <a:cs typeface="+mn-lt"/>
            </a:endParaRPr>
          </a:p>
          <a:p>
            <a:pPr marL="571500" indent="-571500">
              <a:buFont typeface="Arial" panose="020B0604020202020204" pitchFamily="34" charset="0"/>
              <a:buChar char="•"/>
            </a:pPr>
            <a:r>
              <a:rPr lang="en-US" sz="3000">
                <a:cs typeface="+mn-lt"/>
              </a:rPr>
              <a:t>A person from Laborers occupation type and her target attribute is 1. Hence, its an outlier.</a:t>
            </a:r>
            <a:endParaRPr lang="en-US" sz="3000">
              <a:cs typeface="+mn-lt"/>
            </a:endParaRPr>
          </a:p>
          <a:p>
            <a:pPr marL="571500" indent="-571500">
              <a:buFont typeface="Arial" panose="020B0604020202020204" pitchFamily="34" charset="0"/>
              <a:buChar char="•"/>
            </a:pPr>
            <a:r>
              <a:rPr lang="en-US" sz="3000">
                <a:cs typeface="+mn-lt"/>
              </a:rPr>
              <a:t>The amount credited is more than a person's total income with significantly high than other values greater than 350000.</a:t>
            </a:r>
            <a:endParaRPr lang="en-US" sz="3000">
              <a:cs typeface="+mn-lt"/>
            </a:endParaRPr>
          </a:p>
          <a:p>
            <a:pPr marL="571500" indent="-571500">
              <a:buFont typeface="Arial" panose="020B0604020202020204" pitchFamily="34" charset="0"/>
              <a:buChar char="•"/>
            </a:pPr>
            <a:r>
              <a:rPr lang="en-US" sz="3000">
                <a:cs typeface="+mn-lt"/>
              </a:rPr>
              <a:t>Before the application, person with 1000 years of work experience would be a reason for outlier.</a:t>
            </a:r>
            <a:endParaRPr lang="en-US" sz="3000">
              <a:cs typeface="+mn-lt"/>
            </a:endParaRPr>
          </a:p>
          <a:p>
            <a:pPr marL="571500" indent="-571500">
              <a:buFont typeface="Arial" panose="020B0604020202020204" pitchFamily="34" charset="0"/>
              <a:buChar char="•"/>
            </a:pPr>
            <a:r>
              <a:rPr lang="en-US" sz="3000">
                <a:cs typeface="+mn-lt"/>
              </a:rPr>
              <a:t>As the clients live in more populated region with highest normalized value(i.e; 0.72) is a cause for an outlier.</a:t>
            </a:r>
            <a:endParaRPr lang="en-US" sz="3000">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1514475" y="0"/>
            <a:ext cx="10676890" cy="68554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Text Box 1"/>
          <p:cNvSpPr txBox="1"/>
          <p:nvPr/>
        </p:nvSpPr>
        <p:spPr>
          <a:xfrm>
            <a:off x="1784985" y="596900"/>
            <a:ext cx="10135870" cy="5046345"/>
          </a:xfrm>
          <a:prstGeom prst="rect">
            <a:avLst/>
          </a:prstGeom>
          <a:noFill/>
        </p:spPr>
        <p:txBody>
          <a:bodyPr wrap="square" rtlCol="0">
            <a:spAutoFit/>
          </a:bodyPr>
          <a:p>
            <a:r>
              <a:rPr lang="en-US" sz="3800">
                <a:latin typeface="Bahnschrift SemiBold" panose="020B0502040204020203" charset="0"/>
                <a:cs typeface="Bahnschrift SemiBold" panose="020B0502040204020203" charset="0"/>
              </a:rPr>
              <a:t>Checking Imbalance</a:t>
            </a:r>
            <a:endParaRPr lang="en-US" sz="3800">
              <a:latin typeface="Bahnschrift SemiBold" panose="020B0502040204020203" charset="0"/>
              <a:cs typeface="Bahnschrift SemiBold" panose="020B0502040204020203" charset="0"/>
            </a:endParaRPr>
          </a:p>
          <a:p>
            <a:endParaRPr lang="en-US" sz="2400">
              <a:cs typeface="+mn-lt"/>
            </a:endParaRPr>
          </a:p>
          <a:p>
            <a:r>
              <a:rPr lang="en-US" sz="2400">
                <a:cs typeface="+mn-lt"/>
              </a:rPr>
              <a:t>• </a:t>
            </a:r>
            <a:r>
              <a:rPr lang="en-US" sz="2600">
                <a:cs typeface="+mn-lt"/>
              </a:rPr>
              <a:t> We have checked the dataset for Applicants with loan repaying difficulty and with No difficulty</a:t>
            </a:r>
            <a:endParaRPr lang="en-US" sz="2600">
              <a:cs typeface="+mn-lt"/>
            </a:endParaRPr>
          </a:p>
          <a:p>
            <a:r>
              <a:rPr lang="en-US" sz="2600">
                <a:cs typeface="+mn-lt"/>
              </a:rPr>
              <a:t>•  Ratio of Imbalance was 11.39%</a:t>
            </a:r>
            <a:endParaRPr lang="en-US" sz="2600">
              <a:cs typeface="+mn-lt"/>
            </a:endParaRPr>
          </a:p>
          <a:p>
            <a:r>
              <a:rPr lang="en-US" sz="2600">
                <a:cs typeface="+mn-lt"/>
              </a:rPr>
              <a:t>•  We have divided the target variable </a:t>
            </a:r>
            <a:endParaRPr lang="en-US" sz="2600">
              <a:cs typeface="+mn-lt"/>
            </a:endParaRPr>
          </a:p>
          <a:p>
            <a:r>
              <a:rPr lang="en-US" sz="2600">
                <a:cs typeface="+mn-lt"/>
              </a:rPr>
              <a:t>into two subset of clients with </a:t>
            </a:r>
            <a:endParaRPr lang="en-US" sz="2600">
              <a:cs typeface="+mn-lt"/>
            </a:endParaRPr>
          </a:p>
          <a:p>
            <a:r>
              <a:rPr lang="en-US" sz="2600">
                <a:cs typeface="+mn-lt"/>
              </a:rPr>
              <a:t>non-Repaying difficulty (Target0) </a:t>
            </a:r>
            <a:endParaRPr lang="en-US" sz="2600">
              <a:cs typeface="+mn-lt"/>
            </a:endParaRPr>
          </a:p>
          <a:p>
            <a:r>
              <a:rPr lang="en-US" sz="2600">
                <a:cs typeface="+mn-lt"/>
              </a:rPr>
              <a:t>and Clients with repaying difficulty </a:t>
            </a:r>
            <a:endParaRPr lang="en-US" sz="2600">
              <a:cs typeface="+mn-lt"/>
            </a:endParaRPr>
          </a:p>
          <a:p>
            <a:r>
              <a:rPr lang="en-US" sz="2600">
                <a:cs typeface="+mn-lt"/>
              </a:rPr>
              <a:t>(Target1)</a:t>
            </a:r>
            <a:endParaRPr lang="en-US" sz="2600">
              <a:cs typeface="+mn-lt"/>
            </a:endParaRPr>
          </a:p>
          <a:p>
            <a:r>
              <a:rPr lang="en-US" sz="2600">
                <a:cs typeface="+mn-lt"/>
              </a:rPr>
              <a:t>•  We observe that imbalance is high </a:t>
            </a:r>
            <a:endParaRPr lang="en-US" sz="2600">
              <a:cs typeface="+mn-lt"/>
            </a:endParaRPr>
          </a:p>
          <a:p>
            <a:r>
              <a:rPr lang="en-US" sz="2600">
                <a:cs typeface="+mn-lt"/>
              </a:rPr>
              <a:t>between target variables</a:t>
            </a:r>
            <a:endParaRPr lang="en-US" sz="2600">
              <a:cs typeface="+mn-lt"/>
            </a:endParaRPr>
          </a:p>
        </p:txBody>
      </p:sp>
      <p:pic>
        <p:nvPicPr>
          <p:cNvPr id="4" name="Picture 3" descr="WhatsApp Image 2021-04-12 at 9.47.44 PM"/>
          <p:cNvPicPr>
            <a:picLocks noChangeAspect="1"/>
          </p:cNvPicPr>
          <p:nvPr/>
        </p:nvPicPr>
        <p:blipFill>
          <a:blip r:embed="rId2"/>
          <a:stretch>
            <a:fillRect/>
          </a:stretch>
        </p:blipFill>
        <p:spPr>
          <a:xfrm>
            <a:off x="6974205" y="2262505"/>
            <a:ext cx="5113655" cy="34410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8319</Words>
  <Application>WPS Presentation</Application>
  <PresentationFormat>Widescreen</PresentationFormat>
  <Paragraphs>242</Paragraphs>
  <Slides>26</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26</vt:i4>
      </vt:variant>
    </vt:vector>
  </HeadingPairs>
  <TitlesOfParts>
    <vt:vector size="53" baseType="lpstr">
      <vt:lpstr>Arial</vt:lpstr>
      <vt:lpstr>SimSun</vt:lpstr>
      <vt:lpstr>Wingdings</vt:lpstr>
      <vt:lpstr>Arial Unicode MS</vt:lpstr>
      <vt:lpstr>Calibri Light</vt:lpstr>
      <vt:lpstr>Calibri</vt:lpstr>
      <vt:lpstr>Microsoft YaHei</vt:lpstr>
      <vt:lpstr>Microsoft JhengHei UI</vt:lpstr>
      <vt:lpstr>Microsoft YaHei Light</vt:lpstr>
      <vt:lpstr>Yu Gothic Medium</vt:lpstr>
      <vt:lpstr>Yu Gothic UI Semibold</vt:lpstr>
      <vt:lpstr>Bahnschrift</vt:lpstr>
      <vt:lpstr>Comic Sans MS</vt:lpstr>
      <vt:lpstr>Bahnschrift SemiLight</vt:lpstr>
      <vt:lpstr>Bahnschrift Light</vt:lpstr>
      <vt:lpstr>Bahnschrift Condensed</vt:lpstr>
      <vt:lpstr>Bahnschrift SemiBold</vt:lpstr>
      <vt:lpstr>Bahnschrift SemiBold Condensed</vt:lpstr>
      <vt:lpstr>Microsoft YaHei UI</vt:lpstr>
      <vt:lpstr>Bahnschrift Light Condensed</vt:lpstr>
      <vt:lpstr>Bahnschrift Light SemiCondensed</vt:lpstr>
      <vt:lpstr>Bahnschrift SemiBold SemiConden</vt:lpstr>
      <vt:lpstr>Malgun Gothic</vt:lpstr>
      <vt:lpstr>Arial MT</vt:lpstr>
      <vt:lpstr>Constantia</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srisowndhariyaa</cp:lastModifiedBy>
  <cp:revision>29</cp:revision>
  <dcterms:created xsi:type="dcterms:W3CDTF">2021-04-12T13:03:16Z</dcterms:created>
  <dcterms:modified xsi:type="dcterms:W3CDTF">2021-04-12T18:01:48Z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