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sldIdLst>
    <p:sldId id="278" r:id="rId5"/>
    <p:sldId id="279" r:id="rId6"/>
    <p:sldId id="281" r:id="rId7"/>
    <p:sldId id="283" r:id="rId8"/>
    <p:sldId id="284" r:id="rId9"/>
    <p:sldId id="288" r:id="rId10"/>
    <p:sldId id="295" r:id="rId11"/>
    <p:sldId id="294" r:id="rId12"/>
    <p:sldId id="299" r:id="rId13"/>
    <p:sldId id="309" r:id="rId14"/>
    <p:sldId id="310" r:id="rId15"/>
    <p:sldId id="305" r:id="rId16"/>
    <p:sldId id="306" r:id="rId17"/>
    <p:sldId id="307" r:id="rId18"/>
    <p:sldId id="308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FDFBF6"/>
    <a:srgbClr val="AAC4E9"/>
    <a:srgbClr val="F5CDCE"/>
    <a:srgbClr val="202C8F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52" y="2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D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PPT 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Daksh Malik</a:t>
            </a:r>
          </a:p>
          <a:p>
            <a:r>
              <a:rPr lang="en-US" dirty="0"/>
              <a:t>Batch - 7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B34A-6FE8-653A-1CC4-23DC61F9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F6854E-7D64-8954-DEF3-AD6A3400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824" y="3222625"/>
            <a:ext cx="4320540" cy="2700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7121F-2CA2-FB50-F4C7-9A2DFD47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17B08-301E-A902-C72C-948EE0DB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34D0BC1-FE4D-DA7A-1003-DF652351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2F7F-1B43-9669-E1B8-B6D90AE5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523BB4-4371-9C06-A33C-68BA69EB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735" y="3222625"/>
            <a:ext cx="5825629" cy="2700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8EC8C-81A9-6795-AABE-1FE7228E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EF813-984D-34EA-0927-6FCA834C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DDC9B804-32A6-F3D8-D2D0-CCFDC3DA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8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80"/>
            <a:ext cx="6766560" cy="55627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what 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data</a:t>
            </a:r>
          </a:p>
          <a:p>
            <a:pPr marL="971550" lvl="1" indent="-285750"/>
            <a:r>
              <a:rPr lang="en-US" dirty="0"/>
              <a:t>Structured</a:t>
            </a:r>
          </a:p>
          <a:p>
            <a:pPr marL="971550" lvl="1" indent="-285750"/>
            <a:r>
              <a:rPr lang="en-US" dirty="0"/>
              <a:t>Semi-Structured</a:t>
            </a:r>
          </a:p>
          <a:p>
            <a:pPr marL="971550" lvl="1" indent="-285750"/>
            <a:r>
              <a:rPr lang="en-US" dirty="0"/>
              <a:t>Unstructured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– Relationship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Study – Book Store Database</a:t>
            </a:r>
          </a:p>
          <a:p>
            <a:pPr marL="971550" lvl="1" indent="-285750"/>
            <a:r>
              <a:rPr lang="en-US" dirty="0"/>
              <a:t>E-R Diagram</a:t>
            </a:r>
          </a:p>
          <a:p>
            <a:pPr marL="971550" lvl="1" indent="-285750"/>
            <a:r>
              <a:rPr lang="en-US" dirty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Modelling </a:t>
            </a:r>
          </a:p>
          <a:p>
            <a:pPr marL="971550" lvl="1" indent="-285750"/>
            <a:r>
              <a:rPr lang="en-US" dirty="0"/>
              <a:t>Star Schema</a:t>
            </a:r>
          </a:p>
          <a:p>
            <a:pPr marL="971550" lvl="1" indent="-285750"/>
            <a:r>
              <a:rPr lang="en-US" dirty="0"/>
              <a:t>Snowflake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Slowly Changing Dimensions and its types</a:t>
            </a:r>
          </a:p>
          <a:p>
            <a:pPr marL="971550" lvl="1" indent="-285750"/>
            <a:r>
              <a:rPr lang="en-US" dirty="0"/>
              <a:t>SCD1</a:t>
            </a:r>
          </a:p>
          <a:p>
            <a:pPr marL="971550" lvl="1" indent="-285750"/>
            <a:r>
              <a:rPr lang="en-US" dirty="0"/>
              <a:t>SCD2</a:t>
            </a:r>
          </a:p>
          <a:p>
            <a:pPr marL="971550" lvl="1" indent="-285750"/>
            <a:r>
              <a:rPr lang="en-US" dirty="0"/>
              <a:t>SCD3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Database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0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Big Data and the 4 Vs – Volume, Variety, Velocity and Veracity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and Stream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Processing/ Distributive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platforms - HADOOP and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Lakehouse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Azure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Clouds - Public, Private and 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of Cloud: </a:t>
            </a:r>
          </a:p>
          <a:p>
            <a:pPr marL="971550" lvl="1" indent="-285750"/>
            <a:r>
              <a:rPr lang="en-US" dirty="0"/>
              <a:t>Infrastructure As A Structure (IAAS)</a:t>
            </a:r>
          </a:p>
          <a:p>
            <a:pPr marL="971550" lvl="1" indent="-285750"/>
            <a:r>
              <a:rPr lang="en-US" dirty="0"/>
              <a:t>Platform As A Structure (PAAS)</a:t>
            </a:r>
          </a:p>
          <a:p>
            <a:pPr marL="971550" lvl="1" indent="-285750"/>
            <a:r>
              <a:rPr lang="en-US" dirty="0"/>
              <a:t>Software As A Structure (SAAS)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Database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Responsibility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 Computing - Azure Function and Azure Logic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Architecture: </a:t>
            </a:r>
          </a:p>
          <a:p>
            <a:pPr marL="971550" lvl="1" indent="-285750"/>
            <a:r>
              <a:rPr lang="en-US" dirty="0"/>
              <a:t>Region</a:t>
            </a:r>
          </a:p>
          <a:p>
            <a:pPr marL="971550" lvl="1" indent="-285750"/>
            <a:r>
              <a:rPr lang="en-US" dirty="0"/>
              <a:t>Region Pair</a:t>
            </a:r>
          </a:p>
          <a:p>
            <a:pPr marL="971550" lvl="1" indent="-285750"/>
            <a:r>
              <a:rPr lang="en-US" dirty="0"/>
              <a:t>Availability Zones </a:t>
            </a:r>
          </a:p>
          <a:p>
            <a:pPr marL="971550" lvl="1" indent="-285750"/>
            <a:r>
              <a:rPr lang="en-US" dirty="0"/>
              <a:t>Azure Subscription</a:t>
            </a:r>
          </a:p>
          <a:p>
            <a:pPr marL="971550" lvl="1" indent="-285750"/>
            <a:r>
              <a:rPr lang="en-US" dirty="0"/>
              <a:t>Azure Resource Manager</a:t>
            </a:r>
          </a:p>
          <a:p>
            <a:pPr marL="971550" lvl="1" indent="-285750"/>
            <a:r>
              <a:rPr lang="en-US" dirty="0"/>
              <a:t>Azure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Database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Structured Query Language 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Definition Language and its commands:</a:t>
            </a:r>
          </a:p>
          <a:p>
            <a:pPr marL="971550" lvl="1" indent="-285750"/>
            <a:r>
              <a:rPr lang="en-US" dirty="0"/>
              <a:t>CREATE, DROP, ALTER, TRUNCATE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 Language and its commands:</a:t>
            </a:r>
          </a:p>
          <a:p>
            <a:pPr marL="971550" lvl="1" indent="-285750"/>
            <a:r>
              <a:rPr lang="en-US" dirty="0"/>
              <a:t>UPDATE, DELETE,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Control Language and its commands:</a:t>
            </a:r>
          </a:p>
          <a:p>
            <a:pPr marL="971550" lvl="1" indent="-285750"/>
            <a:r>
              <a:rPr lang="en-US" dirty="0"/>
              <a:t>GRANT, 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of Execution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Grouping data - using Having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Activity</a:t>
            </a:r>
            <a:r>
              <a:rPr lang="en-US" dirty="0"/>
              <a:t> – Hands on experience with SQL queries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Database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Business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of the various phases of development:</a:t>
            </a:r>
          </a:p>
          <a:p>
            <a:pPr marL="971550" lvl="1" indent="-285750"/>
            <a:r>
              <a:rPr lang="en-US" dirty="0"/>
              <a:t>Requirement Analysis</a:t>
            </a:r>
          </a:p>
          <a:p>
            <a:pPr marL="971550" lvl="1" indent="-285750"/>
            <a:r>
              <a:rPr lang="en-US" dirty="0"/>
              <a:t>Requirement Elicitation</a:t>
            </a:r>
          </a:p>
          <a:p>
            <a:pPr marL="971550" lvl="1" indent="-285750"/>
            <a:r>
              <a:rPr lang="en-US" dirty="0"/>
              <a:t>Requirement Modelling</a:t>
            </a:r>
          </a:p>
          <a:p>
            <a:pPr marL="971550" lvl="1" indent="-285750"/>
            <a:r>
              <a:rPr lang="en-US" dirty="0"/>
              <a:t>Requirement Management</a:t>
            </a:r>
          </a:p>
          <a:p>
            <a:pPr marL="971550" lvl="1" indent="-285750"/>
            <a:r>
              <a:rPr lang="en-US" dirty="0"/>
              <a:t>Requirement Traceability</a:t>
            </a:r>
          </a:p>
          <a:p>
            <a:pPr marL="971550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various Software Development Models such as:</a:t>
            </a:r>
          </a:p>
          <a:p>
            <a:pPr marL="971550" lvl="1" indent="-285750"/>
            <a:r>
              <a:rPr lang="en-US" dirty="0"/>
              <a:t>Waterfall model</a:t>
            </a:r>
          </a:p>
          <a:p>
            <a:pPr marL="971550" lvl="1" indent="-285750"/>
            <a:r>
              <a:rPr lang="en-US" dirty="0"/>
              <a:t>Agile model</a:t>
            </a:r>
          </a:p>
          <a:p>
            <a:pPr marL="971550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ACTIVITY</a:t>
            </a:r>
            <a:r>
              <a:rPr lang="en-US" dirty="0"/>
              <a:t> – To roleplay the various phases involved in SCRUM</a:t>
            </a:r>
          </a:p>
          <a:p>
            <a:pPr marL="971550" lvl="1" indent="-285750"/>
            <a:r>
              <a:rPr lang="en-US" dirty="0"/>
              <a:t>Daily Standup</a:t>
            </a:r>
          </a:p>
          <a:p>
            <a:pPr marL="971550" lvl="1" indent="-285750"/>
            <a:r>
              <a:rPr lang="en-US" dirty="0"/>
              <a:t>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ASSIGNMENT</a:t>
            </a:r>
            <a:r>
              <a:rPr lang="en-US" dirty="0"/>
              <a:t> – Requirement Traceability for given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Business Analysis and Agile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9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Agile methodology</a:t>
            </a:r>
          </a:p>
          <a:p>
            <a:pPr marL="971550" lvl="1" indent="-285750"/>
            <a:r>
              <a:rPr lang="en-US" dirty="0"/>
              <a:t>SCRUM</a:t>
            </a:r>
          </a:p>
          <a:p>
            <a:pPr marL="971550" lvl="1" indent="-285750"/>
            <a:r>
              <a:rPr lang="en-US" dirty="0"/>
              <a:t>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between KANBAN and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and principles of Agile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of Document of Ready (</a:t>
            </a:r>
            <a:r>
              <a:rPr lang="en-US" dirty="0" err="1"/>
              <a:t>DoR</a:t>
            </a:r>
            <a:r>
              <a:rPr lang="en-US" dirty="0"/>
              <a:t>) and Document of Done (DoD)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in Agile:</a:t>
            </a:r>
          </a:p>
          <a:p>
            <a:pPr marL="971550" lvl="1" indent="-285750"/>
            <a:r>
              <a:rPr lang="en-US" dirty="0"/>
              <a:t>Scope</a:t>
            </a:r>
          </a:p>
          <a:p>
            <a:pPr marL="971550" lvl="1" indent="-285750"/>
            <a:r>
              <a:rPr lang="en-US" dirty="0"/>
              <a:t>Time </a:t>
            </a:r>
          </a:p>
          <a:p>
            <a:pPr marL="971550" lvl="1" indent="-285750"/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charts used:</a:t>
            </a:r>
          </a:p>
          <a:p>
            <a:pPr marL="971550" lvl="1" indent="-285750"/>
            <a:r>
              <a:rPr lang="en-US" dirty="0"/>
              <a:t>Burndown chart</a:t>
            </a:r>
          </a:p>
          <a:p>
            <a:pPr marL="971550" lvl="1" indent="-285750"/>
            <a:r>
              <a:rPr lang="en-US" dirty="0"/>
              <a:t>Burnup chart</a:t>
            </a:r>
          </a:p>
          <a:p>
            <a:pPr marL="971550" lvl="1" indent="-285750"/>
            <a:r>
              <a:rPr lang="en-US" dirty="0"/>
              <a:t>Velocity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ACTIVITY</a:t>
            </a:r>
            <a:r>
              <a:rPr lang="en-US" dirty="0"/>
              <a:t> – To roleplay the various phases involved in SCRUM</a:t>
            </a:r>
          </a:p>
          <a:p>
            <a:pPr marL="971550" lvl="1" indent="-285750"/>
            <a:r>
              <a:rPr lang="en-US" dirty="0"/>
              <a:t>Sprint review</a:t>
            </a:r>
          </a:p>
          <a:p>
            <a:pPr marL="971550" lvl="1" indent="-285750"/>
            <a:r>
              <a:rPr lang="en-US" dirty="0"/>
              <a:t>Sprint retrospection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ASSIGNMENT</a:t>
            </a:r>
            <a:r>
              <a:rPr lang="en-US" dirty="0"/>
              <a:t> – Introduction to Azure DevOps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Business Analysis and Agile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2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E0C7A-CCB2-120A-3E32-76615F5E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2F190-8314-969F-BF36-EA9D9ED3494B}"/>
              </a:ext>
            </a:extLst>
          </p:cNvPr>
          <p:cNvSpPr txBox="1"/>
          <p:nvPr/>
        </p:nvSpPr>
        <p:spPr>
          <a:xfrm>
            <a:off x="857861" y="6131502"/>
            <a:ext cx="104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Various components of sprint: Epic, User Story,  Sub Task and Test Case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2F4FA8-E456-E7EB-F009-1316FDE7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0"/>
            <a:ext cx="10634444" cy="61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about data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database and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about ACID property of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the various operations of SQL – DDL, DQL, DML, DCL and TCL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Normalization and it’s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about:</a:t>
            </a:r>
          </a:p>
          <a:p>
            <a:pPr marL="971550" lvl="1" indent="-285750"/>
            <a:r>
              <a:rPr lang="en-US" dirty="0"/>
              <a:t>Functions – group by, order by</a:t>
            </a:r>
          </a:p>
          <a:p>
            <a:pPr marL="971550" lvl="1" indent="-285750"/>
            <a:r>
              <a:rPr lang="en-US" dirty="0"/>
              <a:t>Joins and its types</a:t>
            </a:r>
          </a:p>
          <a:p>
            <a:pPr marL="971550" lvl="1" indent="-285750"/>
            <a:r>
              <a:rPr lang="en-US" dirty="0"/>
              <a:t>Aggregate functions</a:t>
            </a:r>
          </a:p>
          <a:p>
            <a:pPr marL="971550" lvl="1" indent="-285750"/>
            <a:r>
              <a:rPr lang="en-US" dirty="0"/>
              <a:t>Sub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ASSIGNMENT</a:t>
            </a:r>
            <a:r>
              <a:rPr lang="en-US" dirty="0"/>
              <a:t> – Hands on experience with </a:t>
            </a:r>
            <a:r>
              <a:rPr lang="en-US" dirty="0" err="1"/>
              <a:t>Postgre</a:t>
            </a:r>
            <a:r>
              <a:rPr lang="en-US" dirty="0"/>
              <a:t>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Database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8CF2A-5321-68DF-BF0F-4FBAD84E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D5ADA4-69FF-7870-939D-50DAFEF7D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"/>
          <a:stretch/>
        </p:blipFill>
        <p:spPr>
          <a:xfrm>
            <a:off x="1320554" y="838199"/>
            <a:ext cx="9550891" cy="54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principles of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DevOps lifecycle and it’s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the various DevOps tools depending on the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Continuous Integration and Continuous Deployment (CI/CD)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 to GitHub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the various components of GitHub action</a:t>
            </a:r>
          </a:p>
          <a:p>
            <a:pPr marL="971550" lvl="1" indent="-285750"/>
            <a:r>
              <a:rPr lang="en-US" dirty="0"/>
              <a:t>Workflow</a:t>
            </a:r>
          </a:p>
          <a:p>
            <a:pPr marL="971550" lvl="1" indent="-285750"/>
            <a:r>
              <a:rPr lang="en-US" dirty="0"/>
              <a:t>Event</a:t>
            </a:r>
          </a:p>
          <a:p>
            <a:pPr marL="971550" lvl="1" indent="-285750"/>
            <a:r>
              <a:rPr lang="en-US" dirty="0"/>
              <a:t>Job</a:t>
            </a:r>
          </a:p>
          <a:p>
            <a:pPr marL="971550" lvl="1" indent="-285750"/>
            <a:r>
              <a:rPr lang="en-US" dirty="0"/>
              <a:t>Action</a:t>
            </a:r>
          </a:p>
          <a:p>
            <a:pPr marL="971550" lvl="1" indent="-285750"/>
            <a:r>
              <a:rPr lang="en-US" dirty="0"/>
              <a:t>Runner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ASSIGNMENT</a:t>
            </a:r>
            <a:r>
              <a:rPr lang="en-US" dirty="0"/>
              <a:t> – To setup a GitHub action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DevOps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8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various types of cloud service models</a:t>
            </a:r>
          </a:p>
          <a:p>
            <a:pPr marL="971550" lvl="1" indent="-285750"/>
            <a:r>
              <a:rPr lang="en-US" dirty="0"/>
              <a:t>Software As A Service (SAAS)</a:t>
            </a:r>
          </a:p>
          <a:p>
            <a:pPr marL="971550" lvl="1" indent="-285750"/>
            <a:r>
              <a:rPr lang="en-US" dirty="0"/>
              <a:t>Platform As A Service (PAAS)</a:t>
            </a:r>
          </a:p>
          <a:p>
            <a:pPr marL="971550" lvl="1" indent="-285750"/>
            <a:r>
              <a:rPr lang="en-US" dirty="0"/>
              <a:t>Infrastructure As A Service (IAAS)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Service Layers of 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on cloud sourcing and the advantages of cloud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cloud taxonomy and it’s divisions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Microsoft Azure and it’s various offerings</a:t>
            </a:r>
          </a:p>
          <a:p>
            <a:pPr marL="971550" lvl="1" indent="-285750"/>
            <a:r>
              <a:rPr lang="en-US" dirty="0"/>
              <a:t>Analytics, Computing, Networking, Storage,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about the drawbacks and challenges in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 about the future of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ASSIGNMENT</a:t>
            </a:r>
            <a:r>
              <a:rPr lang="en-US" dirty="0"/>
              <a:t> – Setting up an Azure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Cloud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6180-6E34-608F-3915-91BBEE17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71" y="20217"/>
            <a:ext cx="6766560" cy="768096"/>
          </a:xfrm>
        </p:spPr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7D5B-18FC-00ED-FF50-62F0192F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471" y="1275079"/>
            <a:ext cx="6766560" cy="52683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Board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VM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Dockerfile</a:t>
            </a:r>
            <a:r>
              <a:rPr lang="en-US" dirty="0"/>
              <a:t>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Web App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Web App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3DB2-D259-6FE5-9BAC-18B1BC7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471" y="868680"/>
            <a:ext cx="3200400" cy="274320"/>
          </a:xfrm>
        </p:spPr>
        <p:txBody>
          <a:bodyPr/>
          <a:lstStyle/>
          <a:p>
            <a:r>
              <a:rPr lang="en-US" b="1" u="sng" dirty="0"/>
              <a:t>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4B75-FFBB-029F-97F3-C73941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690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Journey PPT -2</vt:lpstr>
      <vt:lpstr>Day 1</vt:lpstr>
      <vt:lpstr>Day 2</vt:lpstr>
      <vt:lpstr>PowerPoint Presentation</vt:lpstr>
      <vt:lpstr>Day 3</vt:lpstr>
      <vt:lpstr>PowerPoint Presentation</vt:lpstr>
      <vt:lpstr>Day 5</vt:lpstr>
      <vt:lpstr>Day 6</vt:lpstr>
      <vt:lpstr>Day 7</vt:lpstr>
      <vt:lpstr>PowerPoint Presentation</vt:lpstr>
      <vt:lpstr>PowerPoint Presentation</vt:lpstr>
      <vt:lpstr>Day 8</vt:lpstr>
      <vt:lpstr>Day 9</vt:lpstr>
      <vt:lpstr>PowerPoint Presentation</vt:lpstr>
      <vt:lpstr>Day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subject/>
  <dc:creator>Sehgal, Umang SBOBNG-PTIY/FHB</dc:creator>
  <cp:lastModifiedBy>Malik, Daksh SBOBNG-PTIY/FUF</cp:lastModifiedBy>
  <cp:revision>44</cp:revision>
  <dcterms:created xsi:type="dcterms:W3CDTF">2023-08-22T09:05:28Z</dcterms:created>
  <dcterms:modified xsi:type="dcterms:W3CDTF">2023-09-01T18:09:54Z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