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25"/>
  </p:notesMasterIdLst>
  <p:handoutMasterIdLst>
    <p:handoutMasterId r:id="rId26"/>
  </p:handoutMasterIdLst>
  <p:sldIdLst>
    <p:sldId id="277" r:id="rId4"/>
    <p:sldId id="399" r:id="rId5"/>
    <p:sldId id="400" r:id="rId6"/>
    <p:sldId id="401" r:id="rId7"/>
    <p:sldId id="402" r:id="rId8"/>
    <p:sldId id="414" r:id="rId9"/>
    <p:sldId id="415" r:id="rId10"/>
    <p:sldId id="416" r:id="rId11"/>
    <p:sldId id="417" r:id="rId12"/>
    <p:sldId id="418" r:id="rId13"/>
    <p:sldId id="403" r:id="rId14"/>
    <p:sldId id="404" r:id="rId15"/>
    <p:sldId id="408" r:id="rId16"/>
    <p:sldId id="409" r:id="rId17"/>
    <p:sldId id="410" r:id="rId18"/>
    <p:sldId id="411" r:id="rId19"/>
    <p:sldId id="412" r:id="rId20"/>
    <p:sldId id="413" r:id="rId21"/>
    <p:sldId id="405" r:id="rId22"/>
    <p:sldId id="406" r:id="rId23"/>
    <p:sldId id="40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74" autoAdjust="0"/>
    <p:restoredTop sz="94660" autoAdjust="0"/>
  </p:normalViewPr>
  <p:slideViewPr>
    <p:cSldViewPr snapToGrid="0">
      <p:cViewPr>
        <p:scale>
          <a:sx n="66" d="100"/>
          <a:sy n="66" d="100"/>
        </p:scale>
        <p:origin x="856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88750-product-human-exchange-behavior-market-stock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26049-stock-market-graph-up-fil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highway-signs/s/stock-market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indwires.com/academic-lms-market-share-view-across-four-global-region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rcim-news.ercim.eu/en88/special/a-benchmark-for-design-pattern-detection-tools-a-community-driven-approach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NAME_OF_SPECIALIZED_BRANCH 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57138" y="443068"/>
            <a:ext cx="84770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600" b="1" dirty="0">
                <a:latin typeface="Arial Black" pitchFamily="34" charset="0"/>
              </a:rPr>
              <a:t>Stock Prediction Model</a:t>
            </a:r>
            <a:endParaRPr lang="en-US" sz="3600" dirty="0">
              <a:latin typeface="Raleway ExtraBold" pitchFamily="34" charset="-52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56200" y="4713444"/>
            <a:ext cx="28274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Submitted by: </a:t>
            </a:r>
          </a:p>
          <a:p>
            <a:r>
              <a:rPr lang="en-US" sz="2000" dirty="0"/>
              <a:t>Daksh Rawal(19BCS3849)</a:t>
            </a:r>
          </a:p>
          <a:p>
            <a:r>
              <a:rPr lang="en-US" sz="2000" dirty="0"/>
              <a:t>Aryan Gupta(19BCS3828)</a:t>
            </a:r>
          </a:p>
          <a:p>
            <a:r>
              <a:rPr lang="en-US" sz="2000" dirty="0"/>
              <a:t>Prajwal (19BCS3831) 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29713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/>
              <a:t>Dr. Rahul Rastogi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23EC-DCE2-8892-132F-3EB87711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Improved Long Short Term Memory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50B58-FED7-22F7-FCFF-269D8E9B4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TIXGeneral-Regular"/>
              </a:rPr>
              <a:t>An improved model is proposed to solve the problems.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TIXGeneral-Regular"/>
              </a:rPr>
              <a:t>The input variables are divided into the delay variables and no-delay variables.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TIXGeneral-Regular"/>
              </a:rPr>
              <a:t>The delay variables participate in LSTM model calculate and generate the memory block output </a:t>
            </a:r>
          </a:p>
          <a:p>
            <a:r>
              <a:rPr lang="en-US" dirty="0">
                <a:solidFill>
                  <a:srgbClr val="000000"/>
                </a:solidFill>
                <a:latin typeface="STIXGeneral-Regular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STIXGeneral-Regular"/>
              </a:rPr>
              <a:t>he no-delay variables merge with  to form new input.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TIXGeneral-Regular"/>
              </a:rPr>
              <a:t>Then, a feedforward neural network is established for the new input.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7B506-09AC-B16E-DA4E-7AF87775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8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  <a:p>
            <a:r>
              <a:rPr lang="en-US" dirty="0"/>
              <a:t>Preprocess the Data</a:t>
            </a:r>
          </a:p>
          <a:p>
            <a:r>
              <a:rPr lang="en-US" dirty="0"/>
              <a:t>Bench Mark Model</a:t>
            </a:r>
          </a:p>
          <a:p>
            <a:r>
              <a:rPr lang="en-US" dirty="0"/>
              <a:t>Long-Short Term Memory Model</a:t>
            </a:r>
          </a:p>
          <a:p>
            <a:r>
              <a:rPr lang="en-US" dirty="0"/>
              <a:t>Improved Long-Short Term Memory Model</a:t>
            </a:r>
          </a:p>
          <a:p>
            <a:r>
              <a:rPr lang="en-US" dirty="0"/>
              <a:t>Robustness of Improved Long-Short Term Memory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0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956" y="39063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Results and Outputs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16324B-EFF8-406B-EC23-D2F159AF0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92"/>
          <a:stretch/>
        </p:blipFill>
        <p:spPr>
          <a:xfrm>
            <a:off x="1729503" y="2425566"/>
            <a:ext cx="8717116" cy="393078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1EC80-027F-D272-B35D-66CE8FCEE881}"/>
              </a:ext>
            </a:extLst>
          </p:cNvPr>
          <p:cNvSpPr txBox="1"/>
          <p:nvPr/>
        </p:nvSpPr>
        <p:spPr>
          <a:xfrm>
            <a:off x="3832942" y="1550085"/>
            <a:ext cx="4510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+mj-lt"/>
              </a:rPr>
              <a:t>Getting The Data</a:t>
            </a:r>
          </a:p>
        </p:txBody>
      </p:sp>
    </p:spTree>
    <p:extLst>
      <p:ext uri="{BB962C8B-B14F-4D97-AF65-F5344CB8AC3E}">
        <p14:creationId xmlns:p14="http://schemas.microsoft.com/office/powerpoint/2010/main" val="400366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AD04-D1A1-6B6A-6F14-651FAF8D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 Pre-processing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21E2B-ABCB-4789-7730-4F059C7C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5BB314B-1E2B-F534-087F-F40A030F7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9"/>
          <a:stretch/>
        </p:blipFill>
        <p:spPr>
          <a:xfrm>
            <a:off x="1466247" y="1507809"/>
            <a:ext cx="9634799" cy="4665662"/>
          </a:xfrm>
        </p:spPr>
      </p:pic>
    </p:spTree>
    <p:extLst>
      <p:ext uri="{BB962C8B-B14F-4D97-AF65-F5344CB8AC3E}">
        <p14:creationId xmlns:p14="http://schemas.microsoft.com/office/powerpoint/2010/main" val="2179801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9A42-676B-3223-23B9-C51A5F1A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Visualizations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84D7D-7C14-4FC3-9E80-249CA196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CE641F-D5BA-37A6-5DFB-A5EAB853E1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87" b="7315"/>
          <a:stretch/>
        </p:blipFill>
        <p:spPr>
          <a:xfrm>
            <a:off x="1603525" y="1403675"/>
            <a:ext cx="8984949" cy="49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93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8DEC-C52E-A6DD-993E-D5A2909F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Bench Mark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9BD8DD-0A15-2C07-1325-972E79C6C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" b="5695"/>
          <a:stretch/>
        </p:blipFill>
        <p:spPr>
          <a:xfrm>
            <a:off x="991747" y="1597793"/>
            <a:ext cx="10011135" cy="452387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6C445-6A0B-2125-DE99-A8A74AEE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65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F510-40B2-ED84-F82B-AE1B2938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Long-Sort Term Memory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7BAB90-7C54-2CCE-8465-5F970976D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3"/>
          <a:stretch/>
        </p:blipFill>
        <p:spPr>
          <a:xfrm>
            <a:off x="1086843" y="1568918"/>
            <a:ext cx="9916696" cy="45623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0F934-8A9C-DFAA-281E-825A1B42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27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3A77A-583D-C882-B5F1-14BD9FA4D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626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Improved LSTM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0ECEB-C8D1-9DC3-C191-904B1CEA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9468076-1BB5-6F59-0BCA-624201DC7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3"/>
          <a:stretch/>
        </p:blipFill>
        <p:spPr>
          <a:xfrm>
            <a:off x="1106906" y="1604671"/>
            <a:ext cx="9760016" cy="4565949"/>
          </a:xfrm>
        </p:spPr>
      </p:pic>
    </p:spTree>
    <p:extLst>
      <p:ext uri="{BB962C8B-B14F-4D97-AF65-F5344CB8AC3E}">
        <p14:creationId xmlns:p14="http://schemas.microsoft.com/office/powerpoint/2010/main" val="3839877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1B70-0E09-0D87-3425-D754EA27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Robustness Check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E1DDCE-8D7A-6F6B-CEDE-6D2D034E2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3"/>
          <a:stretch/>
        </p:blipFill>
        <p:spPr>
          <a:xfrm>
            <a:off x="1786183" y="1726597"/>
            <a:ext cx="8944419" cy="462975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437AE-B759-FFB8-CF42-F192E26D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78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Studied different methodologies for Stock Market Prediction </a:t>
            </a:r>
          </a:p>
          <a:p>
            <a:r>
              <a:rPr lang="en-US" dirty="0"/>
              <a:t>Implementation of Bench Mark Model</a:t>
            </a:r>
          </a:p>
          <a:p>
            <a:r>
              <a:rPr lang="en-US" dirty="0"/>
              <a:t>Implementation of Long-Sort Term Memory Model</a:t>
            </a:r>
          </a:p>
          <a:p>
            <a:r>
              <a:rPr lang="en-US" dirty="0"/>
              <a:t>Implementation of Improved Long-Sort Term Memory Model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23D8D2-8594-3A36-B614-6842599BE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46759" y="4114081"/>
            <a:ext cx="4298482" cy="26073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3E0FBB-40C9-D807-437C-630C5F6D38B6}"/>
              </a:ext>
            </a:extLst>
          </p:cNvPr>
          <p:cNvSpPr txBox="1"/>
          <p:nvPr/>
        </p:nvSpPr>
        <p:spPr>
          <a:xfrm>
            <a:off x="3946759" y="6960447"/>
            <a:ext cx="4298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freepngimg.com/png/88750-product-human-exchange-behavior-market-stock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88046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Introduction to Project</a:t>
            </a:r>
          </a:p>
          <a:p>
            <a:r>
              <a:rPr lang="en-US" dirty="0">
                <a:latin typeface="Times New Roman"/>
                <a:cs typeface="Times New Roman"/>
              </a:rPr>
              <a:t>Problem Formulation</a:t>
            </a:r>
          </a:p>
          <a:p>
            <a:r>
              <a:rPr lang="en-US" dirty="0">
                <a:latin typeface="Times New Roman"/>
                <a:cs typeface="Times New Roman"/>
              </a:rPr>
              <a:t>Objectives of the work </a:t>
            </a:r>
          </a:p>
          <a:p>
            <a:r>
              <a:rPr lang="en-US" dirty="0">
                <a:latin typeface="Times New Roman"/>
                <a:cs typeface="Times New Roman"/>
              </a:rPr>
              <a:t>Methodology used</a:t>
            </a:r>
          </a:p>
          <a:p>
            <a:r>
              <a:rPr lang="en-US" spc="-10" dirty="0">
                <a:latin typeface="Times New Roman"/>
                <a:cs typeface="Times New Roman"/>
              </a:rPr>
              <a:t>Results and Outputs</a:t>
            </a:r>
          </a:p>
          <a:p>
            <a:r>
              <a:rPr lang="en-US" spc="-10" dirty="0">
                <a:latin typeface="Times New Roman"/>
                <a:cs typeface="Times New Roman"/>
              </a:rPr>
              <a:t>Conclusion</a:t>
            </a:r>
          </a:p>
          <a:p>
            <a:r>
              <a:rPr lang="en-US" dirty="0">
                <a:latin typeface="Times New Roman"/>
                <a:cs typeface="Times New Roman"/>
              </a:rPr>
              <a:t>Future Scope</a:t>
            </a:r>
          </a:p>
          <a:p>
            <a:r>
              <a:rPr lang="en-US" dirty="0">
                <a:latin typeface="Times New Roman"/>
                <a:cs typeface="Times New Roman"/>
              </a:rPr>
              <a:t>References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GUI using Django or </a:t>
            </a:r>
            <a:r>
              <a:rPr lang="en-US" dirty="0" err="1"/>
              <a:t>Streamlit</a:t>
            </a:r>
            <a:r>
              <a:rPr lang="en-US" dirty="0"/>
              <a:t>.</a:t>
            </a:r>
          </a:p>
          <a:p>
            <a:r>
              <a:rPr lang="en-US" dirty="0"/>
              <a:t>Working with Multiple Datasets</a:t>
            </a:r>
          </a:p>
          <a:p>
            <a:r>
              <a:rPr lang="en-US" dirty="0"/>
              <a:t>Working with Real time Data</a:t>
            </a:r>
          </a:p>
          <a:p>
            <a:r>
              <a:rPr lang="en-US" dirty="0"/>
              <a:t>Web-Based Application</a:t>
            </a:r>
          </a:p>
          <a:p>
            <a:r>
              <a:rPr lang="en-US" dirty="0"/>
              <a:t>To perform efficiently in short amount of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28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9293"/>
            <a:ext cx="10515600" cy="461767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Stock Price Prediction Using LSTM on Indian Share Market by Achyut Ghosh, </a:t>
            </a:r>
            <a:r>
              <a:rPr lang="en-IN" dirty="0" err="1"/>
              <a:t>Soumik</a:t>
            </a:r>
            <a:r>
              <a:rPr lang="en-IN" dirty="0"/>
              <a:t> Bose1, </a:t>
            </a:r>
            <a:r>
              <a:rPr lang="en-IN" dirty="0" err="1"/>
              <a:t>GiridharMaji</a:t>
            </a:r>
            <a:r>
              <a:rPr lang="en-IN" dirty="0"/>
              <a:t>, Narayan C. Debnath, Soumya Sen </a:t>
            </a:r>
          </a:p>
          <a:p>
            <a:r>
              <a:rPr lang="en-IN" dirty="0"/>
              <a:t> S. Selvin, R. </a:t>
            </a:r>
            <a:r>
              <a:rPr lang="en-IN" dirty="0" err="1"/>
              <a:t>Vinayakumar</a:t>
            </a:r>
            <a:r>
              <a:rPr lang="en-IN" dirty="0"/>
              <a:t>, E. A. </a:t>
            </a:r>
            <a:r>
              <a:rPr lang="en-IN" dirty="0" err="1"/>
              <a:t>Gopalkrishnan</a:t>
            </a:r>
            <a:r>
              <a:rPr lang="en-IN" dirty="0"/>
              <a:t>, V. K. Menon and K. P. Soman - Stock price </a:t>
            </a:r>
            <a:r>
              <a:rPr lang="en-IN" dirty="0" err="1"/>
              <a:t>predictionusing</a:t>
            </a:r>
            <a:r>
              <a:rPr lang="en-IN" dirty="0"/>
              <a:t> LSTM, RNN and CNN-sliding window model - 2017.</a:t>
            </a:r>
          </a:p>
          <a:p>
            <a:r>
              <a:rPr lang="en-IN" dirty="0"/>
              <a:t>Murtaza </a:t>
            </a:r>
            <a:r>
              <a:rPr lang="en-IN" dirty="0" err="1"/>
              <a:t>Roondiwala</a:t>
            </a:r>
            <a:r>
              <a:rPr lang="en-IN" dirty="0"/>
              <a:t>, </a:t>
            </a:r>
            <a:r>
              <a:rPr lang="en-IN" dirty="0" err="1"/>
              <a:t>Harshal</a:t>
            </a:r>
            <a:r>
              <a:rPr lang="en-IN" dirty="0"/>
              <a:t> Patel, Shraddha Varma, “Predicting Stock Prices Using LSTM” in Undergraduate Engineering Students, Department of Information Technology, Mumbai University, 2015.</a:t>
            </a:r>
          </a:p>
          <a:p>
            <a:r>
              <a:rPr lang="en-IN" dirty="0"/>
              <a:t> </a:t>
            </a:r>
            <a:r>
              <a:rPr lang="en-IN" dirty="0" err="1"/>
              <a:t>Xiongwen</a:t>
            </a:r>
            <a:r>
              <a:rPr lang="en-IN" dirty="0"/>
              <a:t> Pang, </a:t>
            </a:r>
            <a:r>
              <a:rPr lang="en-IN" dirty="0" err="1"/>
              <a:t>Yanqiang</a:t>
            </a:r>
            <a:r>
              <a:rPr lang="en-IN" dirty="0"/>
              <a:t> Zhou, Pan Wang, Weiwei Lin, “An innovative neural network approach for stock market prediction”, 2018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Stock and Stock Market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447" y="13539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 financial instrument that represents ownership in a company or corporation.</a:t>
            </a:r>
          </a:p>
          <a:p>
            <a:r>
              <a:rPr lang="en-US" dirty="0"/>
              <a:t>Representation of a proportionate claim on its assets and earnings.</a:t>
            </a:r>
          </a:p>
          <a:p>
            <a:r>
              <a:rPr lang="en-US" dirty="0"/>
              <a:t>Stocks are also called shares or equity.</a:t>
            </a:r>
          </a:p>
          <a:p>
            <a:r>
              <a:rPr lang="en-US" dirty="0">
                <a:solidFill>
                  <a:srgbClr val="111111"/>
                </a:solidFill>
                <a:latin typeface="SourceSansPro"/>
              </a:rPr>
              <a:t>R</a:t>
            </a: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efers to the collection of exchanges and other venues where the buying, selling, and issuance of shares of publicly held companies take place.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1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mportance of a very precise prediction of a future trend.</a:t>
            </a:r>
          </a:p>
          <a:p>
            <a:r>
              <a:rPr lang="en-US" dirty="0"/>
              <a:t>Uncovering the market trends </a:t>
            </a:r>
          </a:p>
          <a:p>
            <a:r>
              <a:rPr lang="en-US" dirty="0"/>
              <a:t>Planning investment tactics</a:t>
            </a:r>
          </a:p>
          <a:p>
            <a:r>
              <a:rPr lang="en-US" dirty="0"/>
              <a:t>Identifying the best time to purchase the stocks and which stocks to purchase.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5E7297-5C24-711C-282F-13AE1B8D4D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9204703" flipV="1">
            <a:off x="5190712" y="3304829"/>
            <a:ext cx="2354887" cy="41559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6D1C37-A8EE-C2D3-ADF4-BFFC0004DF50}"/>
              </a:ext>
            </a:extLst>
          </p:cNvPr>
          <p:cNvSpPr txBox="1"/>
          <p:nvPr/>
        </p:nvSpPr>
        <p:spPr>
          <a:xfrm rot="9204703" flipV="1">
            <a:off x="1965518" y="22516025"/>
            <a:ext cx="3055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freepngimg.com/png/26049-stock-market-graph-up-file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409303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about different methodology’s  </a:t>
            </a:r>
          </a:p>
          <a:p>
            <a:r>
              <a:rPr lang="en-US" dirty="0"/>
              <a:t>Get a stock market prediction tool to obtain more accurate stock prediction price.</a:t>
            </a:r>
          </a:p>
          <a:p>
            <a:r>
              <a:rPr lang="en-US" dirty="0"/>
              <a:t>Evaluation of Stocks with some performance measures.</a:t>
            </a:r>
          </a:p>
          <a:p>
            <a:r>
              <a:rPr lang="en-US" dirty="0"/>
              <a:t>Reduction of error proportion in predicting the future stock prices.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ECD6E8-19FF-9478-7F29-BBF00A1F7E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51624" y="4919144"/>
            <a:ext cx="3850717" cy="17181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4D4655-9221-F5F2-4861-9A2C31583CDF}"/>
              </a:ext>
            </a:extLst>
          </p:cNvPr>
          <p:cNvSpPr txBox="1"/>
          <p:nvPr/>
        </p:nvSpPr>
        <p:spPr>
          <a:xfrm>
            <a:off x="4129236" y="6886404"/>
            <a:ext cx="3734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picpedia.org/highway-signs/s/stock-market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47496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6FD6-F654-B322-F820-AF8FE2F9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C7D3-0A73-D1BC-6FD5-A3A4A5853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Qualitative analysis </a:t>
            </a:r>
          </a:p>
          <a:p>
            <a:r>
              <a:rPr lang="en-US" dirty="0"/>
              <a:t>Quantitative analysis</a:t>
            </a:r>
          </a:p>
          <a:p>
            <a:r>
              <a:rPr lang="en-US" dirty="0"/>
              <a:t>Available Statistical models</a:t>
            </a:r>
          </a:p>
          <a:p>
            <a:r>
              <a:rPr lang="en-IN" b="0" i="0" dirty="0">
                <a:solidFill>
                  <a:srgbClr val="111111"/>
                </a:solidFill>
                <a:effectLst/>
                <a:latin typeface="Cabin-semi-bold"/>
              </a:rPr>
              <a:t>Momentum</a:t>
            </a:r>
          </a:p>
          <a:p>
            <a:r>
              <a:rPr lang="en-IN" b="0" i="0" dirty="0">
                <a:solidFill>
                  <a:srgbClr val="111111"/>
                </a:solidFill>
                <a:effectLst/>
                <a:latin typeface="Cabin-semi-bold"/>
              </a:rPr>
              <a:t>Mean Reversion</a:t>
            </a:r>
          </a:p>
          <a:p>
            <a:r>
              <a:rPr lang="en-IN" b="0" i="0" dirty="0">
                <a:solidFill>
                  <a:srgbClr val="111111"/>
                </a:solidFill>
                <a:effectLst/>
                <a:latin typeface="Cabin-semi-bold"/>
              </a:rPr>
              <a:t>Martingales</a:t>
            </a:r>
          </a:p>
          <a:p>
            <a:r>
              <a:rPr lang="en-IN" b="0" i="0" dirty="0">
                <a:solidFill>
                  <a:srgbClr val="111111"/>
                </a:solidFill>
                <a:effectLst/>
                <a:latin typeface="Cabin-semi-bold"/>
              </a:rPr>
              <a:t>The Search for Value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F392D-EC82-AD76-700C-AE018C11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3E123D-6493-9FFF-340D-AF9AFF0016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04548" y="1870075"/>
            <a:ext cx="4398745" cy="36687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5962A6-D66D-F342-62C9-D3A8FF91523C}"/>
              </a:ext>
            </a:extLst>
          </p:cNvPr>
          <p:cNvSpPr txBox="1"/>
          <p:nvPr/>
        </p:nvSpPr>
        <p:spPr>
          <a:xfrm>
            <a:off x="7834964" y="6485566"/>
            <a:ext cx="3617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mindwires.com/academic-lms-market-share-view-across-four-global-regions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/3.0/"/>
              </a:rPr>
              <a:t>CC BY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229657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036B-5AEB-7971-193F-4887DB44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9CE7F-A626-48AB-F6C3-D25EE1953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Bench Mark Model</a:t>
            </a:r>
          </a:p>
          <a:p>
            <a:r>
              <a:rPr lang="en-US" dirty="0"/>
              <a:t>Long-Short Term Memory Model</a:t>
            </a:r>
          </a:p>
          <a:p>
            <a:r>
              <a:rPr lang="en-US" dirty="0"/>
              <a:t>Improved Long-Short Term Memory Model</a:t>
            </a:r>
          </a:p>
          <a:p>
            <a:r>
              <a:rPr lang="en-US" dirty="0"/>
              <a:t>The process of change of stock price indices based on technical analysis and provides assistance for financial specialists to choose the better timing for purchasing and selling stocks.</a:t>
            </a:r>
          </a:p>
          <a:p>
            <a:r>
              <a:rPr lang="en-US" dirty="0"/>
              <a:t>Development of prediction model is used for visualization of results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E8311-ADF1-820F-81B7-5EC19272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3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CB2C-1E66-20A8-C708-FA763AEB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Bench Mark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10975-9A7B-7CEC-128B-ECD0A18C5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2629"/>
                </a:solidFill>
              </a:rPr>
              <a:t>P</a:t>
            </a:r>
            <a:r>
              <a:rPr lang="en-US" b="0" i="0" dirty="0">
                <a:solidFill>
                  <a:srgbClr val="232629"/>
                </a:solidFill>
                <a:effectLst/>
              </a:rPr>
              <a:t>rocess of comparing your result to existing methods.</a:t>
            </a:r>
          </a:p>
          <a:p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</a:rPr>
              <a:t>ims to identify the most critical key performance indicators (KPIs)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Helps to define a consistent measurement process.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Process large amounts of data in the shortest time possible.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3FCD3-ADA3-1DDE-40F8-64A6A6A6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048237-1804-2751-E826-549A53088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86037" y="4119215"/>
            <a:ext cx="2483719" cy="26022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FC21F0-1347-2BD7-BAFC-DB4DBDEA2726}"/>
              </a:ext>
            </a:extLst>
          </p:cNvPr>
          <p:cNvSpPr txBox="1"/>
          <p:nvPr/>
        </p:nvSpPr>
        <p:spPr>
          <a:xfrm>
            <a:off x="1386037" y="6867629"/>
            <a:ext cx="248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ercim-news.ercim.eu/en88/special/a-benchmark-for-design-pattern-detection-tools-a-community-driven-approach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/3.0/"/>
              </a:rPr>
              <a:t>CC BY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83251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158A-C566-4255-FF09-C5106EF40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7512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Long-Short Term Memory Model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96377-A2D1-5356-1DBA-2B4089655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An advanced RNN, a sequential network, that allows information to persist. </a:t>
            </a:r>
          </a:p>
          <a:p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C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apable of handling the vanishing gradient problem faced by RNN.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 recurrent neural network is also known as RNN is used for persistent memory.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2BFD6-F72C-50C5-5038-6EC96E3D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FA868-B4EC-2F89-32CB-0B53B015F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71" y="4388436"/>
            <a:ext cx="6335729" cy="233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858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6235</TotalTime>
  <Words>736</Words>
  <Application>Microsoft Office PowerPoint</Application>
  <PresentationFormat>Widescreen</PresentationFormat>
  <Paragraphs>124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6" baseType="lpstr">
      <vt:lpstr>Arial</vt:lpstr>
      <vt:lpstr>Arial Black</vt:lpstr>
      <vt:lpstr>Cabin-semi-bold</vt:lpstr>
      <vt:lpstr>Calibri</vt:lpstr>
      <vt:lpstr>Calibri Light</vt:lpstr>
      <vt:lpstr>Casper</vt:lpstr>
      <vt:lpstr>Lato</vt:lpstr>
      <vt:lpstr>Raleway ExtraBold</vt:lpstr>
      <vt:lpstr>Roboto</vt:lpstr>
      <vt:lpstr>SourceSansPro</vt:lpstr>
      <vt:lpstr>STIXGeneral-Regular</vt:lpstr>
      <vt:lpstr>Times New Roman</vt:lpstr>
      <vt:lpstr>1_Office Theme</vt:lpstr>
      <vt:lpstr>2_Office Theme</vt:lpstr>
      <vt:lpstr>Contents Slide Master</vt:lpstr>
      <vt:lpstr>PowerPoint Presentation</vt:lpstr>
      <vt:lpstr>Outline</vt:lpstr>
      <vt:lpstr>What is Stock and Stock Market </vt:lpstr>
      <vt:lpstr>Problem Formulation</vt:lpstr>
      <vt:lpstr>Objectives of the Work</vt:lpstr>
      <vt:lpstr>Existing System</vt:lpstr>
      <vt:lpstr>Proposed System</vt:lpstr>
      <vt:lpstr>Bench Mark Model</vt:lpstr>
      <vt:lpstr>Long-Short Term Memory Model </vt:lpstr>
      <vt:lpstr>Improved Long Short Term Memory Model</vt:lpstr>
      <vt:lpstr>Methodology Used</vt:lpstr>
      <vt:lpstr>Results and Outputs</vt:lpstr>
      <vt:lpstr>Data Pre-processing</vt:lpstr>
      <vt:lpstr>Visualizations</vt:lpstr>
      <vt:lpstr>Bench Mark Model</vt:lpstr>
      <vt:lpstr>Long-Sort Term Memory Model</vt:lpstr>
      <vt:lpstr>Improved LSTM Model</vt:lpstr>
      <vt:lpstr>Robustness Check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DAKSH RAWAL</cp:lastModifiedBy>
  <cp:revision>493</cp:revision>
  <dcterms:created xsi:type="dcterms:W3CDTF">2019-01-09T10:33:58Z</dcterms:created>
  <dcterms:modified xsi:type="dcterms:W3CDTF">2022-05-19T19:39:57Z</dcterms:modified>
</cp:coreProperties>
</file>