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5" r:id="rId3"/>
  </p:sldMasterIdLst>
  <p:notesMasterIdLst>
    <p:notesMasterId r:id="rId18"/>
  </p:notesMasterIdLst>
  <p:sldIdLst>
    <p:sldId id="256" r:id="rId4"/>
    <p:sldId id="257" r:id="rId5"/>
    <p:sldId id="258" r:id="rId6"/>
    <p:sldId id="259" r:id="rId7"/>
    <p:sldId id="260" r:id="rId8"/>
    <p:sldId id="261" r:id="rId9"/>
    <p:sldId id="262" r:id="rId10"/>
    <p:sldId id="263" r:id="rId11"/>
    <p:sldId id="267" r:id="rId12"/>
    <p:sldId id="271" r:id="rId13"/>
    <p:sldId id="275" r:id="rId14"/>
    <p:sldId id="272" r:id="rId15"/>
    <p:sldId id="273" r:id="rId16"/>
    <p:sldId id="274" r:id="rId17"/>
  </p:sldIdLst>
  <p:sldSz cx="12192000" cy="6858000"/>
  <p:notesSz cx="6858000" cy="9144000"/>
  <p:embeddedFontLst>
    <p:embeddedFont>
      <p:font typeface="Arial Black" panose="020B0A04020102020204" pitchFamily="34" charset="0"/>
      <p:regular r:id="rId19"/>
      <p:bold r:id="rId20"/>
    </p:embeddedFont>
    <p:embeddedFont>
      <p:font typeface="Calibri" panose="020F0502020204030204" pitchFamily="34" charset="0"/>
      <p:regular r:id="rId21"/>
      <p:bold r:id="rId22"/>
      <p:italic r:id="rId23"/>
      <p:boldItalic r:id="rId24"/>
    </p:embeddedFont>
    <p:embeddedFont>
      <p:font typeface="Raleway ExtraBold" pitchFamily="2"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j4KOTgaB6fUbrM0fq7S2pvXUn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4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93ca41db9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93ca41db9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293ca41db9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31"/>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31"/>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31"/>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31"/>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8"/>
        <p:cNvGrpSpPr/>
        <p:nvPr/>
      </p:nvGrpSpPr>
      <p:grpSpPr>
        <a:xfrm>
          <a:off x="0" y="0"/>
          <a:ext cx="0" cy="0"/>
          <a:chOff x="0" y="0"/>
          <a:chExt cx="0" cy="0"/>
        </a:xfrm>
      </p:grpSpPr>
      <p:sp>
        <p:nvSpPr>
          <p:cNvPr id="139" name="Google Shape;13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1" name="Google Shape;141;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5"/>
        <p:cNvGrpSpPr/>
        <p:nvPr/>
      </p:nvGrpSpPr>
      <p:grpSpPr>
        <a:xfrm>
          <a:off x="0" y="0"/>
          <a:ext cx="0" cy="0"/>
          <a:chOff x="0" y="0"/>
          <a:chExt cx="0" cy="0"/>
        </a:xfrm>
      </p:grpSpPr>
      <p:sp>
        <p:nvSpPr>
          <p:cNvPr id="146" name="Google Shape;14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41"/>
          <p:cNvSpPr>
            <a:spLocks noGrp="1"/>
          </p:cNvSpPr>
          <p:nvPr>
            <p:ph type="pic" idx="2"/>
          </p:nvPr>
        </p:nvSpPr>
        <p:spPr>
          <a:xfrm>
            <a:off x="5183188" y="987425"/>
            <a:ext cx="6172200" cy="4873625"/>
          </a:xfrm>
          <a:prstGeom prst="rect">
            <a:avLst/>
          </a:prstGeom>
          <a:noFill/>
          <a:ln>
            <a:noFill/>
          </a:ln>
        </p:spPr>
      </p:sp>
      <p:sp>
        <p:nvSpPr>
          <p:cNvPr id="148" name="Google Shape;148;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9" name="Google Shape;14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2"/>
        <p:cNvGrpSpPr/>
        <p:nvPr/>
      </p:nvGrpSpPr>
      <p:grpSpPr>
        <a:xfrm>
          <a:off x="0" y="0"/>
          <a:ext cx="0" cy="0"/>
          <a:chOff x="0" y="0"/>
          <a:chExt cx="0" cy="0"/>
        </a:xfrm>
      </p:grpSpPr>
      <p:sp>
        <p:nvSpPr>
          <p:cNvPr id="153" name="Google Shape;15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8"/>
        <p:cNvGrpSpPr/>
        <p:nvPr/>
      </p:nvGrpSpPr>
      <p:grpSpPr>
        <a:xfrm>
          <a:off x="0" y="0"/>
          <a:ext cx="0" cy="0"/>
          <a:chOff x="0" y="0"/>
          <a:chExt cx="0" cy="0"/>
        </a:xfrm>
      </p:grpSpPr>
      <p:sp>
        <p:nvSpPr>
          <p:cNvPr id="159" name="Google Shape;159;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164"/>
        <p:cNvGrpSpPr/>
        <p:nvPr/>
      </p:nvGrpSpPr>
      <p:grpSpPr>
        <a:xfrm>
          <a:off x="0" y="0"/>
          <a:ext cx="0" cy="0"/>
          <a:chOff x="0" y="0"/>
          <a:chExt cx="0" cy="0"/>
        </a:xfrm>
      </p:grpSpPr>
      <p:sp>
        <p:nvSpPr>
          <p:cNvPr id="165" name="Google Shape;165;p4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4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4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4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9"/>
        <p:cNvGrpSpPr/>
        <p:nvPr/>
      </p:nvGrpSpPr>
      <p:grpSpPr>
        <a:xfrm>
          <a:off x="0" y="0"/>
          <a:ext cx="0" cy="0"/>
          <a:chOff x="0" y="0"/>
          <a:chExt cx="0" cy="0"/>
        </a:xfrm>
      </p:grpSpPr>
      <p:sp>
        <p:nvSpPr>
          <p:cNvPr id="170" name="Google Shape;170;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8"/>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7" name="Google Shape;177;p48"/>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78" name="Google Shape;178;p4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9" name="Google Shape;179;p4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80"/>
        <p:cNvGrpSpPr/>
        <p:nvPr/>
      </p:nvGrpSpPr>
      <p:grpSpPr>
        <a:xfrm>
          <a:off x="0" y="0"/>
          <a:ext cx="0" cy="0"/>
          <a:chOff x="0" y="0"/>
          <a:chExt cx="0" cy="0"/>
        </a:xfrm>
      </p:grpSpPr>
      <p:sp>
        <p:nvSpPr>
          <p:cNvPr id="181" name="Google Shape;181;p4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2" name="Google Shape;182;p49"/>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3" name="Google Shape;183;p49"/>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84" name="Google Shape;184;p49"/>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85"/>
        <p:cNvGrpSpPr/>
        <p:nvPr/>
      </p:nvGrpSpPr>
      <p:grpSpPr>
        <a:xfrm>
          <a:off x="0" y="0"/>
          <a:ext cx="0" cy="0"/>
          <a:chOff x="0" y="0"/>
          <a:chExt cx="0" cy="0"/>
        </a:xfrm>
      </p:grpSpPr>
      <p:sp>
        <p:nvSpPr>
          <p:cNvPr id="186" name="Google Shape;186;p50"/>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7" name="Google Shape;187;p50"/>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88" name="Google Shape;188;p50"/>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89"/>
        <p:cNvGrpSpPr/>
        <p:nvPr/>
      </p:nvGrpSpPr>
      <p:grpSpPr>
        <a:xfrm>
          <a:off x="0" y="0"/>
          <a:ext cx="0" cy="0"/>
          <a:chOff x="0" y="0"/>
          <a:chExt cx="0" cy="0"/>
        </a:xfrm>
      </p:grpSpPr>
      <p:sp>
        <p:nvSpPr>
          <p:cNvPr id="190" name="Google Shape;190;p51"/>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1" name="Google Shape;191;p51"/>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92" name="Google Shape;192;p51"/>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3" name="Google Shape;193;p51"/>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4" name="Google Shape;194;p51"/>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5" name="Google Shape;195;p51"/>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6" name="Google Shape;196;p51"/>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7" name="Google Shape;197;p51"/>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8" name="Google Shape;198;p51"/>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99" name="Google Shape;199;p51"/>
          <p:cNvSpPr>
            <a:spLocks noGrp="1"/>
          </p:cNvSpPr>
          <p:nvPr>
            <p:ph type="pic" idx="3"/>
          </p:nvPr>
        </p:nvSpPr>
        <p:spPr>
          <a:xfrm>
            <a:off x="815413" y="2517005"/>
            <a:ext cx="1920000" cy="1920000"/>
          </a:xfrm>
          <a:prstGeom prst="ellipse">
            <a:avLst/>
          </a:prstGeom>
          <a:solidFill>
            <a:srgbClr val="F2F2F2"/>
          </a:solidFill>
          <a:ln>
            <a:noFill/>
          </a:ln>
        </p:spPr>
      </p:sp>
      <p:sp>
        <p:nvSpPr>
          <p:cNvPr id="200" name="Google Shape;200;p51"/>
          <p:cNvSpPr>
            <a:spLocks noGrp="1"/>
          </p:cNvSpPr>
          <p:nvPr>
            <p:ph type="pic" idx="4"/>
          </p:nvPr>
        </p:nvSpPr>
        <p:spPr>
          <a:xfrm>
            <a:off x="3695732" y="2517005"/>
            <a:ext cx="1920000" cy="1920000"/>
          </a:xfrm>
          <a:prstGeom prst="ellipse">
            <a:avLst/>
          </a:prstGeom>
          <a:solidFill>
            <a:srgbClr val="F2F2F2"/>
          </a:solidFill>
          <a:ln>
            <a:noFill/>
          </a:ln>
        </p:spPr>
      </p:sp>
      <p:sp>
        <p:nvSpPr>
          <p:cNvPr id="201" name="Google Shape;201;p51"/>
          <p:cNvSpPr>
            <a:spLocks noGrp="1"/>
          </p:cNvSpPr>
          <p:nvPr>
            <p:ph type="pic" idx="5"/>
          </p:nvPr>
        </p:nvSpPr>
        <p:spPr>
          <a:xfrm>
            <a:off x="6576051" y="2517005"/>
            <a:ext cx="1920000" cy="1920000"/>
          </a:xfrm>
          <a:prstGeom prst="ellipse">
            <a:avLst/>
          </a:prstGeom>
          <a:solidFill>
            <a:srgbClr val="F2F2F2"/>
          </a:solidFill>
          <a:ln>
            <a:noFill/>
          </a:ln>
        </p:spPr>
      </p:sp>
      <p:sp>
        <p:nvSpPr>
          <p:cNvPr id="202" name="Google Shape;202;p51"/>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203"/>
        <p:cNvGrpSpPr/>
        <p:nvPr/>
      </p:nvGrpSpPr>
      <p:grpSpPr>
        <a:xfrm>
          <a:off x="0" y="0"/>
          <a:ext cx="0" cy="0"/>
          <a:chOff x="0" y="0"/>
          <a:chExt cx="0" cy="0"/>
        </a:xfrm>
      </p:grpSpPr>
      <p:sp>
        <p:nvSpPr>
          <p:cNvPr id="204" name="Google Shape;204;p52"/>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205" name="Google Shape;205;p52"/>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206"/>
        <p:cNvGrpSpPr/>
        <p:nvPr/>
      </p:nvGrpSpPr>
      <p:grpSpPr>
        <a:xfrm>
          <a:off x="0" y="0"/>
          <a:ext cx="0" cy="0"/>
          <a:chOff x="0" y="0"/>
          <a:chExt cx="0" cy="0"/>
        </a:xfrm>
      </p:grpSpPr>
      <p:sp>
        <p:nvSpPr>
          <p:cNvPr id="207" name="Google Shape;207;p53"/>
          <p:cNvSpPr>
            <a:spLocks noGrp="1"/>
          </p:cNvSpPr>
          <p:nvPr>
            <p:ph type="pic" idx="2"/>
          </p:nvPr>
        </p:nvSpPr>
        <p:spPr>
          <a:xfrm>
            <a:off x="0" y="990600"/>
            <a:ext cx="3887755" cy="5867400"/>
          </a:xfrm>
          <a:prstGeom prst="rect">
            <a:avLst/>
          </a:prstGeom>
          <a:solidFill>
            <a:srgbClr val="F2F2F2"/>
          </a:solidFill>
          <a:ln>
            <a:noFill/>
          </a:ln>
        </p:spPr>
      </p:sp>
      <p:sp>
        <p:nvSpPr>
          <p:cNvPr id="208" name="Google Shape;208;p53"/>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209"/>
        <p:cNvGrpSpPr/>
        <p:nvPr/>
      </p:nvGrpSpPr>
      <p:grpSpPr>
        <a:xfrm>
          <a:off x="0" y="0"/>
          <a:ext cx="0" cy="0"/>
          <a:chOff x="0" y="0"/>
          <a:chExt cx="0" cy="0"/>
        </a:xfrm>
      </p:grpSpPr>
      <p:sp>
        <p:nvSpPr>
          <p:cNvPr id="210" name="Google Shape;210;p54"/>
          <p:cNvSpPr>
            <a:spLocks noGrp="1"/>
          </p:cNvSpPr>
          <p:nvPr>
            <p:ph type="pic" idx="2"/>
          </p:nvPr>
        </p:nvSpPr>
        <p:spPr>
          <a:xfrm>
            <a:off x="0" y="1013496"/>
            <a:ext cx="3887755" cy="3567632"/>
          </a:xfrm>
          <a:prstGeom prst="rect">
            <a:avLst/>
          </a:prstGeom>
          <a:solidFill>
            <a:srgbClr val="F2F2F2"/>
          </a:solidFill>
          <a:ln>
            <a:noFill/>
          </a:ln>
        </p:spPr>
      </p:sp>
      <p:sp>
        <p:nvSpPr>
          <p:cNvPr id="211" name="Google Shape;211;p54"/>
          <p:cNvSpPr>
            <a:spLocks noGrp="1"/>
          </p:cNvSpPr>
          <p:nvPr>
            <p:ph type="pic" idx="3"/>
          </p:nvPr>
        </p:nvSpPr>
        <p:spPr>
          <a:xfrm>
            <a:off x="8304245" y="0"/>
            <a:ext cx="3887755" cy="4581128"/>
          </a:xfrm>
          <a:prstGeom prst="rect">
            <a:avLst/>
          </a:prstGeom>
          <a:solidFill>
            <a:srgbClr val="F2F2F2"/>
          </a:solidFill>
          <a:ln>
            <a:noFill/>
          </a:ln>
        </p:spPr>
      </p:sp>
      <p:sp>
        <p:nvSpPr>
          <p:cNvPr id="212" name="Google Shape;212;p54"/>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213"/>
        <p:cNvGrpSpPr/>
        <p:nvPr/>
      </p:nvGrpSpPr>
      <p:grpSpPr>
        <a:xfrm>
          <a:off x="0" y="0"/>
          <a:ext cx="0" cy="0"/>
          <a:chOff x="0" y="0"/>
          <a:chExt cx="0" cy="0"/>
        </a:xfrm>
      </p:grpSpPr>
      <p:sp>
        <p:nvSpPr>
          <p:cNvPr id="214" name="Google Shape;214;p55"/>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5" name="Google Shape;215;p55"/>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16" name="Google Shape;216;p55"/>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217" name="Google Shape;217;p55"/>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218" name="Google Shape;218;p55"/>
          <p:cNvSpPr>
            <a:spLocks noGrp="1"/>
          </p:cNvSpPr>
          <p:nvPr>
            <p:ph type="pic" idx="3"/>
          </p:nvPr>
        </p:nvSpPr>
        <p:spPr>
          <a:xfrm>
            <a:off x="595027" y="1700808"/>
            <a:ext cx="2400000" cy="2304000"/>
          </a:xfrm>
          <a:prstGeom prst="rect">
            <a:avLst/>
          </a:prstGeom>
          <a:solidFill>
            <a:srgbClr val="F2F2F2"/>
          </a:solidFill>
          <a:ln>
            <a:noFill/>
          </a:ln>
        </p:spPr>
      </p:sp>
      <p:sp>
        <p:nvSpPr>
          <p:cNvPr id="219" name="Google Shape;219;p55"/>
          <p:cNvSpPr>
            <a:spLocks noGrp="1"/>
          </p:cNvSpPr>
          <p:nvPr>
            <p:ph type="pic" idx="4"/>
          </p:nvPr>
        </p:nvSpPr>
        <p:spPr>
          <a:xfrm>
            <a:off x="9196973" y="4101331"/>
            <a:ext cx="2400000" cy="2304000"/>
          </a:xfrm>
          <a:prstGeom prst="rect">
            <a:avLst/>
          </a:prstGeom>
          <a:solidFill>
            <a:srgbClr val="F2F2F2"/>
          </a:solidFill>
          <a:ln>
            <a:noFill/>
          </a:ln>
        </p:spPr>
      </p:sp>
      <p:sp>
        <p:nvSpPr>
          <p:cNvPr id="220" name="Google Shape;220;p55"/>
          <p:cNvSpPr>
            <a:spLocks noGrp="1"/>
          </p:cNvSpPr>
          <p:nvPr>
            <p:ph type="pic" idx="5"/>
          </p:nvPr>
        </p:nvSpPr>
        <p:spPr>
          <a:xfrm>
            <a:off x="3119669" y="4101331"/>
            <a:ext cx="5952663" cy="2304000"/>
          </a:xfrm>
          <a:prstGeom prst="rect">
            <a:avLst/>
          </a:prstGeom>
          <a:solidFill>
            <a:srgbClr val="F2F2F2"/>
          </a:solidFill>
          <a:ln>
            <a:noFill/>
          </a:ln>
        </p:spPr>
      </p:sp>
      <p:sp>
        <p:nvSpPr>
          <p:cNvPr id="221" name="Google Shape;221;p55"/>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222"/>
        <p:cNvGrpSpPr/>
        <p:nvPr/>
      </p:nvGrpSpPr>
      <p:grpSpPr>
        <a:xfrm>
          <a:off x="0" y="0"/>
          <a:ext cx="0" cy="0"/>
          <a:chOff x="0" y="0"/>
          <a:chExt cx="0" cy="0"/>
        </a:xfrm>
      </p:grpSpPr>
      <p:sp>
        <p:nvSpPr>
          <p:cNvPr id="223" name="Google Shape;223;p56"/>
          <p:cNvSpPr>
            <a:spLocks noGrp="1"/>
          </p:cNvSpPr>
          <p:nvPr>
            <p:ph type="pic" idx="2"/>
          </p:nvPr>
        </p:nvSpPr>
        <p:spPr>
          <a:xfrm>
            <a:off x="709650" y="480055"/>
            <a:ext cx="4224469" cy="4197085"/>
          </a:xfrm>
          <a:prstGeom prst="rect">
            <a:avLst/>
          </a:prstGeom>
          <a:solidFill>
            <a:srgbClr val="F2F2F2"/>
          </a:solidFill>
          <a:ln>
            <a:noFill/>
          </a:ln>
        </p:spPr>
      </p:sp>
      <p:sp>
        <p:nvSpPr>
          <p:cNvPr id="224" name="Google Shape;224;p56"/>
          <p:cNvSpPr>
            <a:spLocks noGrp="1"/>
          </p:cNvSpPr>
          <p:nvPr>
            <p:ph type="pic" idx="3"/>
          </p:nvPr>
        </p:nvSpPr>
        <p:spPr>
          <a:xfrm>
            <a:off x="5126140" y="480056"/>
            <a:ext cx="6336704" cy="2296105"/>
          </a:xfrm>
          <a:prstGeom prst="rect">
            <a:avLst/>
          </a:prstGeom>
          <a:solidFill>
            <a:srgbClr val="F2F2F2"/>
          </a:solidFill>
          <a:ln>
            <a:noFill/>
          </a:ln>
        </p:spPr>
      </p:sp>
      <p:sp>
        <p:nvSpPr>
          <p:cNvPr id="225" name="Google Shape;225;p56"/>
          <p:cNvSpPr>
            <a:spLocks noGrp="1"/>
          </p:cNvSpPr>
          <p:nvPr>
            <p:ph type="pic" idx="4"/>
          </p:nvPr>
        </p:nvSpPr>
        <p:spPr>
          <a:xfrm>
            <a:off x="5126140" y="2948948"/>
            <a:ext cx="1968000" cy="1728192"/>
          </a:xfrm>
          <a:prstGeom prst="rect">
            <a:avLst/>
          </a:prstGeom>
          <a:solidFill>
            <a:srgbClr val="F2F2F2"/>
          </a:solidFill>
          <a:ln>
            <a:noFill/>
          </a:ln>
        </p:spPr>
      </p:sp>
      <p:sp>
        <p:nvSpPr>
          <p:cNvPr id="226" name="Google Shape;226;p56"/>
          <p:cNvSpPr>
            <a:spLocks noGrp="1"/>
          </p:cNvSpPr>
          <p:nvPr>
            <p:ph type="pic" idx="5"/>
          </p:nvPr>
        </p:nvSpPr>
        <p:spPr>
          <a:xfrm>
            <a:off x="7310492" y="2948948"/>
            <a:ext cx="1968000" cy="1728192"/>
          </a:xfrm>
          <a:prstGeom prst="rect">
            <a:avLst/>
          </a:prstGeom>
          <a:solidFill>
            <a:srgbClr val="F2F2F2"/>
          </a:solidFill>
          <a:ln>
            <a:noFill/>
          </a:ln>
        </p:spPr>
      </p:sp>
      <p:sp>
        <p:nvSpPr>
          <p:cNvPr id="227" name="Google Shape;227;p56"/>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228"/>
        <p:cNvGrpSpPr/>
        <p:nvPr/>
      </p:nvGrpSpPr>
      <p:grpSpPr>
        <a:xfrm>
          <a:off x="0" y="0"/>
          <a:ext cx="0" cy="0"/>
          <a:chOff x="0" y="0"/>
          <a:chExt cx="0" cy="0"/>
        </a:xfrm>
      </p:grpSpPr>
      <p:sp>
        <p:nvSpPr>
          <p:cNvPr id="229" name="Google Shape;229;p5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0" name="Google Shape;230;p5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31" name="Google Shape;231;p57"/>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232" name="Google Shape;232;p57"/>
          <p:cNvSpPr>
            <a:spLocks noGrp="1"/>
          </p:cNvSpPr>
          <p:nvPr>
            <p:ph type="pic" idx="3"/>
          </p:nvPr>
        </p:nvSpPr>
        <p:spPr>
          <a:xfrm>
            <a:off x="5705875" y="2485912"/>
            <a:ext cx="4832891" cy="3124239"/>
          </a:xfrm>
          <a:prstGeom prst="rect">
            <a:avLst/>
          </a:prstGeom>
          <a:solidFill>
            <a:srgbClr val="F2F2F2"/>
          </a:solidFill>
          <a:ln>
            <a:noFill/>
          </a:ln>
        </p:spPr>
      </p:sp>
      <p:sp>
        <p:nvSpPr>
          <p:cNvPr id="233" name="Google Shape;233;p57"/>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34" name="Google Shape;234;p57"/>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235"/>
        <p:cNvGrpSpPr/>
        <p:nvPr/>
      </p:nvGrpSpPr>
      <p:grpSpPr>
        <a:xfrm>
          <a:off x="0" y="0"/>
          <a:ext cx="0" cy="0"/>
          <a:chOff x="0" y="0"/>
          <a:chExt cx="0" cy="0"/>
        </a:xfrm>
      </p:grpSpPr>
      <p:sp>
        <p:nvSpPr>
          <p:cNvPr id="236" name="Google Shape;236;p58"/>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237" name="Google Shape;237;p58"/>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238" name="Google Shape;238;p58"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239" name="Google Shape;239;p58"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240" name="Google Shape;240;p58"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241" name="Google Shape;241;p58"/>
          <p:cNvSpPr>
            <a:spLocks noGrp="1"/>
          </p:cNvSpPr>
          <p:nvPr>
            <p:ph type="pic" idx="3"/>
          </p:nvPr>
        </p:nvSpPr>
        <p:spPr>
          <a:xfrm>
            <a:off x="909901" y="1957962"/>
            <a:ext cx="3073864" cy="2080028"/>
          </a:xfrm>
          <a:prstGeom prst="rect">
            <a:avLst/>
          </a:prstGeom>
          <a:solidFill>
            <a:srgbClr val="F2F2F2"/>
          </a:solidFill>
          <a:ln>
            <a:noFill/>
          </a:ln>
        </p:spPr>
      </p:sp>
      <p:sp>
        <p:nvSpPr>
          <p:cNvPr id="242" name="Google Shape;242;p58"/>
          <p:cNvSpPr>
            <a:spLocks noGrp="1"/>
          </p:cNvSpPr>
          <p:nvPr>
            <p:ph type="pic" idx="4"/>
          </p:nvPr>
        </p:nvSpPr>
        <p:spPr>
          <a:xfrm>
            <a:off x="4539561" y="1957962"/>
            <a:ext cx="3073864" cy="2080028"/>
          </a:xfrm>
          <a:prstGeom prst="rect">
            <a:avLst/>
          </a:prstGeom>
          <a:solidFill>
            <a:srgbClr val="F2F2F2"/>
          </a:solidFill>
          <a:ln>
            <a:noFill/>
          </a:ln>
        </p:spPr>
      </p:sp>
      <p:sp>
        <p:nvSpPr>
          <p:cNvPr id="243" name="Google Shape;243;p58"/>
          <p:cNvSpPr>
            <a:spLocks noGrp="1"/>
          </p:cNvSpPr>
          <p:nvPr>
            <p:ph type="pic" idx="5"/>
          </p:nvPr>
        </p:nvSpPr>
        <p:spPr>
          <a:xfrm>
            <a:off x="8169221" y="1957962"/>
            <a:ext cx="3073864" cy="2080028"/>
          </a:xfrm>
          <a:prstGeom prst="rect">
            <a:avLst/>
          </a:prstGeom>
          <a:solidFill>
            <a:srgbClr val="F2F2F2"/>
          </a:solidFill>
          <a:ln>
            <a:noFill/>
          </a:ln>
        </p:spPr>
      </p:sp>
      <p:sp>
        <p:nvSpPr>
          <p:cNvPr id="244" name="Google Shape;244;p5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45" name="Google Shape;245;p5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246"/>
        <p:cNvGrpSpPr/>
        <p:nvPr/>
      </p:nvGrpSpPr>
      <p:grpSpPr>
        <a:xfrm>
          <a:off x="0" y="0"/>
          <a:ext cx="0" cy="0"/>
          <a:chOff x="0" y="0"/>
          <a:chExt cx="0" cy="0"/>
        </a:xfrm>
      </p:grpSpPr>
      <p:sp>
        <p:nvSpPr>
          <p:cNvPr id="247" name="Google Shape;247;p59"/>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248"/>
        <p:cNvGrpSpPr/>
        <p:nvPr/>
      </p:nvGrpSpPr>
      <p:grpSpPr>
        <a:xfrm>
          <a:off x="0" y="0"/>
          <a:ext cx="0" cy="0"/>
          <a:chOff x="0" y="0"/>
          <a:chExt cx="0" cy="0"/>
        </a:xfrm>
      </p:grpSpPr>
      <p:sp>
        <p:nvSpPr>
          <p:cNvPr id="249" name="Google Shape;249;p60"/>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250" name="Google Shape;250;p60"/>
          <p:cNvGrpSpPr/>
          <p:nvPr/>
        </p:nvGrpSpPr>
        <p:grpSpPr>
          <a:xfrm>
            <a:off x="472011" y="1508786"/>
            <a:ext cx="3799787" cy="4865561"/>
            <a:chOff x="354008" y="1131589"/>
            <a:chExt cx="2849840" cy="3649171"/>
          </a:xfrm>
        </p:grpSpPr>
        <p:sp>
          <p:nvSpPr>
            <p:cNvPr id="251" name="Google Shape;251;p60"/>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52" name="Google Shape;252;p60"/>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253" name="Google Shape;253;p60"/>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89"/>
        <p:cNvGrpSpPr/>
        <p:nvPr/>
      </p:nvGrpSpPr>
      <p:grpSpPr>
        <a:xfrm>
          <a:off x="0" y="0"/>
          <a:ext cx="0" cy="0"/>
          <a:chOff x="0" y="0"/>
          <a:chExt cx="0" cy="0"/>
        </a:xfrm>
      </p:grpSpPr>
      <p:sp>
        <p:nvSpPr>
          <p:cNvPr id="90" name="Google Shape;9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0" name="Google Shape;260;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61" name="Google Shape;261;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2" name="Google Shape;262;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3" name="Google Shape;263;p1"/>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Submitted in the partial fulfillment for the award of the degree of</a:t>
            </a:r>
            <a:endParaRPr/>
          </a:p>
          <a:p>
            <a:pPr marL="0" marR="0" lvl="0" indent="0" algn="ctr" rtl="0">
              <a:lnSpc>
                <a:spcPct val="150000"/>
              </a:lnSpc>
              <a:spcBef>
                <a:spcPts val="0"/>
              </a:spcBef>
              <a:spcAft>
                <a:spcPts val="0"/>
              </a:spcAft>
              <a:buNone/>
            </a:pPr>
            <a:r>
              <a:rPr lang="en-US" sz="2400" b="1" i="0" u="none" strike="noStrike" cap="none">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 IN</a:t>
            </a:r>
            <a:endParaRPr/>
          </a:p>
          <a:p>
            <a:pPr marL="0" marR="0" lvl="0" indent="0" algn="ctr" rtl="0">
              <a:lnSpc>
                <a:spcPct val="150000"/>
              </a:lnSpc>
              <a:spcBef>
                <a:spcPts val="0"/>
              </a:spcBef>
              <a:spcAft>
                <a:spcPts val="0"/>
              </a:spcAft>
              <a:buNone/>
            </a:pPr>
            <a:r>
              <a:rPr lang="en-US" sz="2400" b="1" i="0" u="none" strike="noStrike" cap="none">
                <a:solidFill>
                  <a:srgbClr val="000000"/>
                </a:solidFill>
                <a:latin typeface="Calibri"/>
                <a:ea typeface="Calibri"/>
                <a:cs typeface="Calibri"/>
                <a:sym typeface="Calibri"/>
              </a:rPr>
              <a:t>Computer Science Engineering</a:t>
            </a:r>
            <a:endParaRPr sz="2400" b="0" i="0" u="none" strike="noStrike" cap="none">
              <a:solidFill>
                <a:srgbClr val="000000"/>
              </a:solidFill>
              <a:latin typeface="Calibri"/>
              <a:ea typeface="Calibri"/>
              <a:cs typeface="Calibri"/>
              <a:sym typeface="Calibri"/>
            </a:endParaRPr>
          </a:p>
        </p:txBody>
      </p:sp>
      <p:sp>
        <p:nvSpPr>
          <p:cNvPr id="264" name="Google Shape;26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266" name="Google Shape;26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1"/>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268" name="Google Shape;268;p1"/>
          <p:cNvSpPr txBox="1"/>
          <p:nvPr/>
        </p:nvSpPr>
        <p:spPr>
          <a:xfrm>
            <a:off x="1736896" y="280338"/>
            <a:ext cx="847709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chemeClr val="dk1"/>
                </a:solidFill>
                <a:latin typeface="Arial Black"/>
                <a:ea typeface="Arial Black"/>
                <a:cs typeface="Arial Black"/>
                <a:sym typeface="Arial Black"/>
              </a:rPr>
              <a:t>Progress Report 2</a:t>
            </a:r>
            <a:endParaRPr sz="3600" b="0" i="0" u="none" strike="noStrike" cap="none">
              <a:solidFill>
                <a:schemeClr val="dk1"/>
              </a:solidFill>
              <a:latin typeface="Raleway ExtraBold"/>
              <a:ea typeface="Raleway ExtraBold"/>
              <a:cs typeface="Raleway ExtraBold"/>
              <a:sym typeface="Raleway ExtraBold"/>
            </a:endParaRPr>
          </a:p>
        </p:txBody>
      </p:sp>
      <p:sp>
        <p:nvSpPr>
          <p:cNvPr id="269" name="Google Shape;26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270" name="Google Shape;270;p1"/>
          <p:cNvSpPr txBox="1"/>
          <p:nvPr/>
        </p:nvSpPr>
        <p:spPr>
          <a:xfrm>
            <a:off x="1856200" y="4713444"/>
            <a:ext cx="2874698"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Calibri"/>
                <a:ea typeface="Calibri"/>
                <a:cs typeface="Calibri"/>
                <a:sym typeface="Calibri"/>
              </a:rPr>
              <a:t>Submitted by: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Daksh Rawal-19BCS3849</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Aryan Gupta-19BCS3828</a:t>
            </a:r>
          </a:p>
          <a:p>
            <a:pPr marL="0" marR="0" lvl="0" indent="0" algn="l" rtl="0">
              <a:spcBef>
                <a:spcPts val="0"/>
              </a:spcBef>
              <a:spcAft>
                <a:spcPts val="0"/>
              </a:spcAft>
              <a:buNone/>
            </a:pPr>
            <a:r>
              <a:rPr lang="en-US" sz="2000" dirty="0">
                <a:solidFill>
                  <a:schemeClr val="dk1"/>
                </a:solidFill>
                <a:latin typeface="Calibri"/>
                <a:cs typeface="Calibri"/>
                <a:sym typeface="Calibri"/>
              </a:rPr>
              <a:t>Prajwal- 19BCS3831</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271" name="Google Shape;271;p1"/>
          <p:cNvSpPr txBox="1"/>
          <p:nvPr/>
        </p:nvSpPr>
        <p:spPr>
          <a:xfrm>
            <a:off x="7681250" y="4725655"/>
            <a:ext cx="29713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Dr.Rahul Rastogi</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5"/>
          <p:cNvSpPr txBox="1">
            <a:spLocks noGrp="1"/>
          </p:cNvSpPr>
          <p:nvPr>
            <p:ph type="title"/>
          </p:nvPr>
        </p:nvSpPr>
        <p:spPr>
          <a:xfrm>
            <a:off x="632717" y="846931"/>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Results</a:t>
            </a:r>
            <a:br>
              <a:rPr lang="en-US" dirty="0"/>
            </a:br>
            <a:r>
              <a:rPr lang="en-US" dirty="0"/>
              <a:t> </a:t>
            </a:r>
            <a:endParaRPr dirty="0"/>
          </a:p>
        </p:txBody>
      </p:sp>
      <p:sp>
        <p:nvSpPr>
          <p:cNvPr id="377" name="Google Shape;3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5" name="Picture 4">
            <a:extLst>
              <a:ext uri="{FF2B5EF4-FFF2-40B4-BE49-F238E27FC236}">
                <a16:creationId xmlns:a16="http://schemas.microsoft.com/office/drawing/2014/main" id="{FFF19E25-208E-0C6B-D873-201A7C58446C}"/>
              </a:ext>
            </a:extLst>
          </p:cNvPr>
          <p:cNvPicPr>
            <a:picLocks noChangeAspect="1"/>
          </p:cNvPicPr>
          <p:nvPr/>
        </p:nvPicPr>
        <p:blipFill>
          <a:blip r:embed="rId3"/>
          <a:stretch>
            <a:fillRect/>
          </a:stretch>
        </p:blipFill>
        <p:spPr>
          <a:xfrm>
            <a:off x="1664413" y="1509712"/>
            <a:ext cx="9061807" cy="50972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5C5F5-D64C-7A44-17DC-D6619ECC3B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BF47B6CF-094B-47D2-BA5F-4DBB83A39ABF}"/>
              </a:ext>
            </a:extLst>
          </p:cNvPr>
          <p:cNvPicPr>
            <a:picLocks noChangeAspect="1"/>
          </p:cNvPicPr>
          <p:nvPr/>
        </p:nvPicPr>
        <p:blipFill>
          <a:blip r:embed="rId2"/>
          <a:stretch>
            <a:fillRect/>
          </a:stretch>
        </p:blipFill>
        <p:spPr>
          <a:xfrm>
            <a:off x="1161837" y="1052067"/>
            <a:ext cx="10078948" cy="5669408"/>
          </a:xfrm>
          <a:prstGeom prst="rect">
            <a:avLst/>
          </a:prstGeom>
        </p:spPr>
      </p:pic>
    </p:spTree>
    <p:extLst>
      <p:ext uri="{BB962C8B-B14F-4D97-AF65-F5344CB8AC3E}">
        <p14:creationId xmlns:p14="http://schemas.microsoft.com/office/powerpoint/2010/main" val="2379630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Conclusion</a:t>
            </a:r>
            <a:endParaRPr dirty="0"/>
          </a:p>
        </p:txBody>
      </p:sp>
      <p:sp>
        <p:nvSpPr>
          <p:cNvPr id="384" name="Google Shape;38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We were able to achieve the goals that we set for our project till now.</a:t>
            </a:r>
            <a:endParaRPr dirty="0"/>
          </a:p>
          <a:p>
            <a:pPr marL="228600" lvl="0" indent="-228600" algn="l" rtl="0">
              <a:lnSpc>
                <a:spcPct val="90000"/>
              </a:lnSpc>
              <a:spcBef>
                <a:spcPts val="1000"/>
              </a:spcBef>
              <a:spcAft>
                <a:spcPts val="0"/>
              </a:spcAft>
              <a:buClr>
                <a:schemeClr val="dk1"/>
              </a:buClr>
              <a:buSzPts val="2800"/>
              <a:buChar char="•"/>
            </a:pPr>
            <a:r>
              <a:rPr lang="en-US" dirty="0"/>
              <a:t>The model has achieved great accuracy. Backend and Frontend is working efficiently.</a:t>
            </a:r>
            <a:endParaRPr dirty="0"/>
          </a:p>
          <a:p>
            <a:pPr marL="228600" lvl="0" indent="-228600" algn="l" rtl="0">
              <a:lnSpc>
                <a:spcPct val="90000"/>
              </a:lnSpc>
              <a:spcBef>
                <a:spcPts val="1000"/>
              </a:spcBef>
              <a:spcAft>
                <a:spcPts val="0"/>
              </a:spcAft>
              <a:buClr>
                <a:schemeClr val="dk1"/>
              </a:buClr>
              <a:buSzPts val="2800"/>
              <a:buChar char="•"/>
            </a:pPr>
            <a:r>
              <a:rPr lang="en-US" dirty="0"/>
              <a:t>The model is working efficiently and website is able to fetch results .</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385" name="Google Shape;38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Future Scope</a:t>
            </a:r>
            <a:endParaRPr dirty="0"/>
          </a:p>
        </p:txBody>
      </p:sp>
      <p:sp>
        <p:nvSpPr>
          <p:cNvPr id="391" name="Google Shape;39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future advancements that can are possible regarding this project is building a phone application.</a:t>
            </a:r>
            <a:endParaRPr dirty="0"/>
          </a:p>
          <a:p>
            <a:pPr marL="228600" lvl="0" indent="-228600" algn="l" rtl="0">
              <a:lnSpc>
                <a:spcPct val="90000"/>
              </a:lnSpc>
              <a:spcBef>
                <a:spcPts val="1000"/>
              </a:spcBef>
              <a:spcAft>
                <a:spcPts val="0"/>
              </a:spcAft>
              <a:buClr>
                <a:schemeClr val="dk1"/>
              </a:buClr>
              <a:buSzPts val="2800"/>
              <a:buChar char="•"/>
            </a:pPr>
            <a:r>
              <a:rPr lang="en-US" dirty="0"/>
              <a:t>Also this project is hosted on our local server and we can host it on google cloud so that model can be used remotely.</a:t>
            </a:r>
            <a:endParaRPr dirty="0"/>
          </a:p>
        </p:txBody>
      </p:sp>
      <p:sp>
        <p:nvSpPr>
          <p:cNvPr id="392" name="Google Shape;3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References</a:t>
            </a:r>
            <a:endParaRPr dirty="0"/>
          </a:p>
        </p:txBody>
      </p:sp>
      <p:sp>
        <p:nvSpPr>
          <p:cNvPr id="398" name="Google Shape;398;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635000" indent="-457200">
              <a:buSzPts val="2800"/>
            </a:pPr>
            <a:r>
              <a:rPr lang="en-IN" dirty="0"/>
              <a:t>Hu Z, Zhu J, </a:t>
            </a:r>
            <a:r>
              <a:rPr lang="en-IN" dirty="0" err="1"/>
              <a:t>Tse</a:t>
            </a:r>
            <a:r>
              <a:rPr lang="en-IN" dirty="0"/>
              <a:t> K. Stocks market prediction using support vector machine. In 2013 6th International Conference on Information Management, Innovation Management and Industrial Engineering 2013 Nov 23 (Vol. 2, pp. 115-118). IEEE. </a:t>
            </a:r>
          </a:p>
          <a:p>
            <a:pPr marL="635000" indent="-457200">
              <a:buSzPts val="2800"/>
            </a:pPr>
            <a:r>
              <a:rPr lang="en-IN" dirty="0"/>
              <a:t> Usmani M, Adil SH, Raza K, Ali SS. Stock market prediction using machine learning techniques. In 2016 3rd international conference on computer and information sciences (ICCOINS) 2016 Aug 15 (pp. 322-327). IEEE. </a:t>
            </a:r>
          </a:p>
          <a:p>
            <a:pPr marL="635000" indent="-457200">
              <a:buSzPts val="2800"/>
            </a:pPr>
            <a:r>
              <a:rPr lang="en-IN" dirty="0" err="1"/>
              <a:t>Mankar</a:t>
            </a:r>
            <a:r>
              <a:rPr lang="en-IN" dirty="0"/>
              <a:t> T, </a:t>
            </a:r>
            <a:r>
              <a:rPr lang="en-IN" dirty="0" err="1"/>
              <a:t>Hotchandani</a:t>
            </a:r>
            <a:r>
              <a:rPr lang="en-IN" dirty="0"/>
              <a:t> T, </a:t>
            </a:r>
            <a:r>
              <a:rPr lang="en-IN" dirty="0" err="1"/>
              <a:t>Madhwani</a:t>
            </a:r>
            <a:r>
              <a:rPr lang="en-IN" dirty="0"/>
              <a:t> M, </a:t>
            </a:r>
            <a:r>
              <a:rPr lang="en-IN" dirty="0" err="1"/>
              <a:t>Chidrawar</a:t>
            </a:r>
            <a:r>
              <a:rPr lang="en-IN" dirty="0"/>
              <a:t> A, </a:t>
            </a:r>
            <a:r>
              <a:rPr lang="en-IN" dirty="0" err="1"/>
              <a:t>Lifna</a:t>
            </a:r>
            <a:r>
              <a:rPr lang="en-IN" dirty="0"/>
              <a:t> CS. Stock market prediction based on social sentiments using machine learning. In 2018 International Conference on Smart City and Emerging Technology (ICSCET) 2018 Jan 5 (pp. 1-3). IEEE. Reshma R et al. / Stock Market Prediction Using Machine Learning Techniques 339 </a:t>
            </a:r>
          </a:p>
          <a:p>
            <a:pPr marL="635000" indent="-457200">
              <a:buSzPts val="2800"/>
            </a:pPr>
            <a:r>
              <a:rPr lang="en-IN" dirty="0"/>
              <a:t> </a:t>
            </a:r>
            <a:r>
              <a:rPr lang="en-IN" dirty="0" err="1"/>
              <a:t>Ouahilal</a:t>
            </a:r>
            <a:r>
              <a:rPr lang="en-IN" dirty="0"/>
              <a:t> M, El </a:t>
            </a:r>
            <a:r>
              <a:rPr lang="en-IN" dirty="0" err="1"/>
              <a:t>Mohajir</a:t>
            </a:r>
            <a:r>
              <a:rPr lang="en-IN" dirty="0"/>
              <a:t> M, </a:t>
            </a:r>
            <a:r>
              <a:rPr lang="en-IN" dirty="0" err="1"/>
              <a:t>Chahhou</a:t>
            </a:r>
            <a:r>
              <a:rPr lang="en-IN" dirty="0"/>
              <a:t> M, El </a:t>
            </a:r>
            <a:r>
              <a:rPr lang="en-IN" dirty="0" err="1"/>
              <a:t>Mohajir</a:t>
            </a:r>
            <a:r>
              <a:rPr lang="en-IN" dirty="0"/>
              <a:t> BE. Optimizing stock market price prediction using a hybrid approach based on HP filter and support vector regression. In 2016 4th IEEE International Colloquium on Information Science and Technology (</a:t>
            </a:r>
            <a:r>
              <a:rPr lang="en-IN" dirty="0" err="1"/>
              <a:t>CiSt</a:t>
            </a:r>
            <a:r>
              <a:rPr lang="en-IN" dirty="0"/>
              <a:t>) 2016 Oct 24 (pp. 290-294). IEEE. </a:t>
            </a:r>
          </a:p>
          <a:p>
            <a:pPr marL="635000" indent="-457200">
              <a:buSzPts val="2800"/>
            </a:pPr>
            <a:r>
              <a:rPr lang="en-IN" dirty="0"/>
              <a:t> Huang H, Zhang W, Deng G, Chen J. Predicting stock trend using </a:t>
            </a:r>
            <a:r>
              <a:rPr lang="en-IN" dirty="0" err="1"/>
              <a:t>fourier</a:t>
            </a:r>
            <a:r>
              <a:rPr lang="en-IN" dirty="0"/>
              <a:t> transform and support vector regression. In 2014 IEEE 17th International Conference on Computational Science and Engineering 2014 Dec 19 (pp. 213-216). IEEE</a:t>
            </a:r>
            <a:endParaRPr dirty="0"/>
          </a:p>
        </p:txBody>
      </p:sp>
      <p:sp>
        <p:nvSpPr>
          <p:cNvPr id="399" name="Google Shape;39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a:t>
            </a:r>
            <a:endParaRPr/>
          </a:p>
        </p:txBody>
      </p:sp>
      <p:sp>
        <p:nvSpPr>
          <p:cNvPr id="277" name="Google Shape;277;p2"/>
          <p:cNvSpPr txBox="1">
            <a:spLocks noGrp="1"/>
          </p:cNvSpPr>
          <p:nvPr>
            <p:ph type="body" idx="1"/>
          </p:nvPr>
        </p:nvSpPr>
        <p:spPr>
          <a:xfrm>
            <a:off x="838200" y="1512020"/>
            <a:ext cx="10515600" cy="49524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Assignment of Roles</a:t>
            </a:r>
            <a:endParaRPr>
              <a:latin typeface="Times New Roman"/>
              <a:ea typeface="Times New Roman"/>
              <a:cs typeface="Times New Roman"/>
              <a:sym typeface="Times New Roman"/>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Problem Formulation</a:t>
            </a:r>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Methodology used</a:t>
            </a:r>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Results and Outputs</a:t>
            </a:r>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Conclusion</a:t>
            </a:r>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Future Scope</a:t>
            </a:r>
            <a:endParaRPr/>
          </a:p>
          <a:p>
            <a:pPr marL="457200" lvl="0" indent="-342900" algn="l" rtl="0">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References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78" name="Google Shape;27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Introduction to Project</a:t>
            </a:r>
            <a:endParaRPr dirty="0"/>
          </a:p>
        </p:txBody>
      </p:sp>
      <p:sp>
        <p:nvSpPr>
          <p:cNvPr id="284" name="Google Shape;28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Predicting the future in all the areas using machine learning techniques was the recent research in the current scenario. </a:t>
            </a:r>
          </a:p>
          <a:p>
            <a:pPr marL="228600" lvl="0" indent="-228600" algn="l" rtl="0">
              <a:lnSpc>
                <a:spcPct val="90000"/>
              </a:lnSpc>
              <a:spcBef>
                <a:spcPts val="0"/>
              </a:spcBef>
              <a:spcAft>
                <a:spcPts val="0"/>
              </a:spcAft>
              <a:buClr>
                <a:schemeClr val="dk1"/>
              </a:buClr>
              <a:buSzPts val="2800"/>
              <a:buChar char="•"/>
            </a:pPr>
            <a:r>
              <a:rPr lang="en-US" dirty="0"/>
              <a:t>Stock market is one among them which needs the prediction future market to invest in the new enterprise or to sell their existing shares to get profit. This need the efficient prediction technique which studies the previous exchanges of stock market and gives the future prediction based on that.</a:t>
            </a:r>
            <a:endParaRPr dirty="0"/>
          </a:p>
        </p:txBody>
      </p:sp>
      <p:sp>
        <p:nvSpPr>
          <p:cNvPr id="285" name="Google Shape;28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293ca41db9_2_0"/>
          <p:cNvSpPr txBox="1">
            <a:spLocks noGrp="1"/>
          </p:cNvSpPr>
          <p:nvPr>
            <p:ph type="title"/>
          </p:nvPr>
        </p:nvSpPr>
        <p:spPr>
          <a:xfrm>
            <a:off x="1095054" y="909656"/>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dirty="0"/>
              <a:t>Assignment Of Roles	</a:t>
            </a:r>
            <a:endParaRPr dirty="0"/>
          </a:p>
          <a:p>
            <a:pPr marL="0" lvl="0" indent="0" algn="l" rtl="0">
              <a:spcBef>
                <a:spcPts val="0"/>
              </a:spcBef>
              <a:spcAft>
                <a:spcPts val="0"/>
              </a:spcAft>
              <a:buNone/>
            </a:pPr>
            <a:endParaRPr dirty="0"/>
          </a:p>
        </p:txBody>
      </p:sp>
      <p:sp>
        <p:nvSpPr>
          <p:cNvPr id="292" name="Google Shape;292;g1293ca41db9_2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08000"/>
              </a:lnSpc>
              <a:spcBef>
                <a:spcPts val="1000"/>
              </a:spcBef>
              <a:spcAft>
                <a:spcPts val="0"/>
              </a:spcAft>
              <a:buClr>
                <a:schemeClr val="dk1"/>
              </a:buClr>
              <a:buSzPts val="1100"/>
              <a:buFont typeface="Arial"/>
              <a:buNone/>
            </a:pPr>
            <a:r>
              <a:rPr lang="en-US" b="1" dirty="0"/>
              <a:t>Research Paper -</a:t>
            </a:r>
            <a:r>
              <a:rPr lang="en-US" dirty="0"/>
              <a:t> This part of project is assigned to Daksh Rawal. This includes making of Research Paper in a appropriate format.</a:t>
            </a:r>
            <a:endParaRPr dirty="0"/>
          </a:p>
          <a:p>
            <a:pPr marL="0" lvl="0" indent="0" algn="l" rtl="0">
              <a:spcBef>
                <a:spcPts val="1000"/>
              </a:spcBef>
              <a:spcAft>
                <a:spcPts val="0"/>
              </a:spcAft>
              <a:buNone/>
            </a:pPr>
            <a:r>
              <a:rPr lang="en-US" b="1" dirty="0"/>
              <a:t>Frontend-</a:t>
            </a:r>
            <a:r>
              <a:rPr lang="en-US" dirty="0"/>
              <a:t> The frontend part of project is assigned to Aryan Gupta. This includes Development of Web Application to show the output of the project. The technology used is </a:t>
            </a:r>
            <a:r>
              <a:rPr lang="en-US" dirty="0" err="1"/>
              <a:t>Streamlit</a:t>
            </a:r>
            <a:r>
              <a:rPr lang="en-US" dirty="0"/>
              <a:t>, Html, CSS, JS.</a:t>
            </a:r>
          </a:p>
          <a:p>
            <a:pPr marL="0" lvl="0" indent="0" algn="l" rtl="0">
              <a:spcBef>
                <a:spcPts val="1000"/>
              </a:spcBef>
              <a:spcAft>
                <a:spcPts val="0"/>
              </a:spcAft>
              <a:buNone/>
            </a:pPr>
            <a:r>
              <a:rPr lang="en-US" b="1" dirty="0"/>
              <a:t>Backend- </a:t>
            </a:r>
            <a:r>
              <a:rPr lang="en-US" dirty="0"/>
              <a:t>The frontend part of project is assigned to Prajwal. This includes selecting and development of a appropriate machine learning model for the development. </a:t>
            </a:r>
            <a:endParaRPr lang="en-US" b="1" dirty="0"/>
          </a:p>
        </p:txBody>
      </p:sp>
      <p:sp>
        <p:nvSpPr>
          <p:cNvPr id="293" name="Google Shape;293;g1293ca41db9_2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             Problem Formulation			</a:t>
            </a:r>
            <a:endParaRPr dirty="0"/>
          </a:p>
        </p:txBody>
      </p:sp>
      <p:sp>
        <p:nvSpPr>
          <p:cNvPr id="299" name="Google Shape;29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Stock Securities trade forecast this is applied to expect destiny estimation of inventory price. </a:t>
            </a:r>
          </a:p>
          <a:p>
            <a:pPr marL="228600" lvl="0" indent="-228600" algn="l" rtl="0">
              <a:lnSpc>
                <a:spcPct val="90000"/>
              </a:lnSpc>
              <a:spcBef>
                <a:spcPts val="0"/>
              </a:spcBef>
              <a:spcAft>
                <a:spcPts val="0"/>
              </a:spcAft>
              <a:buClr>
                <a:schemeClr val="dk1"/>
              </a:buClr>
              <a:buSzPts val="2800"/>
              <a:buChar char="•"/>
            </a:pPr>
            <a:r>
              <a:rPr lang="en-US" dirty="0"/>
              <a:t>Stock put it on the market expectation facilitates for each consumer and provider of inventory.</a:t>
            </a:r>
          </a:p>
          <a:p>
            <a:pPr marL="228600" lvl="0" indent="-228600" algn="l" rtl="0">
              <a:lnSpc>
                <a:spcPct val="90000"/>
              </a:lnSpc>
              <a:spcBef>
                <a:spcPts val="0"/>
              </a:spcBef>
              <a:spcAft>
                <a:spcPts val="0"/>
              </a:spcAft>
              <a:buClr>
                <a:schemeClr val="dk1"/>
              </a:buClr>
              <a:buSzPts val="2800"/>
              <a:buChar char="•"/>
            </a:pPr>
            <a:r>
              <a:rPr lang="en-US" dirty="0"/>
              <a:t> The powerful forecast of a inventory’s destiny fee should go back noteworthy gain for each consumer and seller.</a:t>
            </a:r>
          </a:p>
          <a:p>
            <a:pPr marL="228600" lvl="0" indent="-228600" algn="l" rtl="0">
              <a:lnSpc>
                <a:spcPct val="90000"/>
              </a:lnSpc>
              <a:spcBef>
                <a:spcPts val="0"/>
              </a:spcBef>
              <a:spcAft>
                <a:spcPts val="0"/>
              </a:spcAft>
              <a:buClr>
                <a:schemeClr val="dk1"/>
              </a:buClr>
              <a:buSzPts val="2800"/>
              <a:buChar char="•"/>
            </a:pPr>
            <a:r>
              <a:rPr lang="en-US" dirty="0"/>
              <a:t>This might advocate that each one freely recognized statistic approximately an organization. </a:t>
            </a:r>
          </a:p>
          <a:p>
            <a:pPr marL="228600" lvl="0" indent="-228600" algn="l" rtl="0">
              <a:lnSpc>
                <a:spcPct val="90000"/>
              </a:lnSpc>
              <a:spcBef>
                <a:spcPts val="0"/>
              </a:spcBef>
              <a:spcAft>
                <a:spcPts val="0"/>
              </a:spcAft>
              <a:buClr>
                <a:schemeClr val="dk1"/>
              </a:buClr>
              <a:buSzPts val="2800"/>
              <a:buChar char="•"/>
            </a:pPr>
            <a:r>
              <a:rPr lang="en-US" dirty="0"/>
              <a:t>To foresee the Share Value of the precise organization we want get the chronicle</a:t>
            </a:r>
            <a:endParaRPr dirty="0"/>
          </a:p>
        </p:txBody>
      </p:sp>
      <p:sp>
        <p:nvSpPr>
          <p:cNvPr id="300" name="Google Shape;30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err="1"/>
              <a:t>Softwares</a:t>
            </a:r>
            <a:r>
              <a:rPr lang="en-US" dirty="0"/>
              <a:t> Used	</a:t>
            </a:r>
            <a:endParaRPr dirty="0"/>
          </a:p>
        </p:txBody>
      </p:sp>
      <p:sp>
        <p:nvSpPr>
          <p:cNvPr id="306" name="Google Shape;306;p5"/>
          <p:cNvSpPr txBox="1">
            <a:spLocks noGrp="1"/>
          </p:cNvSpPr>
          <p:nvPr>
            <p:ph type="body" idx="1"/>
          </p:nvPr>
        </p:nvSpPr>
        <p:spPr>
          <a:xfrm>
            <a:off x="649515"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We are using  Anaconda Navigator , </a:t>
            </a:r>
            <a:r>
              <a:rPr lang="en-US" dirty="0" err="1"/>
              <a:t>Jupyter</a:t>
            </a:r>
            <a:r>
              <a:rPr lang="en-US" dirty="0"/>
              <a:t> Notebook .</a:t>
            </a:r>
          </a:p>
          <a:p>
            <a:pPr marL="228600" lvl="0" indent="-228600" algn="l" rtl="0">
              <a:lnSpc>
                <a:spcPct val="90000"/>
              </a:lnSpc>
              <a:spcBef>
                <a:spcPts val="0"/>
              </a:spcBef>
              <a:spcAft>
                <a:spcPts val="0"/>
              </a:spcAft>
              <a:buClr>
                <a:schemeClr val="dk1"/>
              </a:buClr>
              <a:buSzPts val="2800"/>
              <a:buChar char="•"/>
            </a:pPr>
            <a:r>
              <a:rPr lang="en-US" dirty="0"/>
              <a:t>The libraries we are using are :</a:t>
            </a:r>
          </a:p>
          <a:p>
            <a:pPr marL="228600" lvl="0" indent="-228600" algn="l" rtl="0">
              <a:lnSpc>
                <a:spcPct val="90000"/>
              </a:lnSpc>
              <a:spcBef>
                <a:spcPts val="0"/>
              </a:spcBef>
              <a:spcAft>
                <a:spcPts val="0"/>
              </a:spcAft>
              <a:buClr>
                <a:schemeClr val="dk1"/>
              </a:buClr>
              <a:buSzPts val="2800"/>
              <a:buChar char="•"/>
            </a:pPr>
            <a:r>
              <a:rPr lang="en-US" dirty="0" err="1"/>
              <a:t>numpy</a:t>
            </a:r>
            <a:r>
              <a:rPr lang="en-US" dirty="0"/>
              <a:t>==1.17.0</a:t>
            </a:r>
          </a:p>
          <a:p>
            <a:pPr marL="228600" lvl="0" indent="-228600" algn="l" rtl="0">
              <a:lnSpc>
                <a:spcPct val="90000"/>
              </a:lnSpc>
              <a:spcBef>
                <a:spcPts val="0"/>
              </a:spcBef>
              <a:spcAft>
                <a:spcPts val="0"/>
              </a:spcAft>
              <a:buClr>
                <a:schemeClr val="dk1"/>
              </a:buClr>
              <a:buSzPts val="2800"/>
              <a:buChar char="•"/>
            </a:pPr>
            <a:r>
              <a:rPr lang="en-US" dirty="0" err="1"/>
              <a:t>plotly</a:t>
            </a:r>
            <a:r>
              <a:rPr lang="en-US" dirty="0"/>
              <a:t>==3.10.0</a:t>
            </a:r>
          </a:p>
          <a:p>
            <a:pPr marL="228600" lvl="0" indent="-228600" algn="l" rtl="0">
              <a:lnSpc>
                <a:spcPct val="90000"/>
              </a:lnSpc>
              <a:spcBef>
                <a:spcPts val="0"/>
              </a:spcBef>
              <a:spcAft>
                <a:spcPts val="0"/>
              </a:spcAft>
              <a:buClr>
                <a:schemeClr val="dk1"/>
              </a:buClr>
              <a:buSzPts val="2800"/>
              <a:buChar char="•"/>
            </a:pPr>
            <a:r>
              <a:rPr lang="en-US" dirty="0"/>
              <a:t>pandas==0.25.0</a:t>
            </a:r>
          </a:p>
          <a:p>
            <a:pPr marL="228600" lvl="0" indent="-228600" algn="l" rtl="0">
              <a:lnSpc>
                <a:spcPct val="90000"/>
              </a:lnSpc>
              <a:spcBef>
                <a:spcPts val="0"/>
              </a:spcBef>
              <a:spcAft>
                <a:spcPts val="0"/>
              </a:spcAft>
              <a:buClr>
                <a:schemeClr val="dk1"/>
              </a:buClr>
              <a:buSzPts val="2800"/>
              <a:buChar char="•"/>
            </a:pPr>
            <a:r>
              <a:rPr lang="en-US" dirty="0" err="1"/>
              <a:t>chart_studio</a:t>
            </a:r>
            <a:r>
              <a:rPr lang="en-US" dirty="0"/>
              <a:t>==1.0.0</a:t>
            </a:r>
          </a:p>
          <a:p>
            <a:pPr marL="228600" lvl="0" indent="-228600" algn="l" rtl="0">
              <a:lnSpc>
                <a:spcPct val="90000"/>
              </a:lnSpc>
              <a:spcBef>
                <a:spcPts val="0"/>
              </a:spcBef>
              <a:spcAft>
                <a:spcPts val="0"/>
              </a:spcAft>
              <a:buClr>
                <a:schemeClr val="dk1"/>
              </a:buClr>
              <a:buSzPts val="2800"/>
              <a:buChar char="•"/>
            </a:pPr>
            <a:r>
              <a:rPr lang="en-US" dirty="0" err="1"/>
              <a:t>fbprophet</a:t>
            </a:r>
            <a:r>
              <a:rPr lang="en-US" dirty="0"/>
              <a:t>==0.5</a:t>
            </a:r>
          </a:p>
          <a:p>
            <a:pPr marL="228600" lvl="0" indent="-228600" algn="l" rtl="0">
              <a:lnSpc>
                <a:spcPct val="90000"/>
              </a:lnSpc>
              <a:spcBef>
                <a:spcPts val="0"/>
              </a:spcBef>
              <a:spcAft>
                <a:spcPts val="0"/>
              </a:spcAft>
              <a:buClr>
                <a:schemeClr val="dk1"/>
              </a:buClr>
              <a:buSzPts val="2800"/>
              <a:buChar char="•"/>
            </a:pPr>
            <a:r>
              <a:rPr lang="en-US" dirty="0" err="1"/>
              <a:t>Streamlit</a:t>
            </a:r>
            <a:r>
              <a:rPr lang="en-US" dirty="0"/>
              <a:t> for frontend website.</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307" name="Google Shape;30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Methodology used</a:t>
            </a:r>
            <a:endParaRPr/>
          </a:p>
        </p:txBody>
      </p:sp>
      <p:sp>
        <p:nvSpPr>
          <p:cNvPr id="313" name="Google Shape;31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training of model will be done in python and </a:t>
            </a:r>
            <a:r>
              <a:rPr lang="en-US" dirty="0" err="1"/>
              <a:t>chart_studio</a:t>
            </a:r>
            <a:r>
              <a:rPr lang="en-US" dirty="0"/>
              <a:t>, </a:t>
            </a:r>
            <a:r>
              <a:rPr lang="en-US" dirty="0" err="1"/>
              <a:t>fbprophet</a:t>
            </a:r>
            <a:r>
              <a:rPr lang="en-US" dirty="0"/>
              <a:t> will be used.</a:t>
            </a:r>
            <a:endParaRPr dirty="0"/>
          </a:p>
          <a:p>
            <a:pPr marL="228600" lvl="0" indent="-228600" algn="l" rtl="0">
              <a:lnSpc>
                <a:spcPct val="90000"/>
              </a:lnSpc>
              <a:spcBef>
                <a:spcPts val="1000"/>
              </a:spcBef>
              <a:spcAft>
                <a:spcPts val="0"/>
              </a:spcAft>
              <a:buClr>
                <a:schemeClr val="dk1"/>
              </a:buClr>
              <a:buSzPts val="2800"/>
              <a:buChar char="•"/>
            </a:pPr>
            <a:r>
              <a:rPr lang="en-US" dirty="0"/>
              <a:t>Fast </a:t>
            </a:r>
            <a:r>
              <a:rPr lang="en-US" dirty="0" err="1"/>
              <a:t>Api</a:t>
            </a:r>
            <a:r>
              <a:rPr lang="en-US" dirty="0"/>
              <a:t> will be used for backend , to host the model .</a:t>
            </a:r>
            <a:endParaRPr dirty="0"/>
          </a:p>
          <a:p>
            <a:pPr marL="228600" lvl="0" indent="-228600" algn="l" rtl="0">
              <a:lnSpc>
                <a:spcPct val="90000"/>
              </a:lnSpc>
              <a:spcBef>
                <a:spcPts val="1000"/>
              </a:spcBef>
              <a:spcAft>
                <a:spcPts val="0"/>
              </a:spcAft>
              <a:buClr>
                <a:schemeClr val="dk1"/>
              </a:buClr>
              <a:buSzPts val="2800"/>
              <a:buChar char="•"/>
            </a:pPr>
            <a:r>
              <a:rPr lang="en-US" dirty="0"/>
              <a:t>After successfully hosting the model . We will create frontend website using </a:t>
            </a:r>
            <a:r>
              <a:rPr lang="en-US" dirty="0" err="1"/>
              <a:t>Streamlit</a:t>
            </a:r>
            <a:r>
              <a:rPr lang="en-US" dirty="0"/>
              <a:t>.</a:t>
            </a:r>
            <a:endParaRPr dirty="0"/>
          </a:p>
        </p:txBody>
      </p:sp>
      <p:sp>
        <p:nvSpPr>
          <p:cNvPr id="314" name="Google Shape;3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Prophet</a:t>
            </a:r>
            <a:endParaRPr dirty="0"/>
          </a:p>
        </p:txBody>
      </p:sp>
      <p:sp>
        <p:nvSpPr>
          <p:cNvPr id="320" name="Google Shape;32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Prophet is a forecasting procedure implemented in R and Python. It is fast and provides completely automated forecasts that can be tuned by hand by data scientists and analysts.</a:t>
            </a:r>
          </a:p>
          <a:p>
            <a:pPr marL="228600" lvl="0" indent="-228600" algn="l" rtl="0">
              <a:lnSpc>
                <a:spcPct val="90000"/>
              </a:lnSpc>
              <a:spcBef>
                <a:spcPts val="0"/>
              </a:spcBef>
              <a:spcAft>
                <a:spcPts val="0"/>
              </a:spcAft>
              <a:buClr>
                <a:schemeClr val="dk1"/>
              </a:buClr>
              <a:buSzPts val="2800"/>
              <a:buChar char="•"/>
            </a:pPr>
            <a:r>
              <a:rPr lang="en-US" dirty="0"/>
              <a:t>It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dirty="0"/>
          </a:p>
        </p:txBody>
      </p:sp>
      <p:sp>
        <p:nvSpPr>
          <p:cNvPr id="321" name="Google Shape;32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Training of the  Model</a:t>
            </a:r>
            <a:endParaRPr dirty="0"/>
          </a:p>
        </p:txBody>
      </p:sp>
      <p:sp>
        <p:nvSpPr>
          <p:cNvPr id="349" name="Google Shape;34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5" name="Picture 4">
            <a:extLst>
              <a:ext uri="{FF2B5EF4-FFF2-40B4-BE49-F238E27FC236}">
                <a16:creationId xmlns:a16="http://schemas.microsoft.com/office/drawing/2014/main" id="{253D10D9-9BF4-04D0-229A-A6975FBBE029}"/>
              </a:ext>
            </a:extLst>
          </p:cNvPr>
          <p:cNvPicPr>
            <a:picLocks noChangeAspect="1"/>
          </p:cNvPicPr>
          <p:nvPr/>
        </p:nvPicPr>
        <p:blipFill>
          <a:blip r:embed="rId3"/>
          <a:stretch>
            <a:fillRect/>
          </a:stretch>
        </p:blipFill>
        <p:spPr>
          <a:xfrm>
            <a:off x="1890445" y="1424754"/>
            <a:ext cx="8767282" cy="4931596"/>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869</Words>
  <Application>Microsoft Office PowerPoint</Application>
  <PresentationFormat>Widescreen</PresentationFormat>
  <Paragraphs>81</Paragraphs>
  <Slides>14</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Raleway ExtraBold</vt:lpstr>
      <vt:lpstr>Times New Roman</vt:lpstr>
      <vt:lpstr>Arial Black</vt:lpstr>
      <vt:lpstr>Arial</vt:lpstr>
      <vt:lpstr>Calibri</vt:lpstr>
      <vt:lpstr>1_Office Theme</vt:lpstr>
      <vt:lpstr>2_Office Theme</vt:lpstr>
      <vt:lpstr>Contents Slide Master</vt:lpstr>
      <vt:lpstr>PowerPoint Presentation</vt:lpstr>
      <vt:lpstr>Outline</vt:lpstr>
      <vt:lpstr>Introduction to Project</vt:lpstr>
      <vt:lpstr>Assignment Of Roles  </vt:lpstr>
      <vt:lpstr>             Problem Formulation   </vt:lpstr>
      <vt:lpstr>Softwares Used </vt:lpstr>
      <vt:lpstr>Methodology used</vt:lpstr>
      <vt:lpstr>Prophet</vt:lpstr>
      <vt:lpstr>Training of the  Model</vt:lpstr>
      <vt:lpstr>Results  </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DAKSH RAWAL</cp:lastModifiedBy>
  <cp:revision>1</cp:revision>
  <dcterms:created xsi:type="dcterms:W3CDTF">2019-01-09T10:33:58Z</dcterms:created>
  <dcterms:modified xsi:type="dcterms:W3CDTF">2022-05-17T06:33:03Z</dcterms:modified>
</cp:coreProperties>
</file>