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15"/>
  </p:notesMasterIdLst>
  <p:sldIdLst>
    <p:sldId id="256" r:id="rId2"/>
    <p:sldId id="257" r:id="rId3"/>
    <p:sldId id="265" r:id="rId4"/>
    <p:sldId id="258" r:id="rId5"/>
    <p:sldId id="266" r:id="rId6"/>
    <p:sldId id="268" r:id="rId7"/>
    <p:sldId id="270" r:id="rId8"/>
    <p:sldId id="267" r:id="rId9"/>
    <p:sldId id="272" r:id="rId10"/>
    <p:sldId id="273" r:id="rId11"/>
    <p:sldId id="274" r:id="rId12"/>
    <p:sldId id="271" r:id="rId13"/>
    <p:sldId id="26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D9CF4E-8C23-4D0C-9969-93E1E4D0164D}">
  <a:tblStyle styleId="{5BD9CF4E-8C23-4D0C-9969-93E1E4D016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4" autoAdjust="0"/>
  </p:normalViewPr>
  <p:slideViewPr>
    <p:cSldViewPr>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728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74763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01894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6343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41706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4728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32393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89075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39623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FFFFFF"/>
        </a:solidFill>
        <a:effectLst/>
      </p:bgPr>
    </p:bg>
    <p:spTree>
      <p:nvGrpSpPr>
        <p:cNvPr id="1" name="Shape 58"/>
        <p:cNvGrpSpPr/>
        <p:nvPr/>
      </p:nvGrpSpPr>
      <p:grpSpPr>
        <a:xfrm>
          <a:off x="0" y="0"/>
          <a:ext cx="0" cy="0"/>
          <a:chOff x="0" y="0"/>
          <a:chExt cx="0" cy="0"/>
        </a:xfrm>
      </p:grpSpPr>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Tree>
    <p:extLst>
      <p:ext uri="{BB962C8B-B14F-4D97-AF65-F5344CB8AC3E}">
        <p14:creationId xmlns:p14="http://schemas.microsoft.com/office/powerpoint/2010/main" val="41633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3"/>
        <p:cNvGrpSpPr/>
        <p:nvPr/>
      </p:nvGrpSpPr>
      <p:grpSpPr>
        <a:xfrm>
          <a:off x="0" y="0"/>
          <a:ext cx="0" cy="0"/>
          <a:chOff x="0" y="0"/>
          <a:chExt cx="0" cy="0"/>
        </a:xfrm>
      </p:grpSpPr>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extLst>
      <p:ext uri="{BB962C8B-B14F-4D97-AF65-F5344CB8AC3E}">
        <p14:creationId xmlns:p14="http://schemas.microsoft.com/office/powerpoint/2010/main" val="2130900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94102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730096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37120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53946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85862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0700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35426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14787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10/7/2023</a:t>
            </a:fld>
            <a:endParaRPr lang="en-US" dirty="0"/>
          </a:p>
        </p:txBody>
      </p:sp>
    </p:spTree>
    <p:extLst>
      <p:ext uri="{BB962C8B-B14F-4D97-AF65-F5344CB8AC3E}">
        <p14:creationId xmlns:p14="http://schemas.microsoft.com/office/powerpoint/2010/main" val="18851733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10/7/2023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700515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3" name="Title 2">
            <a:extLst>
              <a:ext uri="{FF2B5EF4-FFF2-40B4-BE49-F238E27FC236}">
                <a16:creationId xmlns:a16="http://schemas.microsoft.com/office/drawing/2014/main" id="{E10987D0-7681-9E92-00F0-C5D42B8E0873}"/>
              </a:ext>
            </a:extLst>
          </p:cNvPr>
          <p:cNvSpPr>
            <a:spLocks noGrp="1"/>
          </p:cNvSpPr>
          <p:nvPr>
            <p:ph type="title"/>
          </p:nvPr>
        </p:nvSpPr>
        <p:spPr>
          <a:xfrm>
            <a:off x="228600" y="1992346"/>
            <a:ext cx="7696200" cy="1189004"/>
          </a:xfrm>
        </p:spPr>
        <p:txBody>
          <a:bodyPr>
            <a:normAutofit/>
          </a:bodyPr>
          <a:lstStyle/>
          <a:p>
            <a:pPr algn="ctr"/>
            <a:r>
              <a:rPr lang="en-IN" sz="4400" b="1" i="0" dirty="0">
                <a:solidFill>
                  <a:schemeClr val="accent2"/>
                </a:solidFill>
                <a:effectLst/>
                <a:latin typeface="Söhne"/>
              </a:rPr>
              <a:t>Project </a:t>
            </a:r>
            <a:r>
              <a:rPr lang="en-IN" sz="4400" b="1" dirty="0">
                <a:solidFill>
                  <a:schemeClr val="accent2"/>
                </a:solidFill>
                <a:latin typeface="Söhne"/>
              </a:rPr>
              <a:t>Management System</a:t>
            </a:r>
            <a:endParaRPr lang="en-IN" sz="4400" b="1" dirty="0">
              <a:solidFill>
                <a:schemeClr val="accent2"/>
              </a:solidFill>
            </a:endParaRPr>
          </a:p>
        </p:txBody>
      </p:sp>
      <p:sp>
        <p:nvSpPr>
          <p:cNvPr id="2" name="Subtitle 1"/>
          <p:cNvSpPr>
            <a:spLocks noGrp="1"/>
          </p:cNvSpPr>
          <p:nvPr>
            <p:ph idx="1"/>
          </p:nvPr>
        </p:nvSpPr>
        <p:spPr>
          <a:xfrm>
            <a:off x="457200" y="3333750"/>
            <a:ext cx="4216399" cy="1654472"/>
          </a:xfrm>
        </p:spPr>
        <p:txBody>
          <a:bodyPr>
            <a:normAutofit fontScale="47500" lnSpcReduction="20000"/>
          </a:bodyPr>
          <a:lstStyle/>
          <a:p>
            <a:pPr algn="l"/>
            <a:endParaRPr lang="en-US" sz="3600" b="1" dirty="0">
              <a:solidFill>
                <a:schemeClr val="accent2">
                  <a:lumMod val="75000"/>
                </a:schemeClr>
              </a:solidFill>
            </a:endParaRPr>
          </a:p>
          <a:p>
            <a:pPr marL="0" indent="0" algn="l">
              <a:buNone/>
            </a:pPr>
            <a:endParaRPr lang="en-US" sz="3600" b="1" dirty="0">
              <a:solidFill>
                <a:schemeClr val="accent2">
                  <a:lumMod val="75000"/>
                </a:schemeClr>
              </a:solidFill>
            </a:endParaRPr>
          </a:p>
          <a:p>
            <a:pPr algn="l"/>
            <a:r>
              <a:rPr lang="en-US" sz="3000" b="1" u="sng" dirty="0">
                <a:solidFill>
                  <a:schemeClr val="accent2">
                    <a:lumMod val="75000"/>
                  </a:schemeClr>
                </a:solidFill>
              </a:rPr>
              <a:t>created by :-</a:t>
            </a:r>
          </a:p>
          <a:p>
            <a:pPr algn="l">
              <a:buFont typeface="Wingdings" panose="05000000000000000000" pitchFamily="2" charset="2"/>
              <a:buChar char="v"/>
            </a:pPr>
            <a:r>
              <a:rPr lang="en-US" sz="2000" b="1" dirty="0">
                <a:solidFill>
                  <a:schemeClr val="tx2">
                    <a:lumMod val="50000"/>
                  </a:schemeClr>
                </a:solidFill>
              </a:rPr>
              <a:t>Thakkar Divy(21004500210183)</a:t>
            </a:r>
          </a:p>
          <a:p>
            <a:pPr algn="l">
              <a:buFont typeface="Wingdings" panose="05000000000000000000" pitchFamily="2" charset="2"/>
              <a:buChar char="v"/>
            </a:pPr>
            <a:r>
              <a:rPr lang="en-US" sz="2000" b="1" dirty="0">
                <a:solidFill>
                  <a:schemeClr val="tx2">
                    <a:lumMod val="50000"/>
                  </a:schemeClr>
                </a:solidFill>
              </a:rPr>
              <a:t>Shah Daksh(21004500210144)</a:t>
            </a:r>
          </a:p>
          <a:p>
            <a:pPr algn="l">
              <a:buFont typeface="Wingdings" panose="05000000000000000000" pitchFamily="2" charset="2"/>
              <a:buChar char="v"/>
            </a:pPr>
            <a:r>
              <a:rPr lang="en-US" sz="2000" b="1" dirty="0">
                <a:solidFill>
                  <a:schemeClr val="tx2">
                    <a:lumMod val="50000"/>
                  </a:schemeClr>
                </a:solidFill>
              </a:rPr>
              <a:t>Sakshi Jani(21004500210052)</a:t>
            </a:r>
          </a:p>
          <a:p>
            <a:endParaRPr lang="en-US" dirty="0"/>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59FABA-8186-E50A-E5D1-57DD29F219AE}"/>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6" name="TextBox 5">
            <a:extLst>
              <a:ext uri="{FF2B5EF4-FFF2-40B4-BE49-F238E27FC236}">
                <a16:creationId xmlns:a16="http://schemas.microsoft.com/office/drawing/2014/main" id="{3FC8B254-B0CB-C8FF-BE38-57C0B0615F45}"/>
              </a:ext>
            </a:extLst>
          </p:cNvPr>
          <p:cNvSpPr txBox="1"/>
          <p:nvPr/>
        </p:nvSpPr>
        <p:spPr>
          <a:xfrm>
            <a:off x="2667000" y="361950"/>
            <a:ext cx="3429000" cy="461665"/>
          </a:xfrm>
          <a:prstGeom prst="rect">
            <a:avLst/>
          </a:prstGeom>
          <a:noFill/>
        </p:spPr>
        <p:txBody>
          <a:bodyPr wrap="square" rtlCol="0">
            <a:spAutoFit/>
          </a:bodyPr>
          <a:lstStyle/>
          <a:p>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r>
              <a:rPr lang="en-US" sz="2400" b="1" dirty="0" err="1">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Pending_Projects</a:t>
            </a:r>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endParaRPr lang="en-IN" sz="2400" dirty="0">
              <a:solidFill>
                <a:schemeClr val="accent1">
                  <a:lumMod val="75000"/>
                </a:schemeClr>
              </a:solidFill>
            </a:endParaRPr>
          </a:p>
        </p:txBody>
      </p:sp>
      <p:pic>
        <p:nvPicPr>
          <p:cNvPr id="7" name="Picture 6">
            <a:extLst>
              <a:ext uri="{FF2B5EF4-FFF2-40B4-BE49-F238E27FC236}">
                <a16:creationId xmlns:a16="http://schemas.microsoft.com/office/drawing/2014/main" id="{0B7C3DAB-F077-C89C-7632-D4B4B4C832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860" y="1222078"/>
            <a:ext cx="6785940" cy="3178472"/>
          </a:xfrm>
          <a:prstGeom prst="rect">
            <a:avLst/>
          </a:prstGeom>
          <a:noFill/>
          <a:ln>
            <a:noFill/>
          </a:ln>
        </p:spPr>
      </p:pic>
    </p:spTree>
    <p:extLst>
      <p:ext uri="{BB962C8B-B14F-4D97-AF65-F5344CB8AC3E}">
        <p14:creationId xmlns:p14="http://schemas.microsoft.com/office/powerpoint/2010/main" val="94108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B44C4-958F-3C54-7AE3-9B8B24A8B62E}"/>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3" name="TextBox 2">
            <a:extLst>
              <a:ext uri="{FF2B5EF4-FFF2-40B4-BE49-F238E27FC236}">
                <a16:creationId xmlns:a16="http://schemas.microsoft.com/office/drawing/2014/main" id="{E2EC95A3-A5C6-7A01-7D48-0AF903A265A1}"/>
              </a:ext>
            </a:extLst>
          </p:cNvPr>
          <p:cNvSpPr txBox="1"/>
          <p:nvPr/>
        </p:nvSpPr>
        <p:spPr>
          <a:xfrm>
            <a:off x="3200400" y="285750"/>
            <a:ext cx="3048000" cy="738664"/>
          </a:xfrm>
          <a:prstGeom prst="rect">
            <a:avLst/>
          </a:prstGeom>
          <a:noFill/>
        </p:spPr>
        <p:txBody>
          <a:bodyPr wrap="square" rtlCol="0">
            <a:spAutoFit/>
          </a:bodyPr>
          <a:lstStyle/>
          <a:p>
            <a:r>
              <a:rPr lang="en-US" sz="24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r>
              <a:rPr lang="en-US" sz="2400" b="1" dirty="0" err="1">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UserModel</a:t>
            </a:r>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E0CD20B-B4FF-4AAA-615A-0BAC15E07E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66383"/>
            <a:ext cx="6536395" cy="3615167"/>
          </a:xfrm>
          <a:prstGeom prst="rect">
            <a:avLst/>
          </a:prstGeom>
          <a:noFill/>
          <a:ln>
            <a:noFill/>
          </a:ln>
        </p:spPr>
      </p:pic>
    </p:spTree>
    <p:extLst>
      <p:ext uri="{BB962C8B-B14F-4D97-AF65-F5344CB8AC3E}">
        <p14:creationId xmlns:p14="http://schemas.microsoft.com/office/powerpoint/2010/main" val="89986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137499-F5B8-A666-F35F-21234569D515}"/>
              </a:ext>
            </a:extLst>
          </p:cNvPr>
          <p:cNvSpPr>
            <a:spLocks noGrp="1"/>
          </p:cNvSpPr>
          <p:nvPr>
            <p:ph type="title"/>
          </p:nvPr>
        </p:nvSpPr>
        <p:spPr/>
        <p:txBody>
          <a:bodyPr>
            <a:normAutofit fontScale="90000"/>
          </a:bodyPr>
          <a:lstStyle/>
          <a:p>
            <a:pPr algn="ctr"/>
            <a:r>
              <a:rPr lang="en-US" sz="3600" b="1" dirty="0">
                <a:solidFill>
                  <a:schemeClr val="accent1">
                    <a:lumMod val="50000"/>
                  </a:schemeClr>
                </a:solidFill>
                <a:effectLst/>
                <a:latin typeface="Cambria" panose="02040503050406030204" pitchFamily="18"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0717140A-E7F7-0F89-8A20-02B114926C0D}"/>
              </a:ext>
            </a:extLst>
          </p:cNvPr>
          <p:cNvSpPr>
            <a:spLocks noGrp="1"/>
          </p:cNvSpPr>
          <p:nvPr>
            <p:ph idx="1"/>
          </p:nvPr>
        </p:nvSpPr>
        <p:spPr/>
        <p:txBody>
          <a:bodyPr/>
          <a:lstStyle/>
          <a:p>
            <a:r>
              <a:rPr lang="en-US" sz="1800" dirty="0">
                <a:effectLst/>
                <a:latin typeface="Cambria" panose="02040503050406030204" pitchFamily="18" charset="0"/>
                <a:ea typeface="Times New Roman" panose="02020603050405020304" pitchFamily="18" charset="0"/>
                <a:cs typeface="Calibri" panose="020F0502020204030204" pitchFamily="34" charset="0"/>
              </a:rPr>
              <a:t>Project Management System is a very effective application which can be used to a great extent. It have many advantages over the traditional system. Some of these advantages are centralized data, up-to-date status reporting, ease of use, </a:t>
            </a:r>
            <a:r>
              <a:rPr lang="en-US" sz="1800">
                <a:effectLst/>
                <a:latin typeface="Cambria" panose="02040503050406030204" pitchFamily="18" charset="0"/>
                <a:ea typeface="Times New Roman" panose="02020603050405020304" pitchFamily="18" charset="0"/>
                <a:cs typeface="Calibri" panose="020F0502020204030204" pitchFamily="34" charset="0"/>
              </a:rPr>
              <a:t>backups etc. </a:t>
            </a:r>
            <a:r>
              <a:rPr lang="en-US" sz="1800" dirty="0">
                <a:effectLst/>
                <a:latin typeface="Cambria" panose="02040503050406030204" pitchFamily="18" charset="0"/>
                <a:ea typeface="Times New Roman" panose="02020603050405020304" pitchFamily="18" charset="0"/>
                <a:cs typeface="Calibri" panose="020F0502020204030204" pitchFamily="34" charset="0"/>
              </a:rPr>
              <a:t>It also provides a good interface which is easy to understand by the users and helps in adapting to the use of this web application.</a:t>
            </a:r>
            <a:endParaRPr lang="en-IN" dirty="0"/>
          </a:p>
        </p:txBody>
      </p:sp>
      <p:sp>
        <p:nvSpPr>
          <p:cNvPr id="2" name="Slide Number Placeholder 1">
            <a:extLst>
              <a:ext uri="{FF2B5EF4-FFF2-40B4-BE49-F238E27FC236}">
                <a16:creationId xmlns:a16="http://schemas.microsoft.com/office/drawing/2014/main" id="{0E1C96FD-4490-A02F-81B8-839F197285F6}"/>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39560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8190" y="4646627"/>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19019" y="2847054"/>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txBox="1">
            <a:spLocks noGrp="1"/>
          </p:cNvSpPr>
          <p:nvPr>
            <p:ph type="subTitle" idx="1"/>
          </p:nvPr>
        </p:nvSpPr>
        <p:spPr>
          <a:xfrm>
            <a:off x="1828800" y="1646446"/>
            <a:ext cx="4717500" cy="7528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400" b="1" dirty="0">
                <a:solidFill>
                  <a:schemeClr val="accent2"/>
                </a:solidFill>
                <a:effectLst>
                  <a:outerShdw blurRad="38100" dist="38100" dir="2700000" algn="tl">
                    <a:srgbClr val="000000">
                      <a:alpha val="43137"/>
                    </a:srgbClr>
                  </a:outerShdw>
                </a:effectLst>
                <a:latin typeface="Constantia" pitchFamily="18" charset="0"/>
              </a:rPr>
              <a:t>Thank You</a:t>
            </a:r>
            <a:endParaRPr sz="4400" b="1" dirty="0">
              <a:solidFill>
                <a:schemeClr val="accent2"/>
              </a:solidFill>
              <a:effectLst>
                <a:outerShdw blurRad="38100" dist="38100" dir="2700000" algn="tl">
                  <a:srgbClr val="000000">
                    <a:alpha val="43137"/>
                  </a:srgbClr>
                </a:outerShdw>
              </a:effectLst>
              <a:latin typeface="Constantia" pitchFamily="18" charset="0"/>
            </a:endParaRPr>
          </a:p>
          <a:p>
            <a:pPr marL="0" lvl="0" indent="0" algn="ctr" rtl="0">
              <a:spcBef>
                <a:spcPts val="1600"/>
              </a:spcBef>
              <a:spcAft>
                <a:spcPts val="1600"/>
              </a:spcAft>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5"/>
          <p:cNvSpPr txBox="1"/>
          <p:nvPr/>
        </p:nvSpPr>
        <p:spPr>
          <a:xfrm flipH="1">
            <a:off x="533399" y="1428750"/>
            <a:ext cx="6941837" cy="3581400"/>
          </a:xfrm>
          <a:prstGeom prst="rect">
            <a:avLst/>
          </a:prstGeom>
          <a:noFill/>
          <a:ln>
            <a:noFill/>
          </a:ln>
        </p:spPr>
        <p:txBody>
          <a:bodyPr spcFirstLastPara="1" wrap="square" lIns="91425" tIns="91425" rIns="91425" bIns="91425" anchor="t" anchorCtr="0">
            <a:noAutofit/>
          </a:bodyPr>
          <a:lstStyle/>
          <a:p>
            <a:pPr marL="285750" indent="-285750" algn="just">
              <a:lnSpc>
                <a:spcPct val="115000"/>
              </a:lnSpc>
              <a:spcAft>
                <a:spcPts val="10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Project Management System is Created for IT Students and Employee.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Shruti" panose="020B0502040204020203" pitchFamily="34" charset="0"/>
              </a:rPr>
              <a:t>It Provides many functionality like:</a:t>
            </a:r>
          </a:p>
          <a:p>
            <a:pPr marL="3886200" lvl="8" indent="-228600">
              <a:spcBef>
                <a:spcPts val="55"/>
              </a:spcBef>
              <a:spcAft>
                <a:spcPts val="0"/>
              </a:spcAft>
              <a:buFont typeface="Arial" panose="020B0604020202020204" pitchFamily="34" charset="0"/>
              <a:buChar char="•"/>
              <a:tabLst>
                <a:tab pos="41148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Assign Project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886200" lvl="8" indent="-228600">
              <a:spcBef>
                <a:spcPts val="55"/>
              </a:spcBef>
              <a:spcAft>
                <a:spcPts val="0"/>
              </a:spcAft>
              <a:buFont typeface="Arial" panose="020B0604020202020204" pitchFamily="34" charset="0"/>
              <a:buChar char="•"/>
              <a:tabLst>
                <a:tab pos="41148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Review Project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886200" lvl="8" indent="-228600">
              <a:spcBef>
                <a:spcPts val="55"/>
              </a:spcBef>
              <a:spcAft>
                <a:spcPts val="0"/>
              </a:spcAft>
              <a:buFont typeface="Arial" panose="020B0604020202020204" pitchFamily="34" charset="0"/>
              <a:buChar char="•"/>
              <a:tabLst>
                <a:tab pos="41148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Requirement Gathering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886200" lvl="8" indent="-228600">
              <a:spcBef>
                <a:spcPts val="55"/>
              </a:spcBef>
              <a:spcAft>
                <a:spcPts val="0"/>
              </a:spcAft>
              <a:buFont typeface="Arial" panose="020B0604020202020204" pitchFamily="34" charset="0"/>
              <a:buChar char="•"/>
              <a:tabLst>
                <a:tab pos="4114800" algn="l"/>
              </a:tabLs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Upload Project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434343"/>
              </a:solidFill>
              <a:latin typeface="EB Garamond"/>
              <a:ea typeface="EB Garamond"/>
              <a:cs typeface="EB Garamond"/>
              <a:sym typeface="EB Garamond"/>
            </a:endParaRPr>
          </a:p>
        </p:txBody>
      </p:sp>
      <p:sp>
        <p:nvSpPr>
          <p:cNvPr id="19" name="Title 18"/>
          <p:cNvSpPr>
            <a:spLocks noGrp="1"/>
          </p:cNvSpPr>
          <p:nvPr>
            <p:ph type="ctrTitle"/>
          </p:nvPr>
        </p:nvSpPr>
        <p:spPr>
          <a:xfrm>
            <a:off x="1905000" y="361950"/>
            <a:ext cx="4085825" cy="800189"/>
          </a:xfrm>
          <a:prstGeom prst="rect">
            <a:avLst/>
          </a:prstGeom>
        </p:spPr>
        <p:txBody>
          <a:bodyPr wrap="square">
            <a:spAutoFit/>
          </a:bodyPr>
          <a:lstStyle/>
          <a:p>
            <a:pPr algn="ctr"/>
            <a:r>
              <a:rPr lang="en-US" sz="4000" b="1" dirty="0">
                <a:solidFill>
                  <a:schemeClr val="accent2">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Introduction</a:t>
            </a:r>
            <a:endParaRPr lang="en-US" sz="4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43499E-11E5-0C17-AFB1-39AEC6896EC3}"/>
              </a:ext>
            </a:extLst>
          </p:cNvPr>
          <p:cNvSpPr>
            <a:spLocks noGrp="1"/>
          </p:cNvSpPr>
          <p:nvPr>
            <p:ph type="title"/>
          </p:nvPr>
        </p:nvSpPr>
        <p:spPr/>
        <p:txBody>
          <a:bodyPr>
            <a:normAutofit/>
          </a:bodyPr>
          <a:lstStyle/>
          <a:p>
            <a:pPr algn="ctr"/>
            <a:r>
              <a:rPr lang="en-US" sz="3600" b="1" dirty="0">
                <a:solidFill>
                  <a:schemeClr val="accent2"/>
                </a:solidFill>
                <a:latin typeface="Calibri" panose="020F0502020204030204" pitchFamily="34" charset="0"/>
                <a:ea typeface="Calibri" panose="020F0502020204030204" pitchFamily="34" charset="0"/>
                <a:cs typeface="Calibri" panose="020F0502020204030204" pitchFamily="34" charset="0"/>
              </a:rPr>
              <a:t>Main Objectives</a:t>
            </a:r>
            <a:endParaRPr lang="en-IN" sz="36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ubtitle 1">
            <a:extLst>
              <a:ext uri="{FF2B5EF4-FFF2-40B4-BE49-F238E27FC236}">
                <a16:creationId xmlns:a16="http://schemas.microsoft.com/office/drawing/2014/main" id="{BB5C583A-1120-C60E-6523-B23E5F1C4C28}"/>
              </a:ext>
            </a:extLst>
          </p:cNvPr>
          <p:cNvSpPr>
            <a:spLocks noGrp="1"/>
          </p:cNvSpPr>
          <p:nvPr>
            <p:ph idx="1"/>
          </p:nvPr>
        </p:nvSpPr>
        <p:spPr/>
        <p:txBody>
          <a:bodyPr>
            <a:normAutofit/>
          </a:bodyPr>
          <a:lstStyle/>
          <a:p>
            <a:r>
              <a:rPr lang="en-US" sz="2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Project Management System</a:t>
            </a:r>
            <a:r>
              <a:rPr lang="en-US" sz="2000" dirty="0">
                <a:effectLst/>
                <a:latin typeface="Cambria" panose="02040503050406030204" pitchFamily="18" charset="0"/>
                <a:ea typeface="Times New Roman" panose="02020603050405020304" pitchFamily="18" charset="0"/>
                <a:cs typeface="Calibri" panose="020F0502020204030204" pitchFamily="34" charset="0"/>
              </a:rPr>
              <a:t>s help in project management by allowing Employee to share information and work on allocated tasks. These tools can help improve communication and coordination among employee and project leader, making tracking progress and deadlines easy. </a:t>
            </a:r>
            <a:endParaRPr lang="en-IN" sz="2000" dirty="0">
              <a:solidFill>
                <a:schemeClr val="accent2"/>
              </a:solidFill>
            </a:endParaRPr>
          </a:p>
        </p:txBody>
      </p:sp>
    </p:spTree>
    <p:extLst>
      <p:ext uri="{BB962C8B-B14F-4D97-AF65-F5344CB8AC3E}">
        <p14:creationId xmlns:p14="http://schemas.microsoft.com/office/powerpoint/2010/main" val="76292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p:nvPr>
        </p:nvSpPr>
        <p:spPr>
          <a:xfrm>
            <a:off x="1617000" y="209550"/>
            <a:ext cx="5012400" cy="748350"/>
          </a:xfrm>
          <a:prstGeom prst="rect">
            <a:avLst/>
          </a:prstGeom>
        </p:spPr>
        <p:txBody>
          <a:bodyPr spcFirstLastPara="1" wrap="square" lIns="91425" tIns="91425" rIns="91425" bIns="91425" anchor="b" anchorCtr="0">
            <a:noAutofit/>
          </a:bodyPr>
          <a:lstStyle/>
          <a:p>
            <a:pPr lvl="0"/>
            <a:r>
              <a:rPr lang="en-US" sz="3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Project  Profile</a:t>
            </a:r>
            <a:endParaRPr sz="36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p:cNvSpPr/>
          <p:nvPr/>
        </p:nvSpPr>
        <p:spPr>
          <a:xfrm>
            <a:off x="762000" y="1528405"/>
            <a:ext cx="5867400" cy="369332"/>
          </a:xfrm>
          <a:prstGeom prst="rect">
            <a:avLst/>
          </a:prstGeom>
        </p:spPr>
        <p:txBody>
          <a:bodyPr wrap="square">
            <a:spAutoFit/>
          </a:bodyPr>
          <a:lstStyle/>
          <a:p>
            <a:pPr marL="0" indent="0">
              <a:buNone/>
            </a:pPr>
            <a:r>
              <a:rPr lang="en-US" sz="1800" dirty="0">
                <a:latin typeface="Arial Unicode MS" pitchFamily="34" charset="-128"/>
                <a:ea typeface="Arial Unicode MS" pitchFamily="34" charset="-128"/>
                <a:cs typeface="Arial Unicode MS" pitchFamily="34" charset="-128"/>
              </a:rPr>
              <a:t>                             </a:t>
            </a:r>
          </a:p>
        </p:txBody>
      </p:sp>
      <p:graphicFrame>
        <p:nvGraphicFramePr>
          <p:cNvPr id="2" name="Table 1">
            <a:extLst>
              <a:ext uri="{FF2B5EF4-FFF2-40B4-BE49-F238E27FC236}">
                <a16:creationId xmlns:a16="http://schemas.microsoft.com/office/drawing/2014/main" id="{CFD5D37C-F736-B4F5-8854-0C9285F20158}"/>
              </a:ext>
            </a:extLst>
          </p:cNvPr>
          <p:cNvGraphicFramePr>
            <a:graphicFrameLocks noGrp="1"/>
          </p:cNvGraphicFramePr>
          <p:nvPr>
            <p:extLst>
              <p:ext uri="{D42A27DB-BD31-4B8C-83A1-F6EECF244321}">
                <p14:modId xmlns:p14="http://schemas.microsoft.com/office/powerpoint/2010/main" val="3560377150"/>
              </p:ext>
            </p:extLst>
          </p:nvPr>
        </p:nvGraphicFramePr>
        <p:xfrm>
          <a:off x="1090506" y="1185333"/>
          <a:ext cx="6453293" cy="3901021"/>
        </p:xfrm>
        <a:graphic>
          <a:graphicData uri="http://schemas.openxmlformats.org/drawingml/2006/table">
            <a:tbl>
              <a:tblPr firstRow="1" firstCol="1" bandRow="1">
                <a:tableStyleId>{5BD9CF4E-8C23-4D0C-9969-93E1E4D0164D}</a:tableStyleId>
              </a:tblPr>
              <a:tblGrid>
                <a:gridCol w="2025441">
                  <a:extLst>
                    <a:ext uri="{9D8B030D-6E8A-4147-A177-3AD203B41FA5}">
                      <a16:colId xmlns:a16="http://schemas.microsoft.com/office/drawing/2014/main" val="1044273759"/>
                    </a:ext>
                  </a:extLst>
                </a:gridCol>
                <a:gridCol w="4427852">
                  <a:extLst>
                    <a:ext uri="{9D8B030D-6E8A-4147-A177-3AD203B41FA5}">
                      <a16:colId xmlns:a16="http://schemas.microsoft.com/office/drawing/2014/main" val="2123321296"/>
                    </a:ext>
                  </a:extLst>
                </a:gridCol>
              </a:tblGrid>
              <a:tr h="534340">
                <a:tc>
                  <a:txBody>
                    <a:bodyPr/>
                    <a:lstStyle/>
                    <a:p>
                      <a:pPr marR="3175" algn="ctr">
                        <a:lnSpc>
                          <a:spcPct val="107000"/>
                        </a:lnSpc>
                        <a:spcAft>
                          <a:spcPts val="800"/>
                        </a:spcAft>
                      </a:pPr>
                      <a:r>
                        <a:rPr lang="en-IN" sz="1800" dirty="0">
                          <a:effectLst/>
                          <a:latin typeface="Arial" panose="020B0604020202020204" pitchFamily="34" charset="0"/>
                          <a:cs typeface="Arial" panose="020B0604020202020204" pitchFamily="34" charset="0"/>
                        </a:rPr>
                        <a:t>Project Title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marR="635" algn="ctr">
                        <a:lnSpc>
                          <a:spcPct val="107000"/>
                        </a:lnSpc>
                        <a:spcAft>
                          <a:spcPts val="800"/>
                        </a:spcAft>
                      </a:pPr>
                      <a:r>
                        <a:rPr lang="en-IN" sz="1800" b="0" i="0" dirty="0">
                          <a:solidFill>
                            <a:schemeClr val="tx1"/>
                          </a:solidFill>
                          <a:effectLst/>
                          <a:latin typeface="Söhne"/>
                        </a:rPr>
                        <a:t>Project Management System</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4048145962"/>
                  </a:ext>
                </a:extLst>
              </a:tr>
              <a:tr h="669447">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Front-end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HTML5, CSS3, Bootstrap4</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165515348"/>
                  </a:ext>
                </a:extLst>
              </a:tr>
              <a:tr h="673497">
                <a:tc>
                  <a:txBody>
                    <a:bodyPr/>
                    <a:lstStyle/>
                    <a:p>
                      <a:pPr marL="2540" algn="ctr">
                        <a:lnSpc>
                          <a:spcPct val="107000"/>
                        </a:lnSpc>
                        <a:spcAft>
                          <a:spcPts val="800"/>
                        </a:spcAft>
                      </a:pPr>
                      <a:r>
                        <a:rPr lang="en-IN" sz="1800" dirty="0">
                          <a:effectLst/>
                          <a:latin typeface="Arial" panose="020B0604020202020204" pitchFamily="34" charset="0"/>
                          <a:cs typeface="Arial" panose="020B0604020202020204" pitchFamily="34" charset="0"/>
                        </a:rPr>
                        <a:t>Back End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My SQL ,Django</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2685837344"/>
                  </a:ext>
                </a:extLst>
              </a:tr>
              <a:tr h="669447">
                <a:tc>
                  <a:txBody>
                    <a:bodyPr/>
                    <a:lstStyle/>
                    <a:p>
                      <a:pPr marL="2540" algn="ctr">
                        <a:lnSpc>
                          <a:spcPct val="107000"/>
                        </a:lnSpc>
                        <a:spcAft>
                          <a:spcPts val="800"/>
                        </a:spcAft>
                      </a:pPr>
                      <a:r>
                        <a:rPr lang="en-IN" sz="1800" dirty="0">
                          <a:effectLst/>
                          <a:latin typeface="Arial" panose="020B0604020202020204" pitchFamily="34" charset="0"/>
                          <a:cs typeface="Arial" panose="020B0604020202020204" pitchFamily="34" charset="0"/>
                        </a:rPr>
                        <a:t>Server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Apache (Tomcat 9.0)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1877310940"/>
                  </a:ext>
                </a:extLst>
              </a:tr>
              <a:tr h="673497">
                <a:tc>
                  <a:txBody>
                    <a:bodyPr/>
                    <a:lstStyle/>
                    <a:p>
                      <a:pPr marL="2540" algn="ctr">
                        <a:lnSpc>
                          <a:spcPct val="107000"/>
                        </a:lnSpc>
                        <a:spcAft>
                          <a:spcPts val="800"/>
                        </a:spcAft>
                      </a:pPr>
                      <a:r>
                        <a:rPr lang="en-IN" sz="1800">
                          <a:effectLst/>
                          <a:latin typeface="Arial" panose="020B0604020202020204" pitchFamily="34" charset="0"/>
                          <a:cs typeface="Arial" panose="020B0604020202020204" pitchFamily="34" charset="0"/>
                        </a:rPr>
                        <a:t>Other Tools </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marL="3175" algn="ctr">
                        <a:lnSpc>
                          <a:spcPct val="107000"/>
                        </a:lnSpc>
                        <a:spcAft>
                          <a:spcPts val="800"/>
                        </a:spcAft>
                      </a:pPr>
                      <a:r>
                        <a:rPr lang="en-IN" sz="1800" dirty="0">
                          <a:effectLst/>
                          <a:latin typeface="Arial" panose="020B0604020202020204" pitchFamily="34" charset="0"/>
                          <a:cs typeface="Arial" panose="020B0604020202020204" pitchFamily="34" charset="0"/>
                        </a:rPr>
                        <a:t>Power Point, MS Word - 2019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4245536343"/>
                  </a:ext>
                </a:extLst>
              </a:tr>
              <a:tr h="680793">
                <a:tc>
                  <a:txBody>
                    <a:bodyPr/>
                    <a:lstStyle/>
                    <a:p>
                      <a:pPr marR="1270" algn="ctr">
                        <a:lnSpc>
                          <a:spcPct val="107000"/>
                        </a:lnSpc>
                        <a:spcAft>
                          <a:spcPts val="800"/>
                        </a:spcAft>
                      </a:pPr>
                      <a:r>
                        <a:rPr lang="en-IN" sz="1800">
                          <a:effectLst/>
                          <a:latin typeface="Arial" panose="020B0604020202020204" pitchFamily="34" charset="0"/>
                          <a:cs typeface="Arial" panose="020B0604020202020204" pitchFamily="34" charset="0"/>
                        </a:rPr>
                        <a:t>Diagram Builder </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tc>
                  <a:txBody>
                    <a:bodyPr/>
                    <a:lstStyle/>
                    <a:p>
                      <a:pPr marL="635" algn="ctr">
                        <a:lnSpc>
                          <a:spcPct val="107000"/>
                        </a:lnSpc>
                        <a:spcAft>
                          <a:spcPts val="800"/>
                        </a:spcAft>
                      </a:pPr>
                      <a:r>
                        <a:rPr lang="en-IN" sz="1800" dirty="0" err="1">
                          <a:effectLst/>
                          <a:latin typeface="Arial" panose="020B0604020202020204" pitchFamily="34" charset="0"/>
                          <a:cs typeface="Arial" panose="020B0604020202020204" pitchFamily="34" charset="0"/>
                        </a:rPr>
                        <a:t>Dia.de,draw.io</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54112" marR="54112" marT="39525" marB="0"/>
                </a:tc>
                <a:extLst>
                  <a:ext uri="{0D108BD9-81ED-4DB2-BD59-A6C34878D82A}">
                    <a16:rowId xmlns:a16="http://schemas.microsoft.com/office/drawing/2014/main" val="247185209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CE4A3A-9D5A-6E03-09CF-07692EB635F0}"/>
              </a:ext>
            </a:extLst>
          </p:cNvPr>
          <p:cNvSpPr txBox="1"/>
          <p:nvPr/>
        </p:nvSpPr>
        <p:spPr>
          <a:xfrm>
            <a:off x="1600200" y="361950"/>
            <a:ext cx="5334000" cy="461665"/>
          </a:xfrm>
          <a:prstGeom prst="rect">
            <a:avLst/>
          </a:prstGeom>
          <a:noFill/>
        </p:spPr>
        <p:txBody>
          <a:bodyPr wrap="square" rtlCol="0">
            <a:spAutoFit/>
          </a:bodyPr>
          <a:lstStyle/>
          <a:p>
            <a:pPr algn="ctr"/>
            <a:r>
              <a:rPr lang="en-IN" sz="2400" b="1" dirty="0">
                <a:solidFill>
                  <a:schemeClr val="accent2"/>
                </a:solidFill>
                <a:latin typeface="Calibri" panose="020F0502020204030204" pitchFamily="34" charset="0"/>
                <a:ea typeface="Calibri" panose="020F0502020204030204" pitchFamily="34" charset="0"/>
                <a:cs typeface="Calibri" panose="020F0502020204030204" pitchFamily="34" charset="0"/>
              </a:rPr>
              <a:t>Use Case Diagram</a:t>
            </a:r>
          </a:p>
        </p:txBody>
      </p:sp>
      <p:pic>
        <p:nvPicPr>
          <p:cNvPr id="2" name="Picture 1">
            <a:extLst>
              <a:ext uri="{FF2B5EF4-FFF2-40B4-BE49-F238E27FC236}">
                <a16:creationId xmlns:a16="http://schemas.microsoft.com/office/drawing/2014/main" id="{3C4ED2B7-CE0E-0EA9-396A-E2708246A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5185" y="762952"/>
            <a:ext cx="4514215" cy="4323398"/>
          </a:xfrm>
          <a:prstGeom prst="rect">
            <a:avLst/>
          </a:prstGeom>
          <a:noFill/>
          <a:ln>
            <a:noFill/>
          </a:ln>
        </p:spPr>
      </p:pic>
    </p:spTree>
    <p:extLst>
      <p:ext uri="{BB962C8B-B14F-4D97-AF65-F5344CB8AC3E}">
        <p14:creationId xmlns:p14="http://schemas.microsoft.com/office/powerpoint/2010/main" val="370625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4786D-9027-EC50-EDFA-7027B530E737}"/>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4" name="TextBox 3">
            <a:extLst>
              <a:ext uri="{FF2B5EF4-FFF2-40B4-BE49-F238E27FC236}">
                <a16:creationId xmlns:a16="http://schemas.microsoft.com/office/drawing/2014/main" id="{404B0921-3137-5EA7-6D62-6660033C8B78}"/>
              </a:ext>
            </a:extLst>
          </p:cNvPr>
          <p:cNvSpPr txBox="1"/>
          <p:nvPr/>
        </p:nvSpPr>
        <p:spPr>
          <a:xfrm>
            <a:off x="914400" y="285750"/>
            <a:ext cx="6172200" cy="369332"/>
          </a:xfrm>
          <a:prstGeom prst="rect">
            <a:avLst/>
          </a:prstGeom>
          <a:noFill/>
        </p:spPr>
        <p:txBody>
          <a:bodyPr wrap="square" rtlCol="0">
            <a:spAutoFit/>
          </a:bodyPr>
          <a:lstStyle/>
          <a:p>
            <a:pPr marL="342900" lvl="0" indent="-342900" algn="ctr">
              <a:buFont typeface="Symbol" panose="05050102010706020507" pitchFamily="18" charset="2"/>
              <a:buBlip>
                <a:blip r:embed="rId2"/>
              </a:buBlip>
            </a:pPr>
            <a:r>
              <a:rPr lang="en-US" sz="18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“An activity diagram for </a:t>
            </a:r>
            <a:r>
              <a:rPr lang="en-US" sz="18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Assigning Project By Admin </a:t>
            </a:r>
            <a:r>
              <a:rPr lang="en-US" sz="18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endParaRPr lang="en-IN" sz="18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AD41A15-6EA1-E92D-EF8C-110208FED8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1158" y="666750"/>
            <a:ext cx="4988242" cy="4379206"/>
          </a:xfrm>
          <a:prstGeom prst="rect">
            <a:avLst/>
          </a:prstGeom>
          <a:noFill/>
          <a:ln>
            <a:noFill/>
          </a:ln>
        </p:spPr>
      </p:pic>
    </p:spTree>
    <p:extLst>
      <p:ext uri="{BB962C8B-B14F-4D97-AF65-F5344CB8AC3E}">
        <p14:creationId xmlns:p14="http://schemas.microsoft.com/office/powerpoint/2010/main" val="9272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4786D-9027-EC50-EDFA-7027B530E737}"/>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4" name="TextBox 3">
            <a:extLst>
              <a:ext uri="{FF2B5EF4-FFF2-40B4-BE49-F238E27FC236}">
                <a16:creationId xmlns:a16="http://schemas.microsoft.com/office/drawing/2014/main" id="{404B0921-3137-5EA7-6D62-6660033C8B78}"/>
              </a:ext>
            </a:extLst>
          </p:cNvPr>
          <p:cNvSpPr txBox="1"/>
          <p:nvPr/>
        </p:nvSpPr>
        <p:spPr>
          <a:xfrm>
            <a:off x="914400" y="285750"/>
            <a:ext cx="6172200" cy="369332"/>
          </a:xfrm>
          <a:prstGeom prst="rect">
            <a:avLst/>
          </a:prstGeom>
          <a:noFill/>
        </p:spPr>
        <p:txBody>
          <a:bodyPr wrap="square" rtlCol="0">
            <a:spAutoFit/>
          </a:bodyPr>
          <a:lstStyle/>
          <a:p>
            <a:pPr marL="342900" lvl="0" indent="-342900" algn="ctr">
              <a:buFont typeface="Symbol" panose="05050102010706020507" pitchFamily="18" charset="2"/>
              <a:buBlip>
                <a:blip r:embed="rId2"/>
              </a:buBlip>
            </a:pPr>
            <a:r>
              <a:rPr lang="en-US" sz="18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“An activity diagram   </a:t>
            </a:r>
            <a:r>
              <a:rPr lang="en-US" sz="18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Add Project</a:t>
            </a:r>
            <a:r>
              <a:rPr lang="en-US" sz="18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 </a:t>
            </a:r>
            <a:r>
              <a:rPr lang="en-US" sz="18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By Employee</a:t>
            </a:r>
            <a:r>
              <a:rPr lang="en-US" sz="1800"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endParaRPr lang="en-IN" sz="18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FF54DD0F-E0E0-8094-6BB7-C20EFCCA11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1350" y="666750"/>
            <a:ext cx="4413250" cy="4400550"/>
          </a:xfrm>
          <a:prstGeom prst="rect">
            <a:avLst/>
          </a:prstGeom>
          <a:noFill/>
          <a:ln>
            <a:noFill/>
          </a:ln>
        </p:spPr>
      </p:pic>
    </p:spTree>
    <p:extLst>
      <p:ext uri="{BB962C8B-B14F-4D97-AF65-F5344CB8AC3E}">
        <p14:creationId xmlns:p14="http://schemas.microsoft.com/office/powerpoint/2010/main" val="171070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32A8C-04C4-A3CB-0184-B40A09C00773}"/>
              </a:ext>
            </a:extLst>
          </p:cNvPr>
          <p:cNvSpPr>
            <a:spLocks noGrp="1"/>
          </p:cNvSpPr>
          <p:nvPr>
            <p:ph type="title"/>
          </p:nvPr>
        </p:nvSpPr>
        <p:spPr/>
        <p:txBody>
          <a:bodyPr>
            <a:normAutofit fontScale="90000"/>
          </a:bodyPr>
          <a:lstStyle/>
          <a:p>
            <a:pPr marL="537845" algn="ctr">
              <a:spcBef>
                <a:spcPts val="40"/>
              </a:spcBef>
              <a:spcAft>
                <a:spcPts val="0"/>
              </a:spcAft>
            </a:pPr>
            <a:r>
              <a:rPr lang="en-US" sz="3100" b="1" dirty="0">
                <a:solidFill>
                  <a:schemeClr val="accent1">
                    <a:lumMod val="75000"/>
                  </a:schemeClr>
                </a:solidFill>
                <a:effectLst/>
                <a:latin typeface="Cambria" panose="02040503050406030204" pitchFamily="18" charset="0"/>
                <a:ea typeface="Times New Roman" panose="02020603050405020304" pitchFamily="18" charset="0"/>
              </a:rPr>
              <a:t>Targeted Users </a:t>
            </a:r>
            <a:br>
              <a:rPr lang="en-IN" sz="1800" dirty="0">
                <a:effectLst/>
                <a:latin typeface="Times New Roman" panose="02020603050405020304" pitchFamily="18" charset="0"/>
                <a:ea typeface="Times New Roman" panose="02020603050405020304" pitchFamily="18" charset="0"/>
              </a:rPr>
            </a:br>
            <a:r>
              <a:rPr lang="en-US" sz="1800" b="1" dirty="0">
                <a:effectLst/>
                <a:latin typeface="Cambria" panose="020405030504060302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2" name="Subtitle 1">
            <a:extLst>
              <a:ext uri="{FF2B5EF4-FFF2-40B4-BE49-F238E27FC236}">
                <a16:creationId xmlns:a16="http://schemas.microsoft.com/office/drawing/2014/main" id="{C0185B45-7949-5CE0-C00E-E31BBCA2E755}"/>
              </a:ext>
            </a:extLst>
          </p:cNvPr>
          <p:cNvSpPr>
            <a:spLocks noGrp="1"/>
          </p:cNvSpPr>
          <p:nvPr>
            <p:ph idx="1"/>
          </p:nvPr>
        </p:nvSpPr>
        <p:spPr/>
        <p:txBody>
          <a:bodyPr/>
          <a:lstStyle/>
          <a:p>
            <a:pPr marL="737870" indent="0">
              <a:spcBef>
                <a:spcPts val="40"/>
              </a:spcBef>
              <a:spcAft>
                <a:spcPts val="0"/>
              </a:spcAft>
              <a:buNone/>
            </a:pPr>
            <a:r>
              <a:rPr lang="en-US" sz="1800" b="1" dirty="0">
                <a:effectLst/>
                <a:latin typeface="Cambria" panose="020405030504060302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0"/>
              </a:spcBef>
              <a:spcAft>
                <a:spcPts val="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rPr>
              <a:t>Students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0"/>
              </a:spcBef>
              <a:spcAft>
                <a:spcPts val="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rPr>
              <a:t>Teacher</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0"/>
              </a:spcBef>
              <a:spcAft>
                <a:spcPts val="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rPr>
              <a:t>I.T. Companies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0"/>
              </a:spcBef>
              <a:spcAft>
                <a:spcPts val="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rPr>
              <a:t>Employee</a:t>
            </a:r>
            <a:endParaRPr lang="en-IN" sz="1800" dirty="0">
              <a:latin typeface="Times New Roman" panose="02020603050405020304" pitchFamily="18" charset="0"/>
              <a:ea typeface="Times New Roman" panose="02020603050405020304" pitchFamily="18" charset="0"/>
            </a:endParaRPr>
          </a:p>
          <a:p>
            <a:pPr marL="342900" lvl="0" indent="-342900">
              <a:spcBef>
                <a:spcPts val="40"/>
              </a:spcBef>
              <a:spcAft>
                <a:spcPts val="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Project leaders</a:t>
            </a:r>
            <a:endParaRPr lang="en-IN" dirty="0"/>
          </a:p>
        </p:txBody>
      </p:sp>
    </p:spTree>
    <p:extLst>
      <p:ext uri="{BB962C8B-B14F-4D97-AF65-F5344CB8AC3E}">
        <p14:creationId xmlns:p14="http://schemas.microsoft.com/office/powerpoint/2010/main" val="329937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0782-D4FD-562A-97AA-8CEB20FE27EA}"/>
              </a:ext>
            </a:extLst>
          </p:cNvPr>
          <p:cNvSpPr>
            <a:spLocks noGrp="1"/>
          </p:cNvSpPr>
          <p:nvPr>
            <p:ph type="title"/>
          </p:nvPr>
        </p:nvSpPr>
        <p:spPr>
          <a:xfrm>
            <a:off x="609600" y="119559"/>
            <a:ext cx="5934997" cy="438150"/>
          </a:xfrm>
        </p:spPr>
        <p:txBody>
          <a:bodyPr>
            <a:normAutofit fontScale="90000"/>
          </a:bodyPr>
          <a:lstStyle/>
          <a:p>
            <a:pPr algn="ctr"/>
            <a:r>
              <a:rPr lang="en-US" sz="2400" b="1" dirty="0">
                <a:solidFill>
                  <a:schemeClr val="accent1">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Data</a:t>
            </a:r>
            <a:r>
              <a:rPr lang="en-US" sz="2400" b="1" spc="90" dirty="0">
                <a:solidFill>
                  <a:schemeClr val="accent1">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b="1" dirty="0">
                <a:solidFill>
                  <a:schemeClr val="accent1">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Dictionary </a:t>
            </a:r>
            <a:endParaRPr lang="en-IN" sz="24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7BE52267-45C3-271F-273A-86752E2193A9}"/>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5" name="Content Placeholder 4">
            <a:extLst>
              <a:ext uri="{FF2B5EF4-FFF2-40B4-BE49-F238E27FC236}">
                <a16:creationId xmlns:a16="http://schemas.microsoft.com/office/drawing/2014/main" id="{FDA8160C-A3D3-FDA8-421D-8DDFC90823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000" y="1723456"/>
            <a:ext cx="6446838" cy="2704650"/>
          </a:xfrm>
          <a:prstGeom prst="rect">
            <a:avLst/>
          </a:prstGeom>
          <a:noFill/>
          <a:ln>
            <a:noFill/>
          </a:ln>
        </p:spPr>
      </p:pic>
      <p:sp>
        <p:nvSpPr>
          <p:cNvPr id="6" name="TextBox 5">
            <a:extLst>
              <a:ext uri="{FF2B5EF4-FFF2-40B4-BE49-F238E27FC236}">
                <a16:creationId xmlns:a16="http://schemas.microsoft.com/office/drawing/2014/main" id="{0F440D40-FE96-8CE3-F776-5F03C852771B}"/>
              </a:ext>
            </a:extLst>
          </p:cNvPr>
          <p:cNvSpPr txBox="1"/>
          <p:nvPr/>
        </p:nvSpPr>
        <p:spPr>
          <a:xfrm>
            <a:off x="3048000" y="955916"/>
            <a:ext cx="2788919" cy="461665"/>
          </a:xfrm>
          <a:prstGeom prst="rect">
            <a:avLst/>
          </a:prstGeom>
          <a:noFill/>
        </p:spPr>
        <p:txBody>
          <a:bodyPr wrap="square" rtlCol="0">
            <a:spAutoFit/>
          </a:bodyPr>
          <a:lstStyle/>
          <a:p>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r>
              <a:rPr lang="en-US" sz="2400" b="1" dirty="0" err="1">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Admin_Login</a:t>
            </a:r>
            <a:r>
              <a:rPr lang="en-US" sz="2400" b="1" dirty="0">
                <a:solidFill>
                  <a:schemeClr val="accent1">
                    <a:lumMod val="75000"/>
                  </a:schemeClr>
                </a:solidFill>
                <a:effectLst/>
                <a:latin typeface="Cambria" panose="02040503050406030204" pitchFamily="18" charset="0"/>
                <a:ea typeface="Times New Roman" panose="02020603050405020304" pitchFamily="18" charset="0"/>
                <a:cs typeface="Calibri" panose="020F0502020204030204" pitchFamily="34" charset="0"/>
              </a:rPr>
              <a:t>”</a:t>
            </a:r>
            <a:endParaRPr lang="en-IN" sz="2400" dirty="0">
              <a:solidFill>
                <a:schemeClr val="accent1">
                  <a:lumMod val="75000"/>
                </a:schemeClr>
              </a:solidFill>
            </a:endParaRPr>
          </a:p>
        </p:txBody>
      </p:sp>
    </p:spTree>
    <p:extLst>
      <p:ext uri="{BB962C8B-B14F-4D97-AF65-F5344CB8AC3E}">
        <p14:creationId xmlns:p14="http://schemas.microsoft.com/office/powerpoint/2010/main" val="2018985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1127</TotalTime>
  <Words>267</Words>
  <Application>Microsoft Office PowerPoint</Application>
  <PresentationFormat>On-screen Show (16:9)</PresentationFormat>
  <Paragraphs>53</Paragraphs>
  <Slides>13</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Arial Unicode MS</vt:lpstr>
      <vt:lpstr>Calibri</vt:lpstr>
      <vt:lpstr>Cambria</vt:lpstr>
      <vt:lpstr>Constantia</vt:lpstr>
      <vt:lpstr>EB Garamond</vt:lpstr>
      <vt:lpstr>Fira Sans Extra Condensed Medium</vt:lpstr>
      <vt:lpstr>Söhne</vt:lpstr>
      <vt:lpstr>Symbol</vt:lpstr>
      <vt:lpstr>Times New Roman</vt:lpstr>
      <vt:lpstr>Trebuchet MS</vt:lpstr>
      <vt:lpstr>Wingdings</vt:lpstr>
      <vt:lpstr>Wingdings 3</vt:lpstr>
      <vt:lpstr>Facet</vt:lpstr>
      <vt:lpstr>Project Management System</vt:lpstr>
      <vt:lpstr>Introduction</vt:lpstr>
      <vt:lpstr>Main Objectives</vt:lpstr>
      <vt:lpstr>Project  Profile</vt:lpstr>
      <vt:lpstr>PowerPoint Presentation</vt:lpstr>
      <vt:lpstr>PowerPoint Presentation</vt:lpstr>
      <vt:lpstr>PowerPoint Presentation</vt:lpstr>
      <vt:lpstr>Targeted Users    </vt:lpstr>
      <vt:lpstr>Data Dictionary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manageme</dc:title>
  <dc:creator>Dhvani Patel</dc:creator>
  <cp:lastModifiedBy>sakshi Jani</cp:lastModifiedBy>
  <cp:revision>74</cp:revision>
  <dcterms:modified xsi:type="dcterms:W3CDTF">2023-10-06T19:55:28Z</dcterms:modified>
</cp:coreProperties>
</file>