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Lora"/>
      <p:regular r:id="rId33"/>
      <p:bold r:id="rId34"/>
      <p:italic r:id="rId35"/>
      <p:boldItalic r:id="rId36"/>
    </p:embeddedFont>
    <p:embeddedFont>
      <p:font typeface="Quattrocen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Lora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Lora-italic.fntdata"/><Relationship Id="rId12" Type="http://schemas.openxmlformats.org/officeDocument/2006/relationships/slide" Target="slides/slide8.xml"/><Relationship Id="rId34" Type="http://schemas.openxmlformats.org/officeDocument/2006/relationships/font" Target="fonts/Lora-bold.fntdata"/><Relationship Id="rId15" Type="http://schemas.openxmlformats.org/officeDocument/2006/relationships/slide" Target="slides/slide11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10.xml"/><Relationship Id="rId36" Type="http://schemas.openxmlformats.org/officeDocument/2006/relationships/font" Target="fonts/Lora-boldItalic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a9c7a42335b4b77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a9c7a42335b4b77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5a3b4cb5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5a3b4cb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f7f256b663e4768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f7f256b663e476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1f89ee016_1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1f89ee01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26e23be02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26e23be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d26e23be0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d26e23be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a216432fd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a216432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a216432fd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a216432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a216432fd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a216432f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d1f89ee016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d1f89ee01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26e23be02_3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26e23be0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26e23be02_3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d26e23be02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9c1964d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d9c1964d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d9c1964dbf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d9c1964db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9c1964dbf_0_1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d9c1964db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d26e23be02_3_1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d26e23be02_3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5a3b4cb58_0_1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5a3b4cb5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21a5ffe67_2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21a5ffe6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a09d9fa95_2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a09d9fa9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a9c7a42335b4b77_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a9c7a42335b4b7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a9c7a42335b4b77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a9c7a42335b4b77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a9c7a42335b4b77_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a9c7a42335b4b7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b="1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Relationship Id="rId4" Type="http://schemas.openxmlformats.org/officeDocument/2006/relationships/image" Target="../media/image55.png"/><Relationship Id="rId5" Type="http://schemas.openxmlformats.org/officeDocument/2006/relationships/image" Target="../media/image4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49.png"/><Relationship Id="rId6" Type="http://schemas.openxmlformats.org/officeDocument/2006/relationships/image" Target="../media/image43.png"/><Relationship Id="rId7" Type="http://schemas.openxmlformats.org/officeDocument/2006/relationships/image" Target="../media/image5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Relationship Id="rId5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35.png"/><Relationship Id="rId6" Type="http://schemas.openxmlformats.org/officeDocument/2006/relationships/image" Target="../media/image24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36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Processament </a:t>
            </a:r>
            <a:r>
              <a:rPr lang="en">
                <a:highlight>
                  <a:schemeClr val="accent1"/>
                </a:highlight>
              </a:rPr>
              <a:t>Morfològic III</a:t>
            </a:r>
            <a:r>
              <a:rPr lang="en"/>
              <a:t> </a:t>
            </a:r>
            <a:endParaRPr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2"/>
          <p:cNvSpPr txBox="1"/>
          <p:nvPr/>
        </p:nvSpPr>
        <p:spPr>
          <a:xfrm>
            <a:off x="4942575" y="3712875"/>
            <a:ext cx="713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Amina Aasifar, Lian Bague, Joan Colillas, Maria Siles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Opening-Closing</a:t>
            </a:r>
            <a:endParaRPr i="1"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19" name="Google Shape;219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1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6721250" y="2053050"/>
            <a:ext cx="1685100" cy="1685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6" name="Google Shape;226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3">
            <a:alphaModFix/>
          </a:blip>
          <a:srcRect b="0" l="377" r="377" t="0"/>
          <a:stretch/>
        </p:blipFill>
        <p:spPr>
          <a:xfrm>
            <a:off x="1553100" y="2106750"/>
            <a:ext cx="1578000" cy="157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21"/>
          <p:cNvPicPr preferRelativeResize="0"/>
          <p:nvPr/>
        </p:nvPicPr>
        <p:blipFill rotWithShape="1">
          <a:blip r:embed="rId4">
            <a:alphaModFix/>
          </a:blip>
          <a:srcRect b="2353" l="0" r="0" t="2363"/>
          <a:stretch/>
        </p:blipFill>
        <p:spPr>
          <a:xfrm>
            <a:off x="4163975" y="2101800"/>
            <a:ext cx="1578000" cy="1587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 rotWithShape="1">
          <a:blip r:embed="rId5">
            <a:alphaModFix/>
          </a:blip>
          <a:srcRect b="79" l="0" r="0" t="69"/>
          <a:stretch/>
        </p:blipFill>
        <p:spPr>
          <a:xfrm>
            <a:off x="6774800" y="2101800"/>
            <a:ext cx="1578000" cy="1587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842150" y="3846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Imatge original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1" name="Google Shape;231;p21"/>
          <p:cNvSpPr txBox="1"/>
          <p:nvPr/>
        </p:nvSpPr>
        <p:spPr>
          <a:xfrm>
            <a:off x="3452975" y="3846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Opening</a:t>
            </a:r>
            <a:endParaRPr i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6063800" y="3846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Closing</a:t>
            </a:r>
            <a:endParaRPr i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3" name="Google Shape;233;p21"/>
          <p:cNvSpPr/>
          <p:nvPr/>
        </p:nvSpPr>
        <p:spPr>
          <a:xfrm>
            <a:off x="3418725" y="2785900"/>
            <a:ext cx="511200" cy="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4" name="Google Shape;234;p21"/>
          <p:cNvSpPr/>
          <p:nvPr/>
        </p:nvSpPr>
        <p:spPr>
          <a:xfrm>
            <a:off x="5976000" y="2785900"/>
            <a:ext cx="511200" cy="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5" name="Google Shape;23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33800" y="4308300"/>
            <a:ext cx="18383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9875" y="4327350"/>
            <a:ext cx="184785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Morfològica</a:t>
            </a:r>
            <a:endParaRPr/>
          </a:p>
        </p:txBody>
      </p:sp>
      <p:sp>
        <p:nvSpPr>
          <p:cNvPr id="242" name="Google Shape;242;p22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Obtenció dels contorns i </a:t>
            </a:r>
            <a:r>
              <a:rPr i="1" lang="en"/>
              <a:t>top-hats</a:t>
            </a:r>
            <a:endParaRPr i="1"/>
          </a:p>
        </p:txBody>
      </p:sp>
      <p:sp>
        <p:nvSpPr>
          <p:cNvPr id="243" name="Google Shape;243;p2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2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Gradient</a:t>
            </a:r>
            <a:r>
              <a:rPr b="1" lang="en" sz="20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00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morfològica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Tècnica en el processament d'imatges que s'utilitza per ressaltar les vores o els contorns dels objectes presents en una imatge.</a:t>
            </a:r>
            <a:endParaRPr sz="2000"/>
          </a:p>
        </p:txBody>
      </p:sp>
      <p:cxnSp>
        <p:nvCxnSpPr>
          <p:cNvPr id="249" name="Google Shape;249;p23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22188" r="22188" t="0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1" name="Google Shape;251;p23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23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253" name="Google Shape;253;p23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Procés de la gradient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3581923" y="1554025"/>
            <a:ext cx="2399100" cy="2399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5" name="Google Shape;265;p24"/>
          <p:cNvSpPr/>
          <p:nvPr/>
        </p:nvSpPr>
        <p:spPr>
          <a:xfrm>
            <a:off x="1545800" y="15540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5644847" y="15540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67" name="Google Shape;267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68" name="Google Shape;268;p2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1449975" y="4175450"/>
            <a:ext cx="666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gradient morfològica es calcula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restant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imatge erosionada de la imatge dilatada.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1314" r="1324" t="0"/>
          <a:stretch/>
        </p:blipFill>
        <p:spPr>
          <a:xfrm>
            <a:off x="1588858" y="1591225"/>
            <a:ext cx="2313000" cy="23247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 rotWithShape="1">
          <a:blip r:embed="rId4">
            <a:alphaModFix/>
          </a:blip>
          <a:srcRect b="0" l="1653" r="1653" t="0"/>
          <a:stretch/>
        </p:blipFill>
        <p:spPr>
          <a:xfrm>
            <a:off x="5687908" y="1591225"/>
            <a:ext cx="2313000" cy="23247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</p:pic>
      <p:pic>
        <p:nvPicPr>
          <p:cNvPr id="276" name="Google Shape;276;p24"/>
          <p:cNvPicPr preferRelativeResize="0"/>
          <p:nvPr/>
        </p:nvPicPr>
        <p:blipFill rotWithShape="1">
          <a:blip r:embed="rId5">
            <a:alphaModFix/>
          </a:blip>
          <a:srcRect b="0" l="0" r="12960" t="0"/>
          <a:stretch/>
        </p:blipFill>
        <p:spPr>
          <a:xfrm>
            <a:off x="4499002" y="2318025"/>
            <a:ext cx="548700" cy="87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1388" y="3668650"/>
            <a:ext cx="2160175" cy="2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1381250" y="1618700"/>
            <a:ext cx="3425400" cy="21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En què es basa?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Consisteix a descobrir aquelles estructures de la imatge que han estat eliminades al filtratge d'obertura.</a:t>
            </a:r>
            <a:endParaRPr/>
          </a:p>
        </p:txBody>
      </p:sp>
      <p:sp>
        <p:nvSpPr>
          <p:cNvPr id="283" name="Google Shape;283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Top-Hats</a:t>
            </a:r>
            <a:endParaRPr i="1"/>
          </a:p>
        </p:txBody>
      </p:sp>
      <p:sp>
        <p:nvSpPr>
          <p:cNvPr id="284" name="Google Shape;284;p25"/>
          <p:cNvSpPr txBox="1"/>
          <p:nvPr>
            <p:ph idx="2" type="body"/>
          </p:nvPr>
        </p:nvSpPr>
        <p:spPr>
          <a:xfrm>
            <a:off x="5012925" y="1618700"/>
            <a:ext cx="3425400" cy="20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Operació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Diferència de la imatge original de la imatge que ha estat sotmesa prèviament a una operació d'</a:t>
            </a:r>
            <a:r>
              <a:rPr i="1" lang="en"/>
              <a:t>opening.</a:t>
            </a:r>
            <a:endParaRPr i="1"/>
          </a:p>
        </p:txBody>
      </p:sp>
      <p:grpSp>
        <p:nvGrpSpPr>
          <p:cNvPr id="285" name="Google Shape;285;p2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86" name="Google Shape;286;p2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0" name="Google Shape;290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1" name="Google Shape;2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525" y="3983800"/>
            <a:ext cx="3741025" cy="5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Procés del </a:t>
            </a:r>
            <a:r>
              <a:rPr i="1" lang="en"/>
              <a:t>Top-Hats</a:t>
            </a:r>
            <a:endParaRPr i="1"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98" name="Google Shape;298;p2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26"/>
          <p:cNvSpPr txBox="1"/>
          <p:nvPr/>
        </p:nvSpPr>
        <p:spPr>
          <a:xfrm>
            <a:off x="1381250" y="3865600"/>
            <a:ext cx="666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Aquestes transformacions solen ser aplicades per tal d’eliminar o reduir petits detalls ‘’sorollosos’’ abans del procés de realç.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04" name="Google Shape;3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188" y="1643625"/>
            <a:ext cx="5253625" cy="20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Reconstrucció geodèsica</a:t>
            </a:r>
            <a:endParaRPr/>
          </a:p>
        </p:txBody>
      </p:sp>
      <p:sp>
        <p:nvSpPr>
          <p:cNvPr id="310" name="Google Shape;310;p27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Transformació morfològica</a:t>
            </a:r>
            <a:endParaRPr i="1"/>
          </a:p>
        </p:txBody>
      </p:sp>
      <p:sp>
        <p:nvSpPr>
          <p:cNvPr id="311" name="Google Shape;311;p27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3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 txBox="1"/>
          <p:nvPr>
            <p:ph idx="1" type="body"/>
          </p:nvPr>
        </p:nvSpPr>
        <p:spPr>
          <a:xfrm>
            <a:off x="5259650" y="1618700"/>
            <a:ext cx="3425400" cy="21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En que consisteix?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Creixement d'una regió a partir de punts llavor, guiats per una imatge marcadora i una màscara.</a:t>
            </a:r>
            <a:endParaRPr/>
          </a:p>
        </p:txBody>
      </p:sp>
      <p:sp>
        <p:nvSpPr>
          <p:cNvPr id="317" name="Google Shape;317;p2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Reconstrucció geodèsica</a:t>
            </a:r>
            <a:endParaRPr/>
          </a:p>
        </p:txBody>
      </p:sp>
      <p:sp>
        <p:nvSpPr>
          <p:cNvPr id="318" name="Google Shape;318;p28"/>
          <p:cNvSpPr txBox="1"/>
          <p:nvPr>
            <p:ph idx="2" type="body"/>
          </p:nvPr>
        </p:nvSpPr>
        <p:spPr>
          <a:xfrm>
            <a:off x="1381250" y="1665650"/>
            <a:ext cx="3425400" cy="20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accent1"/>
                </a:highlight>
              </a:rPr>
              <a:t>En què es fa servir</a:t>
            </a:r>
            <a:r>
              <a:rPr b="1" lang="en">
                <a:highlight>
                  <a:schemeClr val="accent1"/>
                </a:highlight>
              </a:rPr>
              <a:t>?</a:t>
            </a:r>
            <a:endParaRPr b="1">
              <a:highlight>
                <a:schemeClr val="accent1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És especialment útil per eliminar detalls no desitjats d’una imatge i/o per reseltar-ne.</a:t>
            </a:r>
            <a:endParaRPr i="1"/>
          </a:p>
        </p:txBody>
      </p:sp>
      <p:grpSp>
        <p:nvGrpSpPr>
          <p:cNvPr id="319" name="Google Shape;319;p2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0" name="Google Shape;320;p2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1342400" y="896100"/>
            <a:ext cx="4088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Reconstrucció geodèsica binària</a:t>
            </a:r>
            <a:endParaRPr i="1" sz="1900"/>
          </a:p>
        </p:txBody>
      </p:sp>
      <p:grpSp>
        <p:nvGrpSpPr>
          <p:cNvPr id="330" name="Google Shape;330;p2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31" name="Google Shape;331;p2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Google Shape;335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6" name="Google Shape;336;p29"/>
          <p:cNvPicPr preferRelativeResize="0"/>
          <p:nvPr/>
        </p:nvPicPr>
        <p:blipFill rotWithShape="1">
          <a:blip r:embed="rId3">
            <a:alphaModFix/>
          </a:blip>
          <a:srcRect b="47017" l="0" r="0" t="0"/>
          <a:stretch/>
        </p:blipFill>
        <p:spPr>
          <a:xfrm>
            <a:off x="248225" y="1484525"/>
            <a:ext cx="4328075" cy="119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675" y="1583050"/>
            <a:ext cx="4262899" cy="197741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9"/>
          <p:cNvSpPr txBox="1"/>
          <p:nvPr/>
        </p:nvSpPr>
        <p:spPr>
          <a:xfrm>
            <a:off x="1449975" y="4175450"/>
            <a:ext cx="66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9" name="Google Shape;339;p29"/>
          <p:cNvCxnSpPr/>
          <p:nvPr/>
        </p:nvCxnSpPr>
        <p:spPr>
          <a:xfrm>
            <a:off x="4599625" y="1452925"/>
            <a:ext cx="0" cy="2268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29"/>
          <p:cNvSpPr/>
          <p:nvPr/>
        </p:nvSpPr>
        <p:spPr>
          <a:xfrm>
            <a:off x="3278775" y="2929150"/>
            <a:ext cx="12354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7751075" y="2555675"/>
            <a:ext cx="1235400" cy="40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42" name="Google Shape;342;p29"/>
          <p:cNvPicPr preferRelativeResize="0"/>
          <p:nvPr/>
        </p:nvPicPr>
        <p:blipFill rotWithShape="1">
          <a:blip r:embed="rId3">
            <a:alphaModFix/>
          </a:blip>
          <a:srcRect b="0" l="0" r="26900" t="51406"/>
          <a:stretch/>
        </p:blipFill>
        <p:spPr>
          <a:xfrm>
            <a:off x="830413" y="2682375"/>
            <a:ext cx="3163700" cy="10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9"/>
          <p:cNvSpPr/>
          <p:nvPr/>
        </p:nvSpPr>
        <p:spPr>
          <a:xfrm>
            <a:off x="3919300" y="2929150"/>
            <a:ext cx="594900" cy="39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type="title"/>
          </p:nvPr>
        </p:nvSpPr>
        <p:spPr>
          <a:xfrm>
            <a:off x="1342400" y="909263"/>
            <a:ext cx="4088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Reconstrucció geodèsica en grisos</a:t>
            </a:r>
            <a:endParaRPr i="1" sz="1900"/>
          </a:p>
        </p:txBody>
      </p:sp>
      <p:grpSp>
        <p:nvGrpSpPr>
          <p:cNvPr id="349" name="Google Shape;349;p3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50" name="Google Shape;350;p3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0"/>
          <p:cNvSpPr txBox="1"/>
          <p:nvPr/>
        </p:nvSpPr>
        <p:spPr>
          <a:xfrm>
            <a:off x="1449975" y="4175450"/>
            <a:ext cx="66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La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màscara </a:t>
            </a:r>
            <a:r>
              <a:rPr i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condiciona el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marcador </a:t>
            </a:r>
            <a:r>
              <a:rPr i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</a:t>
            </a:r>
            <a:endParaRPr i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7751075" y="2555675"/>
            <a:ext cx="1235400" cy="40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7" name="Google Shape;357;p30"/>
          <p:cNvPicPr preferRelativeResize="0"/>
          <p:nvPr/>
        </p:nvPicPr>
        <p:blipFill rotWithShape="1">
          <a:blip r:embed="rId3">
            <a:alphaModFix/>
          </a:blip>
          <a:srcRect b="0" l="0" r="0" t="26680"/>
          <a:stretch/>
        </p:blipFill>
        <p:spPr>
          <a:xfrm>
            <a:off x="1131076" y="1666675"/>
            <a:ext cx="6974176" cy="19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314275" y="909263"/>
            <a:ext cx="415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Introducció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9" name="Google Shape;89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99550" y="1401175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Processament morfològic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Tipus d’imatge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 b="1679" l="1189" r="2136" t="6018"/>
          <a:stretch/>
        </p:blipFill>
        <p:spPr>
          <a:xfrm>
            <a:off x="1363900" y="2321975"/>
            <a:ext cx="2396600" cy="23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4">
            <a:alphaModFix/>
          </a:blip>
          <a:srcRect b="2745" l="797" r="70307" t="7245"/>
          <a:stretch/>
        </p:blipFill>
        <p:spPr>
          <a:xfrm>
            <a:off x="5259650" y="2321975"/>
            <a:ext cx="2423075" cy="2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/>
          <p:nvPr>
            <p:ph type="title"/>
          </p:nvPr>
        </p:nvSpPr>
        <p:spPr>
          <a:xfrm>
            <a:off x="1342400" y="909263"/>
            <a:ext cx="40887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Reconstrucció geodèsica en grisos</a:t>
            </a:r>
            <a:endParaRPr i="1" sz="1900"/>
          </a:p>
        </p:txBody>
      </p:sp>
      <p:grpSp>
        <p:nvGrpSpPr>
          <p:cNvPr id="363" name="Google Shape;363;p31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64" name="Google Shape;364;p3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1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1"/>
          <p:cNvSpPr txBox="1"/>
          <p:nvPr/>
        </p:nvSpPr>
        <p:spPr>
          <a:xfrm>
            <a:off x="1449975" y="4175450"/>
            <a:ext cx="66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7751075" y="2555675"/>
            <a:ext cx="1235400" cy="40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71" name="Google Shape;3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163" y="1728675"/>
            <a:ext cx="2533395" cy="2525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38" y="1729764"/>
            <a:ext cx="2515939" cy="25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1654" y="1729768"/>
            <a:ext cx="2503238" cy="25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Watershed</a:t>
            </a:r>
            <a:endParaRPr/>
          </a:p>
        </p:txBody>
      </p:sp>
      <p:sp>
        <p:nvSpPr>
          <p:cNvPr id="379" name="Google Shape;379;p32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Detecció dels mínims locals</a:t>
            </a:r>
            <a:endParaRPr/>
          </a:p>
        </p:txBody>
      </p:sp>
      <p:sp>
        <p:nvSpPr>
          <p:cNvPr id="380" name="Google Shape;380;p32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4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 txBox="1"/>
          <p:nvPr>
            <p:ph idx="4294967295" type="body"/>
          </p:nvPr>
        </p:nvSpPr>
        <p:spPr>
          <a:xfrm>
            <a:off x="4361975" y="878850"/>
            <a:ext cx="4173000" cy="36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Watershed</a:t>
            </a:r>
            <a:endParaRPr b="1" sz="200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Tècnica de </a:t>
            </a:r>
            <a:r>
              <a:rPr b="1" lang="en" sz="2000"/>
              <a:t>segmentació</a:t>
            </a:r>
            <a:r>
              <a:rPr lang="en" sz="2000"/>
              <a:t> d'imatges que identifica les línies divisòries naturals entre diferents regions.</a:t>
            </a:r>
            <a:endParaRPr sz="2000"/>
          </a:p>
        </p:txBody>
      </p:sp>
      <p:sp>
        <p:nvSpPr>
          <p:cNvPr id="386" name="Google Shape;386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7" name="Google Shape;387;p33"/>
          <p:cNvPicPr preferRelativeResize="0"/>
          <p:nvPr/>
        </p:nvPicPr>
        <p:blipFill rotWithShape="1">
          <a:blip r:embed="rId3">
            <a:alphaModFix/>
          </a:blip>
          <a:srcRect b="-23762" l="-15501" r="-19414" t="-27591"/>
          <a:stretch/>
        </p:blipFill>
        <p:spPr>
          <a:xfrm>
            <a:off x="384700" y="878850"/>
            <a:ext cx="3654300" cy="3654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8" name="Google Shape;388;p33"/>
          <p:cNvSpPr/>
          <p:nvPr/>
        </p:nvSpPr>
        <p:spPr>
          <a:xfrm>
            <a:off x="625400" y="736700"/>
            <a:ext cx="790200" cy="79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842317" y="975119"/>
            <a:ext cx="356204" cy="313212"/>
            <a:chOff x="1929775" y="320925"/>
            <a:chExt cx="423800" cy="372650"/>
          </a:xfrm>
        </p:grpSpPr>
        <p:sp>
          <p:nvSpPr>
            <p:cNvPr id="390" name="Google Shape;390;p33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"/>
          <p:cNvSpPr txBox="1"/>
          <p:nvPr>
            <p:ph idx="1" type="body"/>
          </p:nvPr>
        </p:nvSpPr>
        <p:spPr>
          <a:xfrm>
            <a:off x="869400" y="1284988"/>
            <a:ext cx="7069500" cy="130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Els watersheds (</a:t>
            </a:r>
            <a:r>
              <a:rPr b="1" lang="en" sz="2000"/>
              <a:t>contorns</a:t>
            </a:r>
            <a:r>
              <a:rPr lang="en" sz="2000"/>
              <a:t>) d'una imatge en escala de grisos són les línies que separen les diferents conques hidrogràfiques, si observem la imatge com un relleu topogràfic.</a:t>
            </a:r>
            <a:endParaRPr sz="2000"/>
          </a:p>
        </p:txBody>
      </p:sp>
      <p:cxnSp>
        <p:nvCxnSpPr>
          <p:cNvPr id="400" name="Google Shape;400;p34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34"/>
          <p:cNvPicPr preferRelativeResize="0"/>
          <p:nvPr/>
        </p:nvPicPr>
        <p:blipFill rotWithShape="1">
          <a:blip r:embed="rId3">
            <a:alphaModFix/>
          </a:blip>
          <a:srcRect b="-36052" l="-13401" r="-12432" t="-12249"/>
          <a:stretch/>
        </p:blipFill>
        <p:spPr>
          <a:xfrm>
            <a:off x="1418425" y="2650400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3" name="Google Shape;403;p34"/>
          <p:cNvSpPr txBox="1"/>
          <p:nvPr>
            <p:ph type="title"/>
          </p:nvPr>
        </p:nvSpPr>
        <p:spPr>
          <a:xfrm>
            <a:off x="1281900" y="909275"/>
            <a:ext cx="2477400" cy="435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Procés Watershed</a:t>
            </a:r>
            <a:endParaRPr/>
          </a:p>
        </p:txBody>
      </p:sp>
      <p:pic>
        <p:nvPicPr>
          <p:cNvPr id="404" name="Google Shape;404;p34"/>
          <p:cNvPicPr preferRelativeResize="0"/>
          <p:nvPr/>
        </p:nvPicPr>
        <p:blipFill rotWithShape="1">
          <a:blip r:embed="rId4">
            <a:alphaModFix/>
          </a:blip>
          <a:srcRect b="-36168" l="-18913" r="-17549" t="-28984"/>
          <a:stretch/>
        </p:blipFill>
        <p:spPr>
          <a:xfrm>
            <a:off x="5424425" y="2650400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5" name="Google Shape;405;p34"/>
          <p:cNvSpPr txBox="1"/>
          <p:nvPr/>
        </p:nvSpPr>
        <p:spPr>
          <a:xfrm>
            <a:off x="4045425" y="3276425"/>
            <a:ext cx="1038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Watershed 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Transform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6" name="Google Shape;406;p34"/>
          <p:cNvSpPr/>
          <p:nvPr/>
        </p:nvSpPr>
        <p:spPr>
          <a:xfrm>
            <a:off x="4273500" y="3609900"/>
            <a:ext cx="511200" cy="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07" name="Google Shape;407;p3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08" name="Google Shape;408;p3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6" name="Google Shape;416;p35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19" name="Google Shape;419;p3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3" name="Google Shape;423;p35"/>
          <p:cNvSpPr txBox="1"/>
          <p:nvPr/>
        </p:nvSpPr>
        <p:spPr>
          <a:xfrm>
            <a:off x="1407775" y="990950"/>
            <a:ext cx="286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4" name="Google Shape;424;p3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Usos més comuns</a:t>
            </a:r>
            <a:endParaRPr/>
          </a:p>
        </p:txBody>
      </p:sp>
      <p:sp>
        <p:nvSpPr>
          <p:cNvPr id="425" name="Google Shape;425;p3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Procés del Watershed</a:t>
            </a:r>
            <a:endParaRPr/>
          </a:p>
        </p:txBody>
      </p:sp>
      <p:pic>
        <p:nvPicPr>
          <p:cNvPr id="426" name="Google Shape;4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063" y="1482488"/>
            <a:ext cx="2157450" cy="263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778" y="1507700"/>
            <a:ext cx="2084347" cy="25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225" y="1524750"/>
            <a:ext cx="2129475" cy="25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5"/>
          <p:cNvSpPr txBox="1"/>
          <p:nvPr/>
        </p:nvSpPr>
        <p:spPr>
          <a:xfrm>
            <a:off x="1131075" y="4121675"/>
            <a:ext cx="208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Imatge en escala de grisos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0" name="Google Shape;430;p35"/>
          <p:cNvSpPr txBox="1"/>
          <p:nvPr/>
        </p:nvSpPr>
        <p:spPr>
          <a:xfrm>
            <a:off x="4130550" y="4121675"/>
            <a:ext cx="208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Imatge binària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1" name="Google Shape;431;p35"/>
          <p:cNvSpPr txBox="1"/>
          <p:nvPr/>
        </p:nvSpPr>
        <p:spPr>
          <a:xfrm>
            <a:off x="6321275" y="4121675"/>
            <a:ext cx="208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Gradient morfològic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6" name="Google Shape;436;p36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3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8" name="Google Shape;438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39" name="Google Shape;439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36"/>
          <p:cNvSpPr txBox="1"/>
          <p:nvPr/>
        </p:nvSpPr>
        <p:spPr>
          <a:xfrm>
            <a:off x="1407775" y="990950"/>
            <a:ext cx="286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Imagen en blanco y negro&#10;&#10;Descripción generada automáticamente con confianza baja" id="444" name="Google Shape;4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75" y="1568425"/>
            <a:ext cx="2690424" cy="14115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áfico, Gráfico de superficie&#10;&#10;Descripción generada automáticamente" id="445" name="Google Shape;44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8289" y="1496088"/>
            <a:ext cx="1744699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en blanco y negro&#10;&#10;Descripción generada automáticamente con confianza baja" id="446" name="Google Shape;44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0700" y="1496088"/>
            <a:ext cx="26193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Procés del Watershed</a:t>
            </a:r>
            <a:endParaRPr/>
          </a:p>
        </p:txBody>
      </p:sp>
      <p:sp>
        <p:nvSpPr>
          <p:cNvPr id="448" name="Google Shape;448;p36"/>
          <p:cNvSpPr txBox="1"/>
          <p:nvPr>
            <p:ph idx="12" type="sldNum"/>
          </p:nvPr>
        </p:nvSpPr>
        <p:spPr>
          <a:xfrm>
            <a:off x="8673213" y="4849971"/>
            <a:ext cx="418800" cy="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n en blanco y negro&#10;&#10;Descripción generada automáticamente con confianza baja" id="449" name="Google Shape;4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2475" y="3203475"/>
            <a:ext cx="2395829" cy="1212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dibujo&#10;&#10;Descripción generada automáticamente" id="450" name="Google Shape;45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59640" y="3203464"/>
            <a:ext cx="1830543" cy="1172536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/>
          <p:nvPr/>
        </p:nvSpPr>
        <p:spPr>
          <a:xfrm>
            <a:off x="4336613" y="3733934"/>
            <a:ext cx="390000" cy="11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2" name="Google Shape;452;p36"/>
          <p:cNvSpPr/>
          <p:nvPr/>
        </p:nvSpPr>
        <p:spPr>
          <a:xfrm>
            <a:off x="3413588" y="2211784"/>
            <a:ext cx="390000" cy="11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3" name="Google Shape;453;p36"/>
          <p:cNvSpPr/>
          <p:nvPr/>
        </p:nvSpPr>
        <p:spPr>
          <a:xfrm>
            <a:off x="5721838" y="2211784"/>
            <a:ext cx="390000" cy="11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37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9" name="Google Shape;459;p3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60" name="Google Shape;460;p3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7"/>
          <p:cNvSpPr txBox="1"/>
          <p:nvPr/>
        </p:nvSpPr>
        <p:spPr>
          <a:xfrm>
            <a:off x="1407775" y="990950"/>
            <a:ext cx="286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5" name="Google Shape;465;p37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Procés del Watershed</a:t>
            </a:r>
            <a:endParaRPr/>
          </a:p>
        </p:txBody>
      </p:sp>
      <p:pic>
        <p:nvPicPr>
          <p:cNvPr id="466" name="Google Shape;4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877" y="307125"/>
            <a:ext cx="3878399" cy="436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00" y="2031401"/>
            <a:ext cx="1848525" cy="22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7125" y="2031400"/>
            <a:ext cx="1848525" cy="2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37"/>
          <p:cNvSpPr txBox="1"/>
          <p:nvPr/>
        </p:nvSpPr>
        <p:spPr>
          <a:xfrm>
            <a:off x="1587100" y="4300025"/>
            <a:ext cx="2084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Etiquetat de marcadors</a:t>
            </a:r>
            <a:endParaRPr sz="13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p38"/>
          <p:cNvCxnSpPr/>
          <p:nvPr/>
        </p:nvCxnSpPr>
        <p:spPr>
          <a:xfrm>
            <a:off x="-6450" y="1131725"/>
            <a:ext cx="91506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6" name="Google Shape;476;p3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477" name="Google Shape;477;p3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38"/>
          <p:cNvSpPr txBox="1"/>
          <p:nvPr/>
        </p:nvSpPr>
        <p:spPr>
          <a:xfrm>
            <a:off x="1407775" y="990950"/>
            <a:ext cx="2862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2" name="Google Shape;482;p3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Problemes del Watershed</a:t>
            </a:r>
            <a:endParaRPr/>
          </a:p>
        </p:txBody>
      </p:sp>
      <p:sp>
        <p:nvSpPr>
          <p:cNvPr id="483" name="Google Shape;483;p38"/>
          <p:cNvSpPr txBox="1"/>
          <p:nvPr>
            <p:ph idx="1" type="body"/>
          </p:nvPr>
        </p:nvSpPr>
        <p:spPr>
          <a:xfrm>
            <a:off x="975250" y="1407538"/>
            <a:ext cx="7101900" cy="9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Quan tenim massa mínims locals; cal eliminar-ne alguns perquè per a cada regió d'interès hi hagi un </a:t>
            </a:r>
            <a:r>
              <a:rPr b="1" lang="en"/>
              <a:t>mínim únic</a:t>
            </a:r>
            <a:r>
              <a:rPr lang="en"/>
              <a:t>.</a:t>
            </a:r>
            <a:endParaRPr sz="2000"/>
          </a:p>
        </p:txBody>
      </p:sp>
      <p:pic>
        <p:nvPicPr>
          <p:cNvPr id="484" name="Google Shape;4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4825" y="2509450"/>
            <a:ext cx="2237700" cy="2240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85" name="Google Shape;485;p38"/>
          <p:cNvPicPr preferRelativeResize="0"/>
          <p:nvPr/>
        </p:nvPicPr>
        <p:blipFill rotWithShape="1">
          <a:blip r:embed="rId4">
            <a:alphaModFix/>
          </a:blip>
          <a:srcRect b="2877" l="9183" r="3769" t="7210"/>
          <a:stretch/>
        </p:blipFill>
        <p:spPr>
          <a:xfrm>
            <a:off x="1719025" y="2433250"/>
            <a:ext cx="2240400" cy="2240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6" name="Google Shape;486;p38"/>
          <p:cNvSpPr/>
          <p:nvPr/>
        </p:nvSpPr>
        <p:spPr>
          <a:xfrm>
            <a:off x="4169625" y="3522675"/>
            <a:ext cx="511200" cy="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1655064" y="2386584"/>
            <a:ext cx="2363400" cy="23508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4831964" y="2459736"/>
            <a:ext cx="2363400" cy="23508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/>
          <p:nvPr>
            <p:ph idx="4294967295" type="ctrTitle"/>
          </p:nvPr>
        </p:nvSpPr>
        <p:spPr>
          <a:xfrm>
            <a:off x="1951575" y="2878750"/>
            <a:ext cx="524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highlight>
                  <a:schemeClr val="accent1"/>
                </a:highlight>
              </a:rPr>
              <a:t>Laboratori</a:t>
            </a:r>
            <a:endParaRPr sz="4800">
              <a:highlight>
                <a:schemeClr val="accent1"/>
              </a:highlight>
            </a:endParaRPr>
          </a:p>
        </p:txBody>
      </p:sp>
      <p:sp>
        <p:nvSpPr>
          <p:cNvPr id="494" name="Google Shape;494;p39"/>
          <p:cNvSpPr txBox="1"/>
          <p:nvPr>
            <p:ph idx="4294967295" type="subTitle"/>
          </p:nvPr>
        </p:nvSpPr>
        <p:spPr>
          <a:xfrm>
            <a:off x="1951575" y="3792555"/>
            <a:ext cx="5241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Erosió i dilatació en escala de grisos i l’aplicació del </a:t>
            </a:r>
            <a:r>
              <a:rPr i="1" lang="en" sz="1800"/>
              <a:t>top-hats.</a:t>
            </a:r>
            <a:endParaRPr i="1" sz="1800"/>
          </a:p>
        </p:txBody>
      </p:sp>
      <p:cxnSp>
        <p:nvCxnSpPr>
          <p:cNvPr id="495" name="Google Shape;495;p39"/>
          <p:cNvCxnSpPr/>
          <p:nvPr/>
        </p:nvCxnSpPr>
        <p:spPr>
          <a:xfrm>
            <a:off x="-6025" y="1668728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39"/>
          <p:cNvSpPr/>
          <p:nvPr/>
        </p:nvSpPr>
        <p:spPr>
          <a:xfrm>
            <a:off x="3470200" y="566931"/>
            <a:ext cx="2203500" cy="2203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8" name="Google Shape;498;p39"/>
          <p:cNvGrpSpPr/>
          <p:nvPr/>
        </p:nvGrpSpPr>
        <p:grpSpPr>
          <a:xfrm>
            <a:off x="3913565" y="1054237"/>
            <a:ext cx="1316764" cy="1228970"/>
            <a:chOff x="1923675" y="1633650"/>
            <a:chExt cx="436000" cy="435975"/>
          </a:xfrm>
        </p:grpSpPr>
        <p:sp>
          <p:nvSpPr>
            <p:cNvPr id="499" name="Google Shape;499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ÍNDEX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3">
            <a:alphaModFix/>
          </a:blip>
          <a:srcRect b="-63444" l="-20202" r="-20188" t="-63467"/>
          <a:stretch/>
        </p:blipFill>
        <p:spPr>
          <a:xfrm>
            <a:off x="826658" y="1917500"/>
            <a:ext cx="1489200" cy="1489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3" name="Google Shape;103;p14"/>
          <p:cNvSpPr txBox="1"/>
          <p:nvPr/>
        </p:nvSpPr>
        <p:spPr>
          <a:xfrm>
            <a:off x="831675" y="3536525"/>
            <a:ext cx="148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Umbra and Grey-Level EDO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4">
            <a:alphaModFix/>
          </a:blip>
          <a:srcRect b="553" l="0" r="0" t="563"/>
          <a:stretch/>
        </p:blipFill>
        <p:spPr>
          <a:xfrm>
            <a:off x="2806383" y="1917500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281140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Gradient </a:t>
            </a:r>
            <a:endParaRPr b="1"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Morfològica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 rotWithShape="1">
          <a:blip r:embed="rId5">
            <a:alphaModFix/>
          </a:blip>
          <a:srcRect b="0" l="36798" r="5829" t="0"/>
          <a:stretch/>
        </p:blipFill>
        <p:spPr>
          <a:xfrm>
            <a:off x="4786108" y="1917500"/>
            <a:ext cx="1489200" cy="1489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4"/>
          <p:cNvSpPr txBox="1"/>
          <p:nvPr/>
        </p:nvSpPr>
        <p:spPr>
          <a:xfrm>
            <a:off x="4791133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Reconstrucció geodèsica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 rotWithShape="1">
          <a:blip r:embed="rId6">
            <a:alphaModFix/>
          </a:blip>
          <a:srcRect b="9012" l="19578" r="20365" t="9792"/>
          <a:stretch/>
        </p:blipFill>
        <p:spPr>
          <a:xfrm>
            <a:off x="6765833" y="1917500"/>
            <a:ext cx="1489200" cy="1489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9" name="Google Shape;109;p14"/>
          <p:cNvSpPr txBox="1"/>
          <p:nvPr/>
        </p:nvSpPr>
        <p:spPr>
          <a:xfrm>
            <a:off x="6770858" y="3536525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Watershed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10" name="Google Shape;110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11" name="Google Shape;111;p14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5" name="Google Shape;115;p14"/>
          <p:cNvPicPr preferRelativeResize="0"/>
          <p:nvPr/>
        </p:nvPicPr>
        <p:blipFill rotWithShape="1">
          <a:blip r:embed="rId7">
            <a:alphaModFix/>
          </a:blip>
          <a:srcRect b="5471" l="5932" r="4581" t="8772"/>
          <a:stretch/>
        </p:blipFill>
        <p:spPr>
          <a:xfrm>
            <a:off x="4786100" y="1886600"/>
            <a:ext cx="1489200" cy="15510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Umbra and </a:t>
            </a:r>
            <a:r>
              <a:rPr lang="en"/>
              <a:t>Grey-Level EDO</a:t>
            </a:r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veiem les imatges i operacions bàsiques a nivell de grisos</a:t>
            </a:r>
            <a:r>
              <a:rPr lang="en"/>
              <a:t> </a:t>
            </a:r>
            <a:endParaRPr/>
          </a:p>
        </p:txBody>
      </p:sp>
      <p:sp>
        <p:nvSpPr>
          <p:cNvPr id="122" name="Google Shape;12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1</a:t>
            </a:r>
            <a:endParaRPr sz="24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314275" y="909263"/>
            <a:ext cx="415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Umbra. Tractament morfològic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0" name="Google Shape;130;p1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31" name="Google Shape;131;p1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850" y="1769825"/>
            <a:ext cx="3962750" cy="22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6450" y="2002825"/>
            <a:ext cx="3334471" cy="198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/>
        </p:nvSpPr>
        <p:spPr>
          <a:xfrm>
            <a:off x="1449975" y="4175450"/>
            <a:ext cx="666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Umbra: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la imatge visualitza com una sèrie de conjunts plans apilats un sobre de l'altre, </a:t>
            </a:r>
            <a:r>
              <a:rPr lang="en" sz="1800" u="sng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semblant a un mapa topogràfic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1318525" y="909250"/>
            <a:ext cx="4155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Elements estructurals</a:t>
            </a:r>
            <a:endParaRPr/>
          </a:p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4" name="Google Shape;144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45" name="Google Shape;145;p17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1449975" y="4175450"/>
            <a:ext cx="66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 als elements estructurant, els veurem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 la seva umbra.</a:t>
            </a:r>
            <a:endParaRPr b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0750" y="1867925"/>
            <a:ext cx="3334475" cy="178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00" y="2012425"/>
            <a:ext cx="4010025" cy="149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7"/>
          <p:cNvCxnSpPr/>
          <p:nvPr/>
        </p:nvCxnSpPr>
        <p:spPr>
          <a:xfrm flipH="1">
            <a:off x="4743675" y="1681150"/>
            <a:ext cx="9300" cy="2010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3" name="Google Shape;15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4075" y="2631525"/>
            <a:ext cx="1891141" cy="4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381250" y="896100"/>
            <a:ext cx="38265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accent1"/>
                </a:highlight>
              </a:rPr>
              <a:t>Grey-Level </a:t>
            </a:r>
            <a:r>
              <a:rPr lang="en">
                <a:highlight>
                  <a:schemeClr val="accent1"/>
                </a:highlight>
              </a:rPr>
              <a:t>EDO:</a:t>
            </a:r>
            <a:r>
              <a:rPr lang="en"/>
              <a:t> erosió, dilatació i </a:t>
            </a:r>
            <a:r>
              <a:rPr i="1" lang="en"/>
              <a:t>opening-closing</a:t>
            </a:r>
            <a:endParaRPr i="1"/>
          </a:p>
        </p:txBody>
      </p:sp>
      <p:grpSp>
        <p:nvGrpSpPr>
          <p:cNvPr id="159" name="Google Shape;159;p18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60" name="Google Shape;160;p18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8"/>
          <p:cNvSpPr/>
          <p:nvPr/>
        </p:nvSpPr>
        <p:spPr>
          <a:xfrm>
            <a:off x="1499592" y="2053050"/>
            <a:ext cx="1685100" cy="1685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721250" y="2053050"/>
            <a:ext cx="1685100" cy="1685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110400" y="2053050"/>
            <a:ext cx="1685100" cy="1685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7" name="Google Shape;167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1830" l="0" r="0" t="1820"/>
          <a:stretch/>
        </p:blipFill>
        <p:spPr>
          <a:xfrm>
            <a:off x="1553100" y="2106750"/>
            <a:ext cx="1578000" cy="15780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179" l="0" r="0" t="169"/>
          <a:stretch/>
        </p:blipFill>
        <p:spPr>
          <a:xfrm>
            <a:off x="4163975" y="2101800"/>
            <a:ext cx="1578000" cy="1587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4800" y="2101800"/>
            <a:ext cx="1578000" cy="1587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842150" y="3846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Erosió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3452975" y="3846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Dilatació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6063800" y="38466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Opening-Closing</a:t>
            </a:r>
            <a:endParaRPr i="1"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Erosió 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3581923" y="1554025"/>
            <a:ext cx="2399100" cy="23991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1545800" y="15540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19"/>
          <p:cNvSpPr/>
          <p:nvPr/>
        </p:nvSpPr>
        <p:spPr>
          <a:xfrm>
            <a:off x="5644847" y="15540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82" name="Google Shape;182;p19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83" name="Google Shape;183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19"/>
          <p:cNvSpPr txBox="1"/>
          <p:nvPr/>
        </p:nvSpPr>
        <p:spPr>
          <a:xfrm>
            <a:off x="1449975" y="4175450"/>
            <a:ext cx="666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Fer una erosió seria quedar-se amb el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mínim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(el primer element de l’ordenació).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 rotWithShape="1">
          <a:blip r:embed="rId3">
            <a:alphaModFix/>
          </a:blip>
          <a:srcRect b="0" l="631" r="622" t="0"/>
          <a:stretch/>
        </p:blipFill>
        <p:spPr>
          <a:xfrm>
            <a:off x="1588858" y="1591225"/>
            <a:ext cx="2313000" cy="23247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 rotWithShape="1">
          <a:blip r:embed="rId4">
            <a:alphaModFix/>
          </a:blip>
          <a:srcRect b="874" l="0" r="0" t="874"/>
          <a:stretch/>
        </p:blipFill>
        <p:spPr>
          <a:xfrm>
            <a:off x="5687908" y="1591225"/>
            <a:ext cx="2313000" cy="23247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 rotWithShape="1">
          <a:blip r:embed="rId5">
            <a:alphaModFix/>
          </a:blip>
          <a:srcRect b="0" l="0" r="12056" t="0"/>
          <a:stretch/>
        </p:blipFill>
        <p:spPr>
          <a:xfrm>
            <a:off x="4332600" y="2598875"/>
            <a:ext cx="881512" cy="3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4517738" y="2971800"/>
            <a:ext cx="511200" cy="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3" name="Google Shape;193;p19"/>
          <p:cNvPicPr preferRelativeResize="0"/>
          <p:nvPr/>
        </p:nvPicPr>
        <p:blipFill rotWithShape="1">
          <a:blip r:embed="rId6">
            <a:alphaModFix/>
          </a:blip>
          <a:srcRect b="9779" l="43429" r="0" t="0"/>
          <a:stretch/>
        </p:blipFill>
        <p:spPr>
          <a:xfrm>
            <a:off x="4142850" y="3113950"/>
            <a:ext cx="1347100" cy="3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Dilatació 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1545800" y="15540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White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0" name="Google Shape;200;p20"/>
          <p:cNvSpPr/>
          <p:nvPr/>
        </p:nvSpPr>
        <p:spPr>
          <a:xfrm>
            <a:off x="5644847" y="1554025"/>
            <a:ext cx="2399100" cy="23991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Black</a:t>
            </a:r>
            <a:endParaRPr sz="18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01" name="Google Shape;201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2" name="Google Shape;202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2814912" y="1754062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0"/>
          <p:cNvSpPr txBox="1"/>
          <p:nvPr/>
        </p:nvSpPr>
        <p:spPr>
          <a:xfrm>
            <a:off x="1449975" y="4175450"/>
            <a:ext cx="6663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Fer una dilatació és quedar-se amb el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màxim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(l'últim element d'aquesta ordenació).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 rotWithShape="1">
          <a:blip r:embed="rId3">
            <a:alphaModFix/>
          </a:blip>
          <a:srcRect b="0" l="631" r="622" t="0"/>
          <a:stretch/>
        </p:blipFill>
        <p:spPr>
          <a:xfrm>
            <a:off x="1588858" y="1591225"/>
            <a:ext cx="2313000" cy="23247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 rotWithShape="1">
          <a:blip r:embed="rId4">
            <a:alphaModFix/>
          </a:blip>
          <a:srcRect b="-593" l="0" r="0" t="0"/>
          <a:stretch/>
        </p:blipFill>
        <p:spPr>
          <a:xfrm>
            <a:off x="5687908" y="1591225"/>
            <a:ext cx="2313000" cy="2324700"/>
          </a:xfrm>
          <a:prstGeom prst="ellipse">
            <a:avLst/>
          </a:prstGeom>
          <a:solidFill>
            <a:srgbClr val="000000">
              <a:alpha val="7310"/>
            </a:srgbClr>
          </a:solidFill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800" y="2502575"/>
            <a:ext cx="843100" cy="2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/>
          <p:nvPr/>
        </p:nvSpPr>
        <p:spPr>
          <a:xfrm>
            <a:off x="4517738" y="2878850"/>
            <a:ext cx="511200" cy="7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12" name="Google Shape;2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4888" y="3093250"/>
            <a:ext cx="13430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