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ed Hat Display Black"/>
      <p:bold r:id="rId12"/>
      <p:boldItalic r:id="rId13"/>
    </p:embeddedFont>
    <p:embeddedFont>
      <p:font typeface="Red Hat Display"/>
      <p:regular r:id="rId14"/>
      <p:bold r:id="rId15"/>
      <p:italic r:id="rId16"/>
      <p:boldItalic r:id="rId17"/>
    </p:embeddedFont>
    <p:embeddedFont>
      <p:font typeface="Albert Sans"/>
      <p:regular r:id="rId18"/>
      <p:bold r:id="rId19"/>
      <p:italic r:id="rId20"/>
      <p:boldItalic r:id="rId21"/>
    </p:embeddedFont>
    <p:embeddedFont>
      <p:font typeface="DM Serif Display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italic.fntdata"/><Relationship Id="rId22" Type="http://schemas.openxmlformats.org/officeDocument/2006/relationships/font" Target="fonts/DMSerifDisplay-regular.fntdata"/><Relationship Id="rId21" Type="http://schemas.openxmlformats.org/officeDocument/2006/relationships/font" Target="fonts/AlbertSans-boldItalic.fntdata"/><Relationship Id="rId23" Type="http://schemas.openxmlformats.org/officeDocument/2006/relationships/font" Target="fonts/DMSerif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edHatDisplayBlack-boldItalic.fntdata"/><Relationship Id="rId12" Type="http://schemas.openxmlformats.org/officeDocument/2006/relationships/font" Target="fonts/RedHatDisplayBlack-bold.fntdata"/><Relationship Id="rId15" Type="http://schemas.openxmlformats.org/officeDocument/2006/relationships/font" Target="fonts/RedHatDisplay-bold.fntdata"/><Relationship Id="rId14" Type="http://schemas.openxmlformats.org/officeDocument/2006/relationships/font" Target="fonts/RedHatDisplay-regular.fntdata"/><Relationship Id="rId17" Type="http://schemas.openxmlformats.org/officeDocument/2006/relationships/font" Target="fonts/RedHatDisplay-boldItalic.fntdata"/><Relationship Id="rId16" Type="http://schemas.openxmlformats.org/officeDocument/2006/relationships/font" Target="fonts/RedHatDisplay-italic.fntdata"/><Relationship Id="rId19" Type="http://schemas.openxmlformats.org/officeDocument/2006/relationships/font" Target="fonts/AlbertSans-bold.fntdata"/><Relationship Id="rId18" Type="http://schemas.openxmlformats.org/officeDocument/2006/relationships/font" Target="fonts/Alber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8c014ad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8c014ad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f72a638c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f72a638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618c9de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618c9de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0a9a3c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0a9a3c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fd015ed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fd015ed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7bd86b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7bd86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Punts clau - Decisió migració a AWS </a:t>
            </a: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Conclusió: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Migrar al cloud = empresa més àgil, eficient i preparada pel futur.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71d7f4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71d7f4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41872" y="1170975"/>
            <a:ext cx="3943800" cy="215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b="0" sz="700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41850" y="3325600"/>
            <a:ext cx="3943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4616213" y="268383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>
            <p:ph idx="3" type="pic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>
            <p:ph idx="4" type="pic"/>
          </p:nvPr>
        </p:nvSpPr>
        <p:spPr>
          <a:xfrm>
            <a:off x="4616213" y="-351038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5054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5" name="Google Shape;15;p2"/>
          <p:cNvGrpSpPr/>
          <p:nvPr/>
        </p:nvGrpSpPr>
        <p:grpSpPr>
          <a:xfrm>
            <a:off x="5238749" y="-368726"/>
            <a:ext cx="4359803" cy="5880940"/>
            <a:chOff x="209549" y="-368726"/>
            <a:chExt cx="4359803" cy="5880940"/>
          </a:xfrm>
        </p:grpSpPr>
        <p:sp>
          <p:nvSpPr>
            <p:cNvPr id="16" name="Google Shape;16;p2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-1335675" y="-1680300"/>
            <a:ext cx="8504100" cy="850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88" name="Google Shape;88;p11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1" name="Google Shape;91;p11"/>
          <p:cNvSpPr/>
          <p:nvPr/>
        </p:nvSpPr>
        <p:spPr>
          <a:xfrm>
            <a:off x="78008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3" type="pic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6542724" y="-1814701"/>
            <a:ext cx="4349375" cy="4354375"/>
            <a:chOff x="6504849" y="-1751976"/>
            <a:chExt cx="4349375" cy="4354375"/>
          </a:xfrm>
        </p:grpSpPr>
        <p:sp>
          <p:nvSpPr>
            <p:cNvPr id="100" name="Google Shape;100;p13"/>
            <p:cNvSpPr/>
            <p:nvPr/>
          </p:nvSpPr>
          <p:spPr>
            <a:xfrm>
              <a:off x="8026424" y="-2254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04849" y="-175197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7082550" y="-266925"/>
            <a:ext cx="2126369" cy="2153348"/>
          </a:xfrm>
          <a:custGeom>
            <a:rect b="b" l="l" r="r" t="t"/>
            <a:pathLst>
              <a:path extrusionOk="0" h="118871" w="118263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 flipH="1">
            <a:off x="465318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 flipH="1">
            <a:off x="547657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3" type="title"/>
          </p:nvPr>
        </p:nvSpPr>
        <p:spPr>
          <a:xfrm flipH="1">
            <a:off x="465318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4" type="subTitle"/>
          </p:nvPr>
        </p:nvSpPr>
        <p:spPr>
          <a:xfrm flipH="1">
            <a:off x="547660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5" type="title"/>
          </p:nvPr>
        </p:nvSpPr>
        <p:spPr>
          <a:xfrm>
            <a:off x="4653163" y="3846550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6" type="subTitle"/>
          </p:nvPr>
        </p:nvSpPr>
        <p:spPr>
          <a:xfrm>
            <a:off x="547662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 flipH="1">
            <a:off x="71323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 flipH="1">
            <a:off x="153662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9" type="title"/>
          </p:nvPr>
        </p:nvSpPr>
        <p:spPr>
          <a:xfrm flipH="1">
            <a:off x="71323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 flipH="1">
            <a:off x="153665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4" type="title"/>
          </p:nvPr>
        </p:nvSpPr>
        <p:spPr>
          <a:xfrm>
            <a:off x="713238" y="3846550"/>
            <a:ext cx="760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i="0"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153667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/>
        </p:nvSpPr>
        <p:spPr>
          <a:xfrm>
            <a:off x="7274399" y="-294351"/>
            <a:ext cx="2033828" cy="2049039"/>
          </a:xfrm>
          <a:custGeom>
            <a:rect b="b" l="l" r="r" t="t"/>
            <a:pathLst>
              <a:path extrusionOk="0" h="118871" w="118263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19" name="Google Shape;119;p14"/>
          <p:cNvGrpSpPr/>
          <p:nvPr/>
        </p:nvGrpSpPr>
        <p:grpSpPr>
          <a:xfrm>
            <a:off x="5845224" y="-638176"/>
            <a:ext cx="4349375" cy="5880940"/>
            <a:chOff x="4714124" y="-201601"/>
            <a:chExt cx="4349375" cy="5880940"/>
          </a:xfrm>
        </p:grpSpPr>
        <p:sp>
          <p:nvSpPr>
            <p:cNvPr id="120" name="Google Shape;120;p14"/>
            <p:cNvSpPr/>
            <p:nvPr/>
          </p:nvSpPr>
          <p:spPr>
            <a:xfrm>
              <a:off x="6235699" y="132497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14124" y="-2016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714124" y="285153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125" name="Google Shape;125;p15"/>
          <p:cNvGrpSpPr/>
          <p:nvPr/>
        </p:nvGrpSpPr>
        <p:grpSpPr>
          <a:xfrm>
            <a:off x="5214774" y="-638176"/>
            <a:ext cx="4349375" cy="5880940"/>
            <a:chOff x="4714124" y="-201601"/>
            <a:chExt cx="4349375" cy="5880940"/>
          </a:xfrm>
        </p:grpSpPr>
        <p:sp>
          <p:nvSpPr>
            <p:cNvPr id="126" name="Google Shape;126;p15"/>
            <p:cNvSpPr/>
            <p:nvPr/>
          </p:nvSpPr>
          <p:spPr>
            <a:xfrm>
              <a:off x="6235699" y="132497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714124" y="-2016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14124" y="285153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2187624" y="-638176"/>
            <a:ext cx="4349375" cy="5880940"/>
            <a:chOff x="4714124" y="-201601"/>
            <a:chExt cx="4349375" cy="5880940"/>
          </a:xfrm>
        </p:grpSpPr>
        <p:sp>
          <p:nvSpPr>
            <p:cNvPr id="130" name="Google Shape;130;p15"/>
            <p:cNvSpPr/>
            <p:nvPr/>
          </p:nvSpPr>
          <p:spPr>
            <a:xfrm>
              <a:off x="6235699" y="132497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14124" y="-2016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714124" y="285153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3276575" y="-41400"/>
            <a:ext cx="5987375" cy="5308375"/>
          </a:xfrm>
          <a:custGeom>
            <a:rect b="b" l="l" r="r" t="t"/>
            <a:pathLst>
              <a:path extrusionOk="0" h="212335" w="239495">
                <a:moveTo>
                  <a:pt x="106049" y="106049"/>
                </a:moveTo>
                <a:lnTo>
                  <a:pt x="0" y="0"/>
                </a:lnTo>
                <a:lnTo>
                  <a:pt x="239495" y="245"/>
                </a:lnTo>
                <a:lnTo>
                  <a:pt x="239495" y="212335"/>
                </a:lnTo>
                <a:lnTo>
                  <a:pt x="1996" y="2102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35" name="Google Shape;135;p16"/>
          <p:cNvGrpSpPr/>
          <p:nvPr/>
        </p:nvGrpSpPr>
        <p:grpSpPr>
          <a:xfrm>
            <a:off x="4592224" y="-368726"/>
            <a:ext cx="4359803" cy="5880940"/>
            <a:chOff x="4592224" y="-368726"/>
            <a:chExt cx="4359803" cy="5880940"/>
          </a:xfrm>
        </p:grpSpPr>
        <p:sp>
          <p:nvSpPr>
            <p:cNvPr id="136" name="Google Shape;136;p1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39" name="Google Shape;139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5301177" y="-1547716"/>
            <a:ext cx="5914278" cy="5880960"/>
            <a:chOff x="5301177" y="-1547716"/>
            <a:chExt cx="5914278" cy="5880960"/>
          </a:xfrm>
        </p:grpSpPr>
        <p:grpSp>
          <p:nvGrpSpPr>
            <p:cNvPr id="142" name="Google Shape;142;p17"/>
            <p:cNvGrpSpPr/>
            <p:nvPr/>
          </p:nvGrpSpPr>
          <p:grpSpPr>
            <a:xfrm rot="10800000">
              <a:off x="6855652" y="-25591"/>
              <a:ext cx="4359803" cy="4358835"/>
              <a:chOff x="209549" y="-368726"/>
              <a:chExt cx="4359803" cy="4358835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209549" y="-368726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741552" y="1162309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45" name="Google Shape;145;p17"/>
            <p:cNvSpPr/>
            <p:nvPr/>
          </p:nvSpPr>
          <p:spPr>
            <a:xfrm rot="10800000">
              <a:off x="5301177" y="-154771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 rot="10800000">
            <a:off x="5691681" y="-131214"/>
            <a:ext cx="3542270" cy="3552164"/>
          </a:xfrm>
          <a:custGeom>
            <a:rect b="b" l="l" r="r" t="t"/>
            <a:pathLst>
              <a:path extrusionOk="0" h="218999" w="218389">
                <a:moveTo>
                  <a:pt x="215036" y="215037"/>
                </a:moveTo>
                <a:lnTo>
                  <a:pt x="5028" y="5030"/>
                </a:lnTo>
                <a:lnTo>
                  <a:pt x="2743" y="2744"/>
                </a:lnTo>
                <a:lnTo>
                  <a:pt x="0" y="0"/>
                </a:lnTo>
                <a:lnTo>
                  <a:pt x="0" y="218999"/>
                </a:lnTo>
                <a:lnTo>
                  <a:pt x="218389" y="218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>
            <p:ph idx="2" type="pic"/>
          </p:nvPr>
        </p:nvSpPr>
        <p:spPr>
          <a:xfrm>
            <a:off x="7518688" y="-1257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49" name="Google Shape;149;p17"/>
          <p:cNvSpPr/>
          <p:nvPr>
            <p:ph idx="3" type="pic"/>
          </p:nvPr>
        </p:nvSpPr>
        <p:spPr>
          <a:xfrm>
            <a:off x="5989588" y="-1539175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8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2" name="Google Shape;152;p18"/>
          <p:cNvSpPr/>
          <p:nvPr/>
        </p:nvSpPr>
        <p:spPr>
          <a:xfrm>
            <a:off x="5824350" y="1774475"/>
            <a:ext cx="3450175" cy="3460750"/>
          </a:xfrm>
          <a:custGeom>
            <a:rect b="b" l="l" r="r" t="t"/>
            <a:pathLst>
              <a:path extrusionOk="0" h="138430" w="138007">
                <a:moveTo>
                  <a:pt x="0" y="137583"/>
                </a:moveTo>
                <a:lnTo>
                  <a:pt x="138007" y="0"/>
                </a:lnTo>
                <a:lnTo>
                  <a:pt x="135467" y="138430"/>
                </a:lnTo>
                <a:lnTo>
                  <a:pt x="135467" y="137160"/>
                </a:lnTo>
                <a:lnTo>
                  <a:pt x="0" y="13800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53" name="Google Shape;153;p18"/>
          <p:cNvGrpSpPr/>
          <p:nvPr/>
        </p:nvGrpSpPr>
        <p:grpSpPr>
          <a:xfrm>
            <a:off x="6206574" y="2138859"/>
            <a:ext cx="4359803" cy="4349905"/>
            <a:chOff x="209549" y="1162309"/>
            <a:chExt cx="4359803" cy="4349905"/>
          </a:xfrm>
        </p:grpSpPr>
        <p:sp>
          <p:nvSpPr>
            <p:cNvPr id="154" name="Google Shape;154;p18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9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13225" y="539500"/>
            <a:ext cx="31863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722650" y="1168600"/>
            <a:ext cx="3708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713225" y="1168600"/>
            <a:ext cx="3708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28975" y="-36200"/>
            <a:ext cx="8000475" cy="5303950"/>
          </a:xfrm>
          <a:custGeom>
            <a:rect b="b" l="l" r="r" t="t"/>
            <a:pathLst>
              <a:path extrusionOk="0" h="212158" w="320019">
                <a:moveTo>
                  <a:pt x="237112" y="104393"/>
                </a:moveTo>
                <a:lnTo>
                  <a:pt x="131063" y="-1656"/>
                </a:lnTo>
                <a:lnTo>
                  <a:pt x="451082" y="-1197"/>
                </a:lnTo>
                <a:lnTo>
                  <a:pt x="449650" y="210502"/>
                </a:lnTo>
                <a:lnTo>
                  <a:pt x="133059" y="2085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-19051" y="-368726"/>
            <a:ext cx="4359803" cy="5880940"/>
            <a:chOff x="209549" y="-368726"/>
            <a:chExt cx="4359803" cy="5880940"/>
          </a:xfrm>
        </p:grpSpPr>
        <p:sp>
          <p:nvSpPr>
            <p:cNvPr id="24" name="Google Shape;24;p3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866427" y="11623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-657337" y="-360163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9" name="Google Shape;29;p3"/>
          <p:cNvSpPr/>
          <p:nvPr>
            <p:ph idx="4" type="pic"/>
          </p:nvPr>
        </p:nvSpPr>
        <p:spPr>
          <a:xfrm>
            <a:off x="-657337" y="2692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-147000" y="-207025"/>
            <a:ext cx="5459725" cy="5474975"/>
          </a:xfrm>
          <a:custGeom>
            <a:rect b="b" l="l" r="r" t="t"/>
            <a:pathLst>
              <a:path extrusionOk="0" h="218999" w="218389">
                <a:moveTo>
                  <a:pt x="215036" y="215037"/>
                </a:moveTo>
                <a:lnTo>
                  <a:pt x="5028" y="5030"/>
                </a:lnTo>
                <a:lnTo>
                  <a:pt x="2743" y="2744"/>
                </a:lnTo>
                <a:lnTo>
                  <a:pt x="0" y="0"/>
                </a:lnTo>
                <a:lnTo>
                  <a:pt x="0" y="218999"/>
                </a:lnTo>
                <a:lnTo>
                  <a:pt x="218389" y="218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64" name="Google Shape;164;p21"/>
          <p:cNvGrpSpPr/>
          <p:nvPr/>
        </p:nvGrpSpPr>
        <p:grpSpPr>
          <a:xfrm>
            <a:off x="-2105373" y="-1086841"/>
            <a:ext cx="7467900" cy="7429650"/>
            <a:chOff x="-2045998" y="-1086841"/>
            <a:chExt cx="7467900" cy="7429650"/>
          </a:xfrm>
        </p:grpSpPr>
        <p:grpSp>
          <p:nvGrpSpPr>
            <p:cNvPr id="165" name="Google Shape;165;p21"/>
            <p:cNvGrpSpPr/>
            <p:nvPr/>
          </p:nvGrpSpPr>
          <p:grpSpPr>
            <a:xfrm>
              <a:off x="-492376" y="461849"/>
              <a:ext cx="4359803" cy="5880940"/>
              <a:chOff x="209549" y="-368726"/>
              <a:chExt cx="4359803" cy="588094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09549" y="-368726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741552" y="1162309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09549" y="2684414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2594102" y="35150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-2045998" y="-108684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1" name="Google Shape;171;p21"/>
          <p:cNvSpPr txBox="1"/>
          <p:nvPr>
            <p:ph type="title"/>
          </p:nvPr>
        </p:nvSpPr>
        <p:spPr>
          <a:xfrm>
            <a:off x="3410475" y="523200"/>
            <a:ext cx="502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3410475" y="1406625"/>
            <a:ext cx="243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3410475" y="1740951"/>
            <a:ext cx="24393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3" type="subTitle"/>
          </p:nvPr>
        </p:nvSpPr>
        <p:spPr>
          <a:xfrm>
            <a:off x="5991475" y="1406625"/>
            <a:ext cx="243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4" type="subTitle"/>
          </p:nvPr>
        </p:nvSpPr>
        <p:spPr>
          <a:xfrm>
            <a:off x="5991475" y="1740950"/>
            <a:ext cx="24393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5" type="subTitle"/>
          </p:nvPr>
        </p:nvSpPr>
        <p:spPr>
          <a:xfrm>
            <a:off x="4759125" y="3098675"/>
            <a:ext cx="241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6" type="subTitle"/>
          </p:nvPr>
        </p:nvSpPr>
        <p:spPr>
          <a:xfrm>
            <a:off x="4759125" y="3433000"/>
            <a:ext cx="24189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>
            <p:ph idx="7" type="pic"/>
          </p:nvPr>
        </p:nvSpPr>
        <p:spPr>
          <a:xfrm>
            <a:off x="1939563" y="35235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8" type="pic"/>
          </p:nvPr>
        </p:nvSpPr>
        <p:spPr>
          <a:xfrm>
            <a:off x="-1138912" y="461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9" type="pic"/>
          </p:nvPr>
        </p:nvSpPr>
        <p:spPr>
          <a:xfrm>
            <a:off x="393088" y="199697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1138898" y="35150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713434" y="1491075"/>
            <a:ext cx="2140500" cy="3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2" type="subTitle"/>
          </p:nvPr>
        </p:nvSpPr>
        <p:spPr>
          <a:xfrm>
            <a:off x="713653" y="1837848"/>
            <a:ext cx="2140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3" type="subTitle"/>
          </p:nvPr>
        </p:nvSpPr>
        <p:spPr>
          <a:xfrm>
            <a:off x="713225" y="3169750"/>
            <a:ext cx="21405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4" type="subTitle"/>
          </p:nvPr>
        </p:nvSpPr>
        <p:spPr>
          <a:xfrm>
            <a:off x="713443" y="3516350"/>
            <a:ext cx="2140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5" type="subTitle"/>
          </p:nvPr>
        </p:nvSpPr>
        <p:spPr>
          <a:xfrm>
            <a:off x="6290664" y="1491075"/>
            <a:ext cx="2140200" cy="3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6" type="subTitle"/>
          </p:nvPr>
        </p:nvSpPr>
        <p:spPr>
          <a:xfrm>
            <a:off x="6290653" y="1837823"/>
            <a:ext cx="2140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7" type="subTitle"/>
          </p:nvPr>
        </p:nvSpPr>
        <p:spPr>
          <a:xfrm>
            <a:off x="6290226" y="3170667"/>
            <a:ext cx="21402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91" name="Google Shape;191;p22"/>
          <p:cNvSpPr txBox="1"/>
          <p:nvPr>
            <p:ph idx="8" type="subTitle"/>
          </p:nvPr>
        </p:nvSpPr>
        <p:spPr>
          <a:xfrm>
            <a:off x="6290444" y="3516325"/>
            <a:ext cx="2140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22"/>
          <p:cNvSpPr/>
          <p:nvPr>
            <p:ph idx="9" type="pic"/>
          </p:nvPr>
        </p:nvSpPr>
        <p:spPr>
          <a:xfrm>
            <a:off x="3158075" y="1333525"/>
            <a:ext cx="28278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93" name="Google Shape;193;p22"/>
          <p:cNvSpPr/>
          <p:nvPr/>
        </p:nvSpPr>
        <p:spPr>
          <a:xfrm>
            <a:off x="6289800" y="-345575"/>
            <a:ext cx="2956575" cy="2971775"/>
          </a:xfrm>
          <a:custGeom>
            <a:rect b="b" l="l" r="r" t="t"/>
            <a:pathLst>
              <a:path extrusionOk="0" h="118871" w="118263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94" name="Google Shape;194;p22"/>
          <p:cNvGrpSpPr/>
          <p:nvPr/>
        </p:nvGrpSpPr>
        <p:grpSpPr>
          <a:xfrm>
            <a:off x="4714124" y="-201601"/>
            <a:ext cx="4349375" cy="5880940"/>
            <a:chOff x="4714124" y="-201601"/>
            <a:chExt cx="4349375" cy="5880940"/>
          </a:xfrm>
        </p:grpSpPr>
        <p:sp>
          <p:nvSpPr>
            <p:cNvPr id="195" name="Google Shape;195;p22"/>
            <p:cNvSpPr/>
            <p:nvPr/>
          </p:nvSpPr>
          <p:spPr>
            <a:xfrm>
              <a:off x="6235699" y="132497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714124" y="-2016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714124" y="285153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3312851" y="3057460"/>
            <a:ext cx="2472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01" name="Google Shape;201;p23"/>
          <p:cNvSpPr txBox="1"/>
          <p:nvPr>
            <p:ph idx="2" type="subTitle"/>
          </p:nvPr>
        </p:nvSpPr>
        <p:spPr>
          <a:xfrm>
            <a:off x="3312850" y="3372713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subTitle"/>
          </p:nvPr>
        </p:nvSpPr>
        <p:spPr>
          <a:xfrm>
            <a:off x="3312851" y="1405103"/>
            <a:ext cx="2472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4" type="subTitle"/>
          </p:nvPr>
        </p:nvSpPr>
        <p:spPr>
          <a:xfrm>
            <a:off x="3312850" y="1720325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5" type="subTitle"/>
          </p:nvPr>
        </p:nvSpPr>
        <p:spPr>
          <a:xfrm>
            <a:off x="5912477" y="1405100"/>
            <a:ext cx="24720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6" type="subTitle"/>
          </p:nvPr>
        </p:nvSpPr>
        <p:spPr>
          <a:xfrm>
            <a:off x="5912476" y="1720322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7" type="subTitle"/>
          </p:nvPr>
        </p:nvSpPr>
        <p:spPr>
          <a:xfrm>
            <a:off x="713225" y="1405103"/>
            <a:ext cx="2472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8" type="subTitle"/>
          </p:nvPr>
        </p:nvSpPr>
        <p:spPr>
          <a:xfrm>
            <a:off x="713225" y="1720325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9" type="subTitle"/>
          </p:nvPr>
        </p:nvSpPr>
        <p:spPr>
          <a:xfrm>
            <a:off x="713225" y="3057460"/>
            <a:ext cx="2472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13" type="subTitle"/>
          </p:nvPr>
        </p:nvSpPr>
        <p:spPr>
          <a:xfrm>
            <a:off x="713225" y="3372713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4" type="subTitle"/>
          </p:nvPr>
        </p:nvSpPr>
        <p:spPr>
          <a:xfrm>
            <a:off x="5912477" y="3057449"/>
            <a:ext cx="2472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5" type="subTitle"/>
          </p:nvPr>
        </p:nvSpPr>
        <p:spPr>
          <a:xfrm>
            <a:off x="5912476" y="3372674"/>
            <a:ext cx="247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12" name="Google Shape;212;p23"/>
          <p:cNvGrpSpPr/>
          <p:nvPr/>
        </p:nvGrpSpPr>
        <p:grpSpPr>
          <a:xfrm>
            <a:off x="6504849" y="-1751976"/>
            <a:ext cx="4349375" cy="4354375"/>
            <a:chOff x="6504849" y="-1751976"/>
            <a:chExt cx="4349375" cy="4354375"/>
          </a:xfrm>
        </p:grpSpPr>
        <p:sp>
          <p:nvSpPr>
            <p:cNvPr id="213" name="Google Shape;213;p23"/>
            <p:cNvSpPr/>
            <p:nvPr/>
          </p:nvSpPr>
          <p:spPr>
            <a:xfrm>
              <a:off x="8026424" y="-2254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6504849" y="-175197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/>
          <p:nvPr/>
        </p:nvSpPr>
        <p:spPr>
          <a:xfrm>
            <a:off x="-2028975" y="-36200"/>
            <a:ext cx="8000475" cy="5303950"/>
          </a:xfrm>
          <a:custGeom>
            <a:rect b="b" l="l" r="r" t="t"/>
            <a:pathLst>
              <a:path extrusionOk="0" h="212158" w="320019">
                <a:moveTo>
                  <a:pt x="237112" y="104393"/>
                </a:moveTo>
                <a:lnTo>
                  <a:pt x="131063" y="-1656"/>
                </a:lnTo>
                <a:lnTo>
                  <a:pt x="451082" y="-1197"/>
                </a:lnTo>
                <a:lnTo>
                  <a:pt x="449650" y="210502"/>
                </a:lnTo>
                <a:lnTo>
                  <a:pt x="133059" y="2085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17" name="Google Shape;217;p24"/>
          <p:cNvGrpSpPr/>
          <p:nvPr/>
        </p:nvGrpSpPr>
        <p:grpSpPr>
          <a:xfrm>
            <a:off x="-19051" y="-368726"/>
            <a:ext cx="4359803" cy="5880940"/>
            <a:chOff x="209549" y="-368726"/>
            <a:chExt cx="4359803" cy="5880940"/>
          </a:xfrm>
        </p:grpSpPr>
        <p:sp>
          <p:nvSpPr>
            <p:cNvPr id="218" name="Google Shape;218;p24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21" name="Google Shape;221;p24"/>
          <p:cNvSpPr/>
          <p:nvPr/>
        </p:nvSpPr>
        <p:spPr>
          <a:xfrm>
            <a:off x="-665573" y="268443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2" name="Google Shape;222;p24"/>
          <p:cNvSpPr/>
          <p:nvPr>
            <p:ph idx="2" type="pic"/>
          </p:nvPr>
        </p:nvSpPr>
        <p:spPr>
          <a:xfrm>
            <a:off x="874663" y="1170862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23" name="Google Shape;223;p24"/>
          <p:cNvSpPr/>
          <p:nvPr/>
        </p:nvSpPr>
        <p:spPr>
          <a:xfrm>
            <a:off x="-665573" y="-36871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5161075" y="1675524"/>
            <a:ext cx="2906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5161075" y="539500"/>
            <a:ext cx="29067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4"/>
          <p:cNvSpPr txBox="1"/>
          <p:nvPr/>
        </p:nvSpPr>
        <p:spPr>
          <a:xfrm>
            <a:off x="5161075" y="3399023"/>
            <a:ext cx="29067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2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229" name="Google Shape;229;p2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8008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3" name="Google Shape;233;p25"/>
          <p:cNvSpPr/>
          <p:nvPr>
            <p:ph idx="2" type="pic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4" name="Google Shape;234;p25"/>
          <p:cNvSpPr/>
          <p:nvPr>
            <p:ph idx="3" type="pic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-436976" y="-368726"/>
            <a:ext cx="4359803" cy="5880940"/>
            <a:chOff x="4592224" y="-368726"/>
            <a:chExt cx="4359803" cy="5880940"/>
          </a:xfrm>
        </p:grpSpPr>
        <p:sp>
          <p:nvSpPr>
            <p:cNvPr id="238" name="Google Shape;238;p2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65054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32" name="Google Shape;32;p4"/>
          <p:cNvGrpSpPr/>
          <p:nvPr/>
        </p:nvGrpSpPr>
        <p:grpSpPr>
          <a:xfrm>
            <a:off x="4569799" y="-368726"/>
            <a:ext cx="4359803" cy="5880940"/>
            <a:chOff x="209549" y="-368726"/>
            <a:chExt cx="4359803" cy="5880940"/>
          </a:xfrm>
        </p:grpSpPr>
        <p:sp>
          <p:nvSpPr>
            <p:cNvPr id="33" name="Google Shape;33;p4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i="1"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66700"/>
            <a:ext cx="77175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5162549" y="-368726"/>
            <a:ext cx="4359803" cy="5880940"/>
            <a:chOff x="209549" y="-368726"/>
            <a:chExt cx="4359803" cy="5880940"/>
          </a:xfrm>
        </p:grpSpPr>
        <p:sp>
          <p:nvSpPr>
            <p:cNvPr id="40" name="Google Shape;40;p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713225" y="1601800"/>
            <a:ext cx="32967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714975" y="3384875"/>
            <a:ext cx="32958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14968" y="1181400"/>
            <a:ext cx="3295800" cy="45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716719" y="2964475"/>
            <a:ext cx="3294900" cy="45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title"/>
          </p:nvPr>
        </p:nvSpPr>
        <p:spPr>
          <a:xfrm>
            <a:off x="713225" y="539500"/>
            <a:ext cx="385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>
            <p:ph idx="5" type="pic"/>
          </p:nvPr>
        </p:nvSpPr>
        <p:spPr>
          <a:xfrm>
            <a:off x="4849825" y="33700"/>
            <a:ext cx="5092800" cy="5091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74960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i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4592224" y="-368726"/>
            <a:ext cx="4359803" cy="5880940"/>
            <a:chOff x="4592224" y="-368726"/>
            <a:chExt cx="4359803" cy="5880940"/>
          </a:xfrm>
        </p:grpSpPr>
        <p:sp>
          <p:nvSpPr>
            <p:cNvPr id="53" name="Google Shape;53;p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5391599" y="-364126"/>
            <a:ext cx="4359803" cy="5880940"/>
            <a:chOff x="209549" y="-368726"/>
            <a:chExt cx="4359803" cy="5880940"/>
          </a:xfrm>
        </p:grpSpPr>
        <p:sp>
          <p:nvSpPr>
            <p:cNvPr id="58" name="Google Shape;58;p7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1743575" y="30550"/>
            <a:ext cx="5092800" cy="50916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12975" y="3480850"/>
            <a:ext cx="19941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712975" y="539500"/>
            <a:ext cx="28113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7410313" y="117100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4" type="pic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5" type="pic"/>
          </p:nvPr>
        </p:nvSpPr>
        <p:spPr>
          <a:xfrm>
            <a:off x="2100675" y="25950"/>
            <a:ext cx="5092800" cy="5091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/>
        </p:nvSpPr>
        <p:spPr>
          <a:xfrm>
            <a:off x="78008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7"/>
          <p:cNvSpPr/>
          <p:nvPr/>
        </p:nvSpPr>
        <p:spPr>
          <a:xfrm>
            <a:off x="4365674" y="42371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4365674" y="-18976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6505400" y="-101600"/>
            <a:ext cx="3639350" cy="5288275"/>
          </a:xfrm>
          <a:custGeom>
            <a:rect b="b" l="l" r="r" t="t"/>
            <a:pathLst>
              <a:path extrusionOk="0" h="211531" w="145574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75" name="Google Shape;75;p9"/>
          <p:cNvGrpSpPr/>
          <p:nvPr/>
        </p:nvGrpSpPr>
        <p:grpSpPr>
          <a:xfrm>
            <a:off x="4171949" y="-368726"/>
            <a:ext cx="4359803" cy="5880940"/>
            <a:chOff x="209549" y="-368726"/>
            <a:chExt cx="4359803" cy="5880940"/>
          </a:xfrm>
        </p:grpSpPr>
        <p:sp>
          <p:nvSpPr>
            <p:cNvPr id="76" name="Google Shape;76;p9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79" name="Google Shape;79;p9"/>
          <p:cNvSpPr txBox="1"/>
          <p:nvPr>
            <p:ph type="title"/>
          </p:nvPr>
        </p:nvSpPr>
        <p:spPr>
          <a:xfrm>
            <a:off x="713225" y="1230038"/>
            <a:ext cx="41397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713225" y="2045373"/>
            <a:ext cx="41397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81" name="Google Shape;81;p9"/>
          <p:cNvSpPr/>
          <p:nvPr>
            <p:ph idx="2" type="pic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>
            <p:ph idx="2" type="pic"/>
          </p:nvPr>
        </p:nvSpPr>
        <p:spPr>
          <a:xfrm>
            <a:off x="-38800" y="-52925"/>
            <a:ext cx="9239400" cy="5249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5947675" y="2661125"/>
            <a:ext cx="2483100" cy="22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b="1"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b="1" sz="2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calculator.aw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713225" y="3374625"/>
            <a:ext cx="47844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Lucia Garrido, Albert Guillaumet, Adrià Muro, David Morillo i Neil Pradas</a:t>
            </a:r>
            <a:endParaRPr sz="1600"/>
          </a:p>
        </p:txBody>
      </p:sp>
      <p:sp>
        <p:nvSpPr>
          <p:cNvPr id="246" name="Google Shape;246;p27"/>
          <p:cNvSpPr txBox="1"/>
          <p:nvPr>
            <p:ph type="ctrTitle"/>
          </p:nvPr>
        </p:nvSpPr>
        <p:spPr>
          <a:xfrm>
            <a:off x="713225" y="1345425"/>
            <a:ext cx="6720300" cy="20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TCO ABC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460050" y="358400"/>
            <a:ext cx="694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21350" y="1358350"/>
            <a:ext cx="52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5286900" y="1496450"/>
            <a:ext cx="3503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EC2</a:t>
            </a:r>
            <a: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200 × t3.large i 100 × r6g.medium (ús 50%)</a:t>
            </a:r>
            <a:b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endParaRPr sz="1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Distribució</a:t>
            </a:r>
            <a: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AZ A i B (subxarxes privades)</a:t>
            </a:r>
            <a:b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endParaRPr sz="1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Base de dades</a:t>
            </a:r>
            <a: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RDS SQL Server Multi-AZ (2 TB SSD + backups a S3)</a:t>
            </a:r>
            <a:b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endParaRPr sz="1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Xarxa</a:t>
            </a:r>
            <a: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ALB (targets groups)+ NAT + IGW + VPN</a:t>
            </a:r>
            <a:b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endParaRPr sz="1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Seguretat</a:t>
            </a:r>
            <a:r>
              <a:rPr lang="en" sz="1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Grups de seguretat per accés controlat</a:t>
            </a:r>
            <a:endParaRPr sz="1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54" name="Google Shape;254;p28" title="arqui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50" y="1101900"/>
            <a:ext cx="4497526" cy="3360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4294967295" type="title"/>
          </p:nvPr>
        </p:nvSpPr>
        <p:spPr>
          <a:xfrm>
            <a:off x="400200" y="481125"/>
            <a:ext cx="694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 AWS</a:t>
            </a:r>
            <a:endParaRPr/>
          </a:p>
        </p:txBody>
      </p:sp>
      <p:pic>
        <p:nvPicPr>
          <p:cNvPr id="260" name="Google Shape;260;p29" title="Captura de pantalla 2025-05-19 a las 18.29.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675" y="1541125"/>
            <a:ext cx="1935700" cy="2595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29" title="Captura de pantalla 2025-05-19 a las 22.36.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0" y="1311137"/>
            <a:ext cx="6116777" cy="30553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9"/>
          <p:cNvSpPr txBox="1"/>
          <p:nvPr/>
        </p:nvSpPr>
        <p:spPr>
          <a:xfrm>
            <a:off x="400200" y="4672275"/>
            <a:ext cx="38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https://calculator.aws/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idx="4294967295" type="title"/>
          </p:nvPr>
        </p:nvSpPr>
        <p:spPr>
          <a:xfrm>
            <a:off x="531150" y="471025"/>
            <a:ext cx="694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 ON-PREMISE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125"/>
            <a:ext cx="8839204" cy="351323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idx="4294967295" type="title"/>
          </p:nvPr>
        </p:nvSpPr>
        <p:spPr>
          <a:xfrm>
            <a:off x="621350" y="515150"/>
            <a:ext cx="694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ANÀLISI DELS COSTOS 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68100" y="1159525"/>
            <a:ext cx="38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TCO On-Premises vs Cloud (5 anys)              </a:t>
            </a:r>
            <a:endParaRPr b="1" sz="16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Gráfico, Gráfico de líneas&#10;&#10;Descripción generada automáticamente, Imagen"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15931"/>
          <a:stretch/>
        </p:blipFill>
        <p:spPr>
          <a:xfrm>
            <a:off x="398075" y="1544800"/>
            <a:ext cx="4004401" cy="226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76" y="721749"/>
            <a:ext cx="3919124" cy="22664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1" title="Captura de pantalla 2025-05-19 a las 23.02.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476" y="3179050"/>
            <a:ext cx="2358118" cy="17543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31"/>
          <p:cNvSpPr txBox="1"/>
          <p:nvPr/>
        </p:nvSpPr>
        <p:spPr>
          <a:xfrm rot="-1153485">
            <a:off x="4720700" y="2447680"/>
            <a:ext cx="1465950" cy="340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accent6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Servidor/Computació</a:t>
            </a:r>
            <a:endParaRPr sz="800">
              <a:solidFill>
                <a:schemeClr val="dk1"/>
              </a:solidFill>
              <a:highlight>
                <a:schemeClr val="accent6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4294967295" type="title"/>
          </p:nvPr>
        </p:nvSpPr>
        <p:spPr>
          <a:xfrm>
            <a:off x="499500" y="452125"/>
            <a:ext cx="694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SWOT/DECISIÓ FINAL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190375" y="4204900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5" name="Google Shape;285;p32" title="Captura de pantalla 2025-05-19 a las 18.32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380350"/>
            <a:ext cx="4260850" cy="2631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32"/>
          <p:cNvSpPr txBox="1"/>
          <p:nvPr/>
        </p:nvSpPr>
        <p:spPr>
          <a:xfrm>
            <a:off x="4639875" y="1246100"/>
            <a:ext cx="4346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Decisió migració a AWS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Estalvi de 310.000 € en 5 anys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respecte a renovació on-premises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</a:t>
            </a: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educció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de costos operatius i energia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Escalabilitat flexible: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recursos adaptats al negoci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Desplegament ràpid: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entorns en minuts vs mesos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Gestió simplificada: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AWS s’encarrega de la infraestructura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Alta disponibilitat i fiabilitat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amb Multi-AZ</a:t>
            </a:r>
            <a:b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100" y="298200"/>
            <a:ext cx="1157049" cy="115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475" y="3842450"/>
            <a:ext cx="1157050" cy="9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" name="Google Shape;295;p33"/>
          <p:cNvSpPr txBox="1"/>
          <p:nvPr>
            <p:ph idx="2" type="title"/>
          </p:nvPr>
        </p:nvSpPr>
        <p:spPr>
          <a:xfrm>
            <a:off x="4287375" y="1831425"/>
            <a:ext cx="4275300" cy="13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</a:t>
            </a:r>
            <a:r>
              <a:rPr lang="en"/>
              <a:t>àcies!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al Materials Company Profile by Slidesgo">
  <a:themeElements>
    <a:clrScheme name="Simple Light">
      <a:dk1>
        <a:srgbClr val="000000"/>
      </a:dk1>
      <a:lt1>
        <a:srgbClr val="DAD5D5"/>
      </a:lt1>
      <a:dk2>
        <a:srgbClr val="434343"/>
      </a:dk2>
      <a:lt2>
        <a:srgbClr val="666666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