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4"/>
  </p:notesMasterIdLst>
  <p:sldIdLst>
    <p:sldId id="256" r:id="rId2"/>
    <p:sldId id="258" r:id="rId3"/>
    <p:sldId id="257" r:id="rId4"/>
    <p:sldId id="259" r:id="rId5"/>
    <p:sldId id="267" r:id="rId6"/>
    <p:sldId id="299" r:id="rId7"/>
    <p:sldId id="288" r:id="rId8"/>
    <p:sldId id="286" r:id="rId9"/>
    <p:sldId id="290" r:id="rId10"/>
    <p:sldId id="278" r:id="rId11"/>
    <p:sldId id="302" r:id="rId12"/>
    <p:sldId id="301" r:id="rId13"/>
    <p:sldId id="275" r:id="rId14"/>
    <p:sldId id="298" r:id="rId15"/>
    <p:sldId id="285" r:id="rId16"/>
    <p:sldId id="262" r:id="rId17"/>
    <p:sldId id="292" r:id="rId18"/>
    <p:sldId id="296" r:id="rId19"/>
    <p:sldId id="287" r:id="rId20"/>
    <p:sldId id="265" r:id="rId21"/>
    <p:sldId id="303" r:id="rId22"/>
    <p:sldId id="304" r:id="rId23"/>
  </p:sldIdLst>
  <p:sldSz cx="9144000" cy="5143500" type="screen16x9"/>
  <p:notesSz cx="6858000" cy="9144000"/>
  <p:embeddedFontLst>
    <p:embeddedFont>
      <p:font typeface="Sniglet" panose="020B0604020202020204" charset="0"/>
      <p:regular r:id="rId25"/>
    </p:embeddedFont>
    <p:embeddedFont>
      <p:font typeface="Walter Turncoat"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A6DE6D-EAFE-4E3E-B7FA-867FE69B5F98}">
  <a:tblStyle styleId="{3AA6DE6D-EAFE-4E3E-B7FA-867FE69B5F9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snapToGrid="0">
      <p:cViewPr varScale="1">
        <p:scale>
          <a:sx n="111" d="100"/>
          <a:sy n="111" d="100"/>
        </p:scale>
        <p:origin x="64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800928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208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583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23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961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8170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298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243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9464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20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721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163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9244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5686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30365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495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727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193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3579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283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4327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323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303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964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 name="Shape 12"/>
          <p:cNvSpPr txBox="1">
            <a:spLocks noGrp="1"/>
          </p:cNvSpPr>
          <p:nvPr>
            <p:ph type="subTitle" idx="1"/>
          </p:nvPr>
        </p:nvSpPr>
        <p:spPr>
          <a:xfrm>
            <a:off x="685800" y="3144853"/>
            <a:ext cx="7772400" cy="784799"/>
          </a:xfrm>
          <a:prstGeom prst="rect">
            <a:avLst/>
          </a:prstGeom>
        </p:spPr>
        <p:txBody>
          <a:bodyPr lIns="91425" tIns="91425" rIns="91425" bIns="91425" anchor="t"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700925" y="1399800"/>
            <a:ext cx="5742300" cy="819899"/>
          </a:xfrm>
          <a:prstGeom prst="rect">
            <a:avLst/>
          </a:prstGeom>
        </p:spPr>
        <p:txBody>
          <a:bodyPr lIns="91425" tIns="91425" rIns="91425" bIns="91425" anchor="t" anchorCtr="0"/>
          <a:lstStyle>
            <a:lvl1pPr lvl="0" algn="ctr"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a:spcBef>
                <a:spcPts val="0"/>
              </a:spcBef>
              <a:buSzPct val="100000"/>
              <a:defRPr sz="3000"/>
            </a:lvl9pPr>
          </a:lstStyle>
          <a:p>
            <a:endParaRPr/>
          </a:p>
        </p:txBody>
      </p:sp>
      <p:sp>
        <p:nvSpPr>
          <p:cNvPr id="15" name="Shape 15"/>
          <p:cNvSpPr txBox="1"/>
          <p:nvPr/>
        </p:nvSpPr>
        <p:spPr>
          <a:xfrm>
            <a:off x="3593400" y="857568"/>
            <a:ext cx="1957200" cy="653699"/>
          </a:xfrm>
          <a:prstGeom prst="rect">
            <a:avLst/>
          </a:prstGeom>
          <a:noFill/>
          <a:ln>
            <a:noFill/>
          </a:ln>
        </p:spPr>
        <p:txBody>
          <a:bodyPr lIns="91425" tIns="91425" rIns="91425" bIns="91425" anchor="ctr" anchorCtr="0">
            <a:noAutofit/>
          </a:bodyPr>
          <a:lstStyle/>
          <a:p>
            <a:pPr lvl="0" algn="ctr">
              <a:spcBef>
                <a:spcPts val="0"/>
              </a:spcBef>
              <a:buNone/>
            </a:pPr>
            <a:r>
              <a:rPr lang="en" sz="9600">
                <a:solidFill>
                  <a:srgbClr val="FFFFFF"/>
                </a:solidFill>
                <a:latin typeface="Walter Turncoat"/>
                <a:ea typeface="Walter Turncoat"/>
                <a:cs typeface="Walter Turncoat"/>
                <a:sym typeface="Walter Turncoat"/>
              </a:rPr>
              <a:t>“</a:t>
            </a:r>
          </a:p>
        </p:txBody>
      </p:sp>
      <p:sp>
        <p:nvSpPr>
          <p:cNvPr id="16" name="Shape 16"/>
          <p:cNvSpPr/>
          <p:nvPr/>
        </p:nvSpPr>
        <p:spPr>
          <a:xfrm>
            <a:off x="4128150" y="550650"/>
            <a:ext cx="887711" cy="84916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25" y="967975"/>
            <a:ext cx="9156000" cy="857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27" name="Shape 27"/>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28" name="Shape 28"/>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Shape 7"/>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795802" y="2828186"/>
            <a:ext cx="7772400" cy="1159799"/>
          </a:xfrm>
          <a:prstGeom prst="rect">
            <a:avLst/>
          </a:prstGeom>
        </p:spPr>
        <p:txBody>
          <a:bodyPr lIns="91425" tIns="91425" rIns="91425" bIns="91425" anchor="ctr" anchorCtr="0">
            <a:noAutofit/>
          </a:bodyPr>
          <a:lstStyle/>
          <a:p>
            <a:pPr lvl="0">
              <a:spcBef>
                <a:spcPts val="0"/>
              </a:spcBef>
              <a:buNone/>
            </a:pPr>
            <a:r>
              <a:rPr lang="en" dirty="0" smtClean="0"/>
              <a:t>Mensajería</a:t>
            </a:r>
            <a:r>
              <a:rPr lang="en" dirty="0"/>
              <a:t/>
            </a:r>
            <a:br>
              <a:rPr lang="en" dirty="0"/>
            </a:br>
            <a:r>
              <a:rPr lang="en" sz="3200" dirty="0"/>
              <a:t>daniel ramírez sánchez</a:t>
            </a:r>
          </a:p>
        </p:txBody>
      </p:sp>
      <p:sp>
        <p:nvSpPr>
          <p:cNvPr id="45" name="Shape 45"/>
          <p:cNvSpPr/>
          <p:nvPr/>
        </p:nvSpPr>
        <p:spPr>
          <a:xfrm>
            <a:off x="2490122" y="3572440"/>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2097265" y="3422733"/>
            <a:ext cx="5169473" cy="101596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310"/>
          <p:cNvSpPr/>
          <p:nvPr/>
        </p:nvSpPr>
        <p:spPr>
          <a:xfrm>
            <a:off x="4050964" y="1395850"/>
            <a:ext cx="721034" cy="459775"/>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 name="Shape 331"/>
          <p:cNvSpPr/>
          <p:nvPr/>
        </p:nvSpPr>
        <p:spPr>
          <a:xfrm>
            <a:off x="3816775" y="735858"/>
            <a:ext cx="1189413" cy="1779760"/>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715020" y="1012500"/>
            <a:ext cx="4345118" cy="3586121"/>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Sniglet"/>
              <a:ea typeface="Sniglet"/>
              <a:cs typeface="Sniglet"/>
              <a:sym typeface="Sniglet"/>
            </a:endParaRPr>
          </a:p>
        </p:txBody>
      </p:sp>
      <p:sp>
        <p:nvSpPr>
          <p:cNvPr id="261" name="Shape 261"/>
          <p:cNvSpPr/>
          <p:nvPr/>
        </p:nvSpPr>
        <p:spPr>
          <a:xfrm>
            <a:off x="791005" y="1202932"/>
            <a:ext cx="4220700" cy="2695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999999"/>
                </a:solidFill>
                <a:latin typeface="Sniglet"/>
                <a:ea typeface="Sniglet"/>
                <a:cs typeface="Sniglet"/>
                <a:sym typeface="Sniglet"/>
              </a:rPr>
              <a:t>Place your screenshot here</a:t>
            </a:r>
          </a:p>
        </p:txBody>
      </p:sp>
      <p:sp>
        <p:nvSpPr>
          <p:cNvPr id="262" name="Shape 262"/>
          <p:cNvSpPr txBox="1">
            <a:spLocks noGrp="1"/>
          </p:cNvSpPr>
          <p:nvPr>
            <p:ph type="body" idx="4294967295"/>
          </p:nvPr>
        </p:nvSpPr>
        <p:spPr>
          <a:xfrm>
            <a:off x="5689805" y="1799480"/>
            <a:ext cx="2898599" cy="2090700"/>
          </a:xfrm>
          <a:prstGeom prst="rect">
            <a:avLst/>
          </a:prstGeom>
        </p:spPr>
        <p:txBody>
          <a:bodyPr lIns="91425" tIns="91425" rIns="91425" bIns="91425" anchor="b" anchorCtr="0">
            <a:noAutofit/>
          </a:bodyPr>
          <a:lstStyle/>
          <a:p>
            <a:pPr lvl="0" rtl="0">
              <a:spcBef>
                <a:spcPts val="0"/>
              </a:spcBef>
              <a:buNone/>
            </a:pPr>
            <a:r>
              <a:rPr lang="en" dirty="0">
                <a:latin typeface="Walter Turncoat"/>
                <a:ea typeface="Walter Turncoat"/>
                <a:cs typeface="Walter Turncoat"/>
                <a:sym typeface="Walter Turncoat"/>
              </a:rPr>
              <a:t>Herramientas de Telegram:</a:t>
            </a:r>
          </a:p>
          <a:p>
            <a:pPr marL="342900" lvl="0" indent="-342900" rtl="0">
              <a:spcBef>
                <a:spcPts val="0"/>
              </a:spcBef>
              <a:buFont typeface="Wingdings" panose="05000000000000000000" pitchFamily="2" charset="2"/>
              <a:buChar char="q"/>
            </a:pPr>
            <a:r>
              <a:rPr lang="en" sz="1600" dirty="0">
                <a:latin typeface="Walter Turncoat"/>
                <a:ea typeface="Walter Turncoat"/>
                <a:cs typeface="Walter Turncoat"/>
                <a:sym typeface="Walter Turncoat"/>
              </a:rPr>
              <a:t>Grupos</a:t>
            </a:r>
            <a:r>
              <a:rPr lang="en" sz="1600" dirty="0">
                <a:latin typeface="Walter Turncoat"/>
                <a:ea typeface="Walter Turncoat"/>
                <a:cs typeface="Walter Turncoat"/>
                <a:sym typeface="Wingdings" panose="05000000000000000000" pitchFamily="2" charset="2"/>
              </a:rPr>
              <a:t> permiten reunir contactos en un mismo lugar para ue se puedan comunicar.</a:t>
            </a:r>
          </a:p>
          <a:p>
            <a:pPr marL="342900" lvl="0" indent="-342900" rtl="0">
              <a:spcBef>
                <a:spcPts val="0"/>
              </a:spcBef>
              <a:buFont typeface="Wingdings" panose="05000000000000000000" pitchFamily="2" charset="2"/>
              <a:buChar char="q"/>
            </a:pPr>
            <a:r>
              <a:rPr lang="en" sz="1600" dirty="0">
                <a:latin typeface="Walter Turncoat"/>
                <a:ea typeface="Walter Turncoat"/>
                <a:cs typeface="Walter Turncoat"/>
                <a:sym typeface="Wingdings" panose="05000000000000000000" pitchFamily="2" charset="2"/>
              </a:rPr>
              <a:t>Canal permite que el dueño envie un mensaje a un conjunto de contactos pero estos no pueden responder.</a:t>
            </a:r>
            <a:endParaRPr lang="en" sz="1600" dirty="0">
              <a:latin typeface="Walter Turncoat"/>
              <a:ea typeface="Walter Turncoat"/>
              <a:cs typeface="Walter Turncoat"/>
              <a:sym typeface="Walter Turncoat"/>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92" y="1202932"/>
            <a:ext cx="3994126" cy="26872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700925" y="1399800"/>
            <a:ext cx="5742300" cy="819899"/>
          </a:xfrm>
          <a:prstGeom prst="rect">
            <a:avLst/>
          </a:prstGeom>
        </p:spPr>
        <p:txBody>
          <a:bodyPr lIns="91425" tIns="91425" rIns="91425" bIns="91425" anchor="t" anchorCtr="0">
            <a:noAutofit/>
          </a:bodyPr>
          <a:lstStyle/>
          <a:p>
            <a:pPr lvl="0">
              <a:spcBef>
                <a:spcPts val="0"/>
              </a:spcBef>
              <a:buNone/>
            </a:pPr>
            <a:r>
              <a:rPr lang="en" dirty="0"/>
              <a:t>Ninguna herramienta que nos ofrece Telegram ofrece lo que necesitamos, lo que buscamos es que se pueda enviar un mismo mensaje a varios destinatarios y con Telegram actualmente no se puede hacer</a:t>
            </a:r>
          </a:p>
        </p:txBody>
      </p:sp>
    </p:spTree>
    <p:extLst>
      <p:ext uri="{BB962C8B-B14F-4D97-AF65-F5344CB8AC3E}">
        <p14:creationId xmlns:p14="http://schemas.microsoft.com/office/powerpoint/2010/main" val="2659420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t>Una herramienta más</a:t>
            </a:r>
          </a:p>
        </p:txBody>
      </p:sp>
      <p:sp>
        <p:nvSpPr>
          <p:cNvPr id="53" name="Shape 53"/>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345989" y="5203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txBox="1"/>
          <p:nvPr/>
        </p:nvSpPr>
        <p:spPr>
          <a:xfrm>
            <a:off x="835275" y="1504950"/>
            <a:ext cx="7473300" cy="826499"/>
          </a:xfrm>
          <a:prstGeom prst="rect">
            <a:avLst/>
          </a:prstGeom>
          <a:noFill/>
          <a:ln>
            <a:noFill/>
          </a:ln>
        </p:spPr>
        <p:txBody>
          <a:bodyPr lIns="91425" tIns="91425" rIns="91425" bIns="91425" anchor="t" anchorCtr="0">
            <a:noAutofit/>
          </a:bodyPr>
          <a:lstStyle/>
          <a:p>
            <a:pPr lvl="0" rtl="0">
              <a:spcBef>
                <a:spcPts val="600"/>
              </a:spcBef>
              <a:buNone/>
            </a:pPr>
            <a:r>
              <a:rPr lang="en" sz="1200" b="1" dirty="0">
                <a:solidFill>
                  <a:srgbClr val="FFFFFF"/>
                </a:solidFill>
                <a:latin typeface="Sniglet"/>
                <a:ea typeface="Sniglet"/>
                <a:cs typeface="Sniglet"/>
                <a:sym typeface="Sniglet"/>
              </a:rPr>
              <a:t>Mensajeria es una herramienta complementaria a las que ya trae Telegram, ya que este no trae la opción de enviar un mismo mensaje a varios usuarios a la vez, mi aplicación se hizo con esta finalidad, es importante dejar claras dos cosas:</a:t>
            </a:r>
          </a:p>
        </p:txBody>
      </p:sp>
      <p:sp>
        <p:nvSpPr>
          <p:cNvPr id="56" name="Shape 56"/>
          <p:cNvSpPr txBox="1"/>
          <p:nvPr/>
        </p:nvSpPr>
        <p:spPr>
          <a:xfrm>
            <a:off x="835275" y="2230264"/>
            <a:ext cx="3429600" cy="2207100"/>
          </a:xfrm>
          <a:prstGeom prst="rect">
            <a:avLst/>
          </a:prstGeom>
          <a:noFill/>
          <a:ln>
            <a:noFill/>
          </a:ln>
        </p:spPr>
        <p:txBody>
          <a:bodyPr lIns="91425" tIns="91425" rIns="91425" bIns="91425" anchor="t" anchorCtr="0">
            <a:noAutofit/>
          </a:bodyPr>
          <a:lstStyle/>
          <a:p>
            <a:pPr lvl="0" rtl="0">
              <a:spcBef>
                <a:spcPts val="600"/>
              </a:spcBef>
              <a:buNone/>
            </a:pPr>
            <a:r>
              <a:rPr lang="en" b="1" dirty="0">
                <a:solidFill>
                  <a:srgbClr val="FFFFFF"/>
                </a:solidFill>
                <a:latin typeface="Sniglet"/>
                <a:ea typeface="Sniglet"/>
                <a:cs typeface="Sniglet"/>
                <a:sym typeface="Sniglet"/>
              </a:rPr>
              <a:t>Es importante saber que…</a:t>
            </a:r>
          </a:p>
          <a:p>
            <a:pPr lvl="0">
              <a:spcBef>
                <a:spcPts val="600"/>
              </a:spcBef>
            </a:pPr>
            <a:r>
              <a:rPr lang="en" sz="1200" b="1" dirty="0">
                <a:solidFill>
                  <a:srgbClr val="FFFFFF"/>
                </a:solidFill>
                <a:latin typeface="Sniglet"/>
                <a:ea typeface="Sniglet"/>
                <a:cs typeface="Sniglet"/>
                <a:sym typeface="Sniglet"/>
              </a:rPr>
              <a:t>es una herramienta solo para el envio de información, es decir, no para interactuar.  Debemos tener eso muy claro, ya que no recibiremos en ningún momento la respuesta del contacto que reciba el mensaje.</a:t>
            </a:r>
          </a:p>
        </p:txBody>
      </p:sp>
      <p:sp>
        <p:nvSpPr>
          <p:cNvPr id="57" name="Shape 57"/>
          <p:cNvSpPr txBox="1"/>
          <p:nvPr/>
        </p:nvSpPr>
        <p:spPr>
          <a:xfrm>
            <a:off x="4728976" y="2087613"/>
            <a:ext cx="3579599" cy="2207100"/>
          </a:xfrm>
          <a:prstGeom prst="rect">
            <a:avLst/>
          </a:prstGeom>
          <a:noFill/>
          <a:ln>
            <a:noFill/>
          </a:ln>
        </p:spPr>
        <p:txBody>
          <a:bodyPr lIns="91425" tIns="91425" rIns="91425" bIns="91425" anchor="t" anchorCtr="0">
            <a:noAutofit/>
          </a:bodyPr>
          <a:lstStyle/>
          <a:p>
            <a:pPr lvl="0" rtl="0">
              <a:spcBef>
                <a:spcPts val="600"/>
              </a:spcBef>
              <a:buNone/>
            </a:pPr>
            <a:r>
              <a:rPr lang="en" b="1" dirty="0">
                <a:solidFill>
                  <a:srgbClr val="FFFFFF"/>
                </a:solidFill>
                <a:latin typeface="Sniglet"/>
                <a:ea typeface="Sniglet"/>
                <a:cs typeface="Sniglet"/>
                <a:sym typeface="Sniglet"/>
              </a:rPr>
              <a:t>Hay un límite en los caracteres de los mensajes…</a:t>
            </a:r>
          </a:p>
          <a:p>
            <a:pPr lvl="0" rtl="0">
              <a:spcBef>
                <a:spcPts val="600"/>
              </a:spcBef>
              <a:buNone/>
            </a:pPr>
            <a:r>
              <a:rPr lang="es-ES" sz="1200" b="1" dirty="0">
                <a:solidFill>
                  <a:srgbClr val="FFFFFF"/>
                </a:solidFill>
                <a:latin typeface="Sniglet"/>
                <a:ea typeface="Sniglet"/>
                <a:cs typeface="Sniglet"/>
                <a:sym typeface="Sniglet"/>
              </a:rPr>
              <a:t>P</a:t>
            </a:r>
            <a:r>
              <a:rPr lang="en" sz="1200" b="1" dirty="0">
                <a:solidFill>
                  <a:srgbClr val="FFFFFF"/>
                </a:solidFill>
                <a:latin typeface="Sniglet"/>
                <a:ea typeface="Sniglet"/>
                <a:cs typeface="Sniglet"/>
                <a:sym typeface="Sniglet"/>
              </a:rPr>
              <a:t>or eso hay puesto un limite por defecto de 160, pero se puede ampliar un poco más, pero es posible que los mensajes no se envien.</a:t>
            </a:r>
          </a:p>
        </p:txBody>
      </p:sp>
      <p:sp>
        <p:nvSpPr>
          <p:cNvPr id="58" name="Shape 58"/>
          <p:cNvSpPr txBox="1"/>
          <p:nvPr/>
        </p:nvSpPr>
        <p:spPr>
          <a:xfrm>
            <a:off x="1103408" y="3610865"/>
            <a:ext cx="7473300"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es-ES" sz="1200" dirty="0">
                <a:solidFill>
                  <a:srgbClr val="FFFFFF"/>
                </a:solidFill>
                <a:latin typeface="Sniglet"/>
                <a:ea typeface="Sniglet"/>
                <a:cs typeface="Sniglet"/>
                <a:sym typeface="Sniglet"/>
              </a:rPr>
              <a:t>Si el contacto que va a recibir el mensaje se encuentra sin internet no va a poder recibir el mensaje y </a:t>
            </a:r>
            <a:r>
              <a:rPr lang="es-ES" sz="1200" dirty="0" smtClean="0">
                <a:solidFill>
                  <a:srgbClr val="FFFFFF"/>
                </a:solidFill>
                <a:latin typeface="Sniglet"/>
                <a:ea typeface="Sniglet"/>
                <a:cs typeface="Sniglet"/>
                <a:sym typeface="Sniglet"/>
              </a:rPr>
              <a:t>este </a:t>
            </a:r>
            <a:r>
              <a:rPr lang="es-ES" sz="1200" dirty="0">
                <a:solidFill>
                  <a:srgbClr val="FFFFFF"/>
                </a:solidFill>
                <a:latin typeface="Sniglet"/>
                <a:ea typeface="Sniglet"/>
                <a:cs typeface="Sniglet"/>
                <a:sym typeface="Sniglet"/>
              </a:rPr>
              <a:t>se marcará como enviado a pesar de que no lo haya recibido.</a:t>
            </a:r>
            <a:endParaRPr sz="1200" dirty="0">
              <a:solidFill>
                <a:srgbClr val="FFFFFF"/>
              </a:solidFill>
              <a:latin typeface="Sniglet"/>
              <a:ea typeface="Sniglet"/>
              <a:cs typeface="Sniglet"/>
              <a:sym typeface="Sniglet"/>
            </a:endParaRPr>
          </a:p>
          <a:p>
            <a:pPr lvl="0" rtl="0">
              <a:spcBef>
                <a:spcPts val="1000"/>
              </a:spcBef>
              <a:spcAft>
                <a:spcPts val="1000"/>
              </a:spcAft>
              <a:buNone/>
            </a:pPr>
            <a:endParaRPr sz="1200" dirty="0">
              <a:solidFill>
                <a:srgbClr val="FFFFFF"/>
              </a:solidFill>
              <a:latin typeface="Sniglet"/>
              <a:ea typeface="Sniglet"/>
              <a:cs typeface="Sniglet"/>
              <a:sym typeface="Sniglet"/>
            </a:endParaRPr>
          </a:p>
        </p:txBody>
      </p:sp>
    </p:spTree>
    <p:extLst>
      <p:ext uri="{BB962C8B-B14F-4D97-AF65-F5344CB8AC3E}">
        <p14:creationId xmlns:p14="http://schemas.microsoft.com/office/powerpoint/2010/main" val="1663966129"/>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p:nvPr/>
        </p:nvSpPr>
        <p:spPr>
          <a:xfrm>
            <a:off x="1127532" y="489800"/>
            <a:ext cx="2165684" cy="4439710"/>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alpha val="11150"/>
            </a:srgbClr>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txBox="1">
            <a:spLocks noGrp="1"/>
          </p:cNvSpPr>
          <p:nvPr>
            <p:ph type="body" idx="4294967295"/>
          </p:nvPr>
        </p:nvSpPr>
        <p:spPr>
          <a:xfrm>
            <a:off x="4472475" y="1793054"/>
            <a:ext cx="3777899" cy="2090700"/>
          </a:xfrm>
          <a:prstGeom prst="rect">
            <a:avLst/>
          </a:prstGeom>
        </p:spPr>
        <p:txBody>
          <a:bodyPr lIns="91425" tIns="91425" rIns="91425" bIns="91425" anchor="b" anchorCtr="0">
            <a:noAutofit/>
          </a:bodyPr>
          <a:lstStyle/>
          <a:p>
            <a:pPr lvl="0" rtl="0">
              <a:spcBef>
                <a:spcPts val="0"/>
              </a:spcBef>
              <a:buNone/>
            </a:pPr>
            <a:r>
              <a:rPr lang="en" dirty="0">
                <a:latin typeface="Walter Turncoat"/>
                <a:ea typeface="Walter Turncoat"/>
                <a:cs typeface="Walter Turncoat"/>
                <a:sym typeface="Walter Turncoat"/>
              </a:rPr>
              <a:t>Álias</a:t>
            </a:r>
          </a:p>
          <a:p>
            <a:pPr lvl="0" rtl="0">
              <a:spcBef>
                <a:spcPts val="0"/>
              </a:spcBef>
              <a:buNone/>
            </a:pPr>
            <a:r>
              <a:rPr lang="en" dirty="0"/>
              <a:t>Cada tutor deberá tener un álias, ya que así no necesitamos su número de telefono y aumentamos la privacidad. Es lo único que necesitamos para poder enviar un mensaje a cualquier usuario.</a:t>
            </a:r>
          </a:p>
        </p:txBody>
      </p:sp>
      <p:sp>
        <p:nvSpPr>
          <p:cNvPr id="241" name="Shape 241"/>
          <p:cNvSpPr/>
          <p:nvPr/>
        </p:nvSpPr>
        <p:spPr>
          <a:xfrm>
            <a:off x="1326150" y="839000"/>
            <a:ext cx="1888499" cy="33561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999999"/>
                </a:solidFill>
                <a:latin typeface="Sniglet"/>
                <a:ea typeface="Sniglet"/>
                <a:cs typeface="Sniglet"/>
                <a:sym typeface="Sniglet"/>
              </a:rPr>
              <a:t>Place your screenshot here</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834" y="839000"/>
            <a:ext cx="1981815" cy="35897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lvl="0" rtl="0">
              <a:spcBef>
                <a:spcPts val="0"/>
              </a:spcBef>
              <a:buNone/>
            </a:pPr>
            <a:r>
              <a:rPr lang="en" sz="6000" dirty="0"/>
              <a:t>3.</a:t>
            </a:r>
          </a:p>
          <a:p>
            <a:pPr lvl="0" rtl="0">
              <a:spcBef>
                <a:spcPts val="0"/>
              </a:spcBef>
              <a:buNone/>
            </a:pPr>
            <a:endParaRPr dirty="0"/>
          </a:p>
          <a:p>
            <a:pPr lvl="0" rtl="0">
              <a:spcBef>
                <a:spcPts val="0"/>
              </a:spcBef>
              <a:buNone/>
            </a:pPr>
            <a:r>
              <a:rPr lang="en" dirty="0"/>
              <a:t>¿Cómo funciona?</a:t>
            </a:r>
          </a:p>
        </p:txBody>
      </p:sp>
      <p:sp>
        <p:nvSpPr>
          <p:cNvPr id="72" name="Shape 72"/>
          <p:cNvSpPr txBox="1">
            <a:spLocks noGrp="1"/>
          </p:cNvSpPr>
          <p:nvPr>
            <p:ph type="subTitle" idx="1"/>
          </p:nvPr>
        </p:nvSpPr>
        <p:spPr>
          <a:xfrm>
            <a:off x="685800" y="3144853"/>
            <a:ext cx="7772400" cy="784799"/>
          </a:xfrm>
          <a:prstGeom prst="rect">
            <a:avLst/>
          </a:prstGeom>
        </p:spPr>
        <p:txBody>
          <a:bodyPr lIns="91425" tIns="91425" rIns="91425" bIns="91425" anchor="t" anchorCtr="0">
            <a:noAutofit/>
          </a:bodyPr>
          <a:lstStyle/>
          <a:p>
            <a:pPr lvl="0" rtl="0">
              <a:spcBef>
                <a:spcPts val="0"/>
              </a:spcBef>
              <a:buNone/>
            </a:pPr>
            <a:r>
              <a:rPr lang="en" dirty="0"/>
              <a:t>Todo gira en torno a la base de datos</a:t>
            </a:r>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438419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700925" y="1399800"/>
            <a:ext cx="5742300" cy="819899"/>
          </a:xfrm>
          <a:prstGeom prst="rect">
            <a:avLst/>
          </a:prstGeom>
        </p:spPr>
        <p:txBody>
          <a:bodyPr lIns="91425" tIns="91425" rIns="91425" bIns="91425" anchor="t" anchorCtr="0">
            <a:noAutofit/>
          </a:bodyPr>
          <a:lstStyle/>
          <a:p>
            <a:pPr lvl="0">
              <a:spcBef>
                <a:spcPts val="0"/>
              </a:spcBef>
              <a:buNone/>
            </a:pPr>
            <a:r>
              <a:rPr lang="en" dirty="0"/>
              <a:t>El mensaje se envía a través de un script hecho con python, el servidor se ocupa de ejecutarlo cada 30 minutos, y de esta forma comprobar los mensajes que no han sido enviados y enviarlos.</a:t>
            </a:r>
          </a:p>
        </p:txBody>
      </p:sp>
    </p:spTree>
    <p:extLst>
      <p:ext uri="{BB962C8B-B14F-4D97-AF65-F5344CB8AC3E}">
        <p14:creationId xmlns:p14="http://schemas.microsoft.com/office/powerpoint/2010/main" val="2501987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idx="4294967295"/>
          </p:nvPr>
        </p:nvSpPr>
        <p:spPr>
          <a:xfrm>
            <a:off x="685800" y="2497742"/>
            <a:ext cx="7772400" cy="1159799"/>
          </a:xfrm>
          <a:prstGeom prst="rect">
            <a:avLst/>
          </a:prstGeom>
        </p:spPr>
        <p:txBody>
          <a:bodyPr lIns="91425" tIns="91425" rIns="91425" bIns="91425" anchor="t" anchorCtr="0">
            <a:noAutofit/>
          </a:bodyPr>
          <a:lstStyle/>
          <a:p>
            <a:pPr lvl="0" algn="ctr" rtl="0">
              <a:spcBef>
                <a:spcPts val="0"/>
              </a:spcBef>
              <a:buNone/>
            </a:pPr>
            <a:r>
              <a:rPr lang="en" sz="6000" dirty="0"/>
              <a:t>Base de datos</a:t>
            </a:r>
          </a:p>
        </p:txBody>
      </p:sp>
      <p:sp>
        <p:nvSpPr>
          <p:cNvPr id="92" name="Shape 92"/>
          <p:cNvSpPr txBox="1">
            <a:spLocks noGrp="1"/>
          </p:cNvSpPr>
          <p:nvPr>
            <p:ph type="subTitle" idx="4294967295"/>
          </p:nvPr>
        </p:nvSpPr>
        <p:spPr>
          <a:xfrm>
            <a:off x="4319157" y="1408937"/>
            <a:ext cx="589826" cy="439169"/>
          </a:xfrm>
          <a:prstGeom prst="rect">
            <a:avLst/>
          </a:prstGeom>
        </p:spPr>
        <p:txBody>
          <a:bodyPr lIns="91425" tIns="91425" rIns="91425" bIns="91425" anchor="t" anchorCtr="0">
            <a:noAutofit/>
          </a:bodyPr>
          <a:lstStyle/>
          <a:p>
            <a:pPr lvl="0" algn="ctr" rtl="0">
              <a:spcBef>
                <a:spcPts val="0"/>
              </a:spcBef>
              <a:buNone/>
            </a:pPr>
            <a:r>
              <a:rPr lang="en" dirty="0"/>
              <a:t>BD</a:t>
            </a:r>
          </a:p>
        </p:txBody>
      </p:sp>
      <p:grpSp>
        <p:nvGrpSpPr>
          <p:cNvPr id="93" name="Shape 93"/>
          <p:cNvGrpSpPr/>
          <p:nvPr/>
        </p:nvGrpSpPr>
        <p:grpSpPr>
          <a:xfrm rot="-7230029">
            <a:off x="5413005" y="1402279"/>
            <a:ext cx="1516808" cy="960909"/>
            <a:chOff x="238125" y="1918825"/>
            <a:chExt cx="1042450" cy="660400"/>
          </a:xfrm>
        </p:grpSpPr>
        <p:sp>
          <p:nvSpPr>
            <p:cNvPr id="94" name="Shape 94"/>
            <p:cNvSpPr/>
            <p:nvPr/>
          </p:nvSpPr>
          <p:spPr>
            <a:xfrm>
              <a:off x="238125" y="1918825"/>
              <a:ext cx="966975" cy="660400"/>
            </a:xfrm>
            <a:custGeom>
              <a:avLst/>
              <a:gdLst/>
              <a:ahLst/>
              <a:cxnLst/>
              <a:rect l="0" t="0" r="0" b="0"/>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1091875" y="1951850"/>
              <a:ext cx="188700" cy="136800"/>
            </a:xfrm>
            <a:custGeom>
              <a:avLst/>
              <a:gdLst/>
              <a:ahLst/>
              <a:cxnLst/>
              <a:rect l="0" t="0" r="0" b="0"/>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96" name="Shape 96"/>
          <p:cNvGrpSpPr/>
          <p:nvPr/>
        </p:nvGrpSpPr>
        <p:grpSpPr>
          <a:xfrm rot="5822316" flipH="1">
            <a:off x="2543983" y="1477621"/>
            <a:ext cx="1166676" cy="1032862"/>
            <a:chOff x="1113100" y="2199475"/>
            <a:chExt cx="801900" cy="709925"/>
          </a:xfrm>
        </p:grpSpPr>
        <p:sp>
          <p:nvSpPr>
            <p:cNvPr id="97" name="Shape 97"/>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99" name="Shape 99"/>
          <p:cNvGrpSpPr/>
          <p:nvPr/>
        </p:nvGrpSpPr>
        <p:grpSpPr>
          <a:xfrm rot="2011211">
            <a:off x="2656278" y="880731"/>
            <a:ext cx="1046868" cy="269658"/>
            <a:chOff x="271125" y="812725"/>
            <a:chExt cx="766525" cy="221725"/>
          </a:xfrm>
        </p:grpSpPr>
        <p:sp>
          <p:nvSpPr>
            <p:cNvPr id="100" name="Shape 100"/>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4" name="Shape 393"/>
          <p:cNvSpPr/>
          <p:nvPr/>
        </p:nvSpPr>
        <p:spPr>
          <a:xfrm>
            <a:off x="4004425" y="573205"/>
            <a:ext cx="1177710" cy="2055131"/>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 name="Shape 92"/>
          <p:cNvSpPr txBox="1">
            <a:spLocks/>
          </p:cNvSpPr>
          <p:nvPr/>
        </p:nvSpPr>
        <p:spPr>
          <a:xfrm>
            <a:off x="2156400" y="3640150"/>
            <a:ext cx="5136000" cy="784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1pPr>
            <a:lvl2pPr marR="0" lvl="1"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2pPr>
            <a:lvl3pPr marR="0" lvl="2"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3pPr>
            <a:lvl4pPr marR="0" lvl="3"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4pPr>
            <a:lvl5pPr marR="0" lvl="4"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5pPr>
            <a:lvl6pPr marR="0" lvl="5"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6pPr>
            <a:lvl7pPr marR="0" lvl="6"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7pPr>
            <a:lvl8pPr marR="0" lvl="7"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8pPr>
            <a:lvl9pPr marR="0" lvl="8"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defRPr>
            </a:lvl9pPr>
          </a:lstStyle>
          <a:p>
            <a:pPr algn="ctr">
              <a:spcBef>
                <a:spcPts val="0"/>
              </a:spcBef>
              <a:buFont typeface="Sniglet"/>
              <a:buNone/>
            </a:pPr>
            <a:r>
              <a:rPr lang="en" dirty="0"/>
              <a:t>Toda la aplicación gira en torno a la base de datos.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8" name="Shape 208"/>
          <p:cNvSpPr/>
          <p:nvPr/>
        </p:nvSpPr>
        <p:spPr>
          <a:xfrm>
            <a:off x="2753305" y="2059916"/>
            <a:ext cx="1403865" cy="1444030"/>
          </a:xfrm>
          <a:prstGeom prst="ellipse">
            <a:avLst/>
          </a:prstGeom>
          <a:solidFill>
            <a:srgbClr val="FFFFFF">
              <a:alpha val="11150"/>
            </a:srgbClr>
          </a:solidFill>
          <a:ln>
            <a:noFill/>
          </a:ln>
        </p:spPr>
        <p:txBody>
          <a:bodyPr lIns="91425" tIns="91425" rIns="91425" bIns="91425" anchor="ctr" anchorCtr="0">
            <a:noAutofit/>
          </a:bodyPr>
          <a:lstStyle/>
          <a:p>
            <a:pPr lvl="0" algn="ctr" rtl="0">
              <a:spcBef>
                <a:spcPts val="0"/>
              </a:spcBef>
              <a:buNone/>
            </a:pPr>
            <a:r>
              <a:rPr lang="en" sz="1800" dirty="0">
                <a:solidFill>
                  <a:srgbClr val="FFFFFF"/>
                </a:solidFill>
                <a:latin typeface="Sniglet"/>
                <a:ea typeface="Sniglet"/>
                <a:cs typeface="Sniglet"/>
                <a:sym typeface="Sniglet"/>
              </a:rPr>
              <a:t>BD</a:t>
            </a:r>
          </a:p>
        </p:txBody>
      </p:sp>
      <p:sp>
        <p:nvSpPr>
          <p:cNvPr id="204" name="Shape 204"/>
          <p:cNvSpPr txBox="1">
            <a:spLocks noGrp="1"/>
          </p:cNvSpPr>
          <p:nvPr>
            <p:ph type="title"/>
          </p:nvPr>
        </p:nvSpPr>
        <p:spPr>
          <a:xfrm>
            <a:off x="-130184" y="1169172"/>
            <a:ext cx="9156000" cy="857400"/>
          </a:xfrm>
          <a:prstGeom prst="rect">
            <a:avLst/>
          </a:prstGeom>
        </p:spPr>
        <p:txBody>
          <a:bodyPr lIns="91425" tIns="91425" rIns="91425" bIns="91425" anchor="t" anchorCtr="0">
            <a:noAutofit/>
          </a:bodyPr>
          <a:lstStyle/>
          <a:p>
            <a:pPr lvl="0" rtl="0">
              <a:spcBef>
                <a:spcPts val="0"/>
              </a:spcBef>
              <a:buNone/>
            </a:pPr>
            <a:r>
              <a:rPr lang="en" dirty="0"/>
              <a:t>El funcionamiento es sencillo</a:t>
            </a:r>
          </a:p>
        </p:txBody>
      </p:sp>
      <p:sp>
        <p:nvSpPr>
          <p:cNvPr id="205" name="Shape 205"/>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189144" y="2059916"/>
            <a:ext cx="1403865" cy="1444030"/>
          </a:xfrm>
          <a:prstGeom prst="ellipse">
            <a:avLst/>
          </a:prstGeom>
          <a:solidFill>
            <a:srgbClr val="FFFFFF">
              <a:alpha val="11150"/>
            </a:srgbClr>
          </a:solidFill>
          <a:ln>
            <a:noFill/>
          </a:ln>
        </p:spPr>
        <p:txBody>
          <a:bodyPr lIns="91425" tIns="91425" rIns="91425" bIns="91425" anchor="ctr" anchorCtr="0">
            <a:noAutofit/>
          </a:bodyPr>
          <a:lstStyle/>
          <a:p>
            <a:pPr lvl="0" algn="ctr">
              <a:spcBef>
                <a:spcPts val="0"/>
              </a:spcBef>
              <a:buNone/>
            </a:pPr>
            <a:r>
              <a:rPr lang="en" sz="1800" dirty="0">
                <a:solidFill>
                  <a:srgbClr val="FFFFFF"/>
                </a:solidFill>
                <a:latin typeface="Sniglet"/>
                <a:ea typeface="Sniglet"/>
                <a:cs typeface="Sniglet"/>
                <a:sym typeface="Sniglet"/>
              </a:rPr>
              <a:t>PHP</a:t>
            </a:r>
          </a:p>
        </p:txBody>
      </p:sp>
      <p:sp>
        <p:nvSpPr>
          <p:cNvPr id="209" name="Shape 209"/>
          <p:cNvSpPr/>
          <p:nvPr/>
        </p:nvSpPr>
        <p:spPr>
          <a:xfrm>
            <a:off x="5215390" y="2092507"/>
            <a:ext cx="1403865" cy="1444030"/>
          </a:xfrm>
          <a:prstGeom prst="ellipse">
            <a:avLst/>
          </a:prstGeom>
          <a:solidFill>
            <a:srgbClr val="FFFFFF">
              <a:alpha val="11150"/>
            </a:srgbClr>
          </a:solidFill>
          <a:ln>
            <a:noFill/>
          </a:ln>
        </p:spPr>
        <p:txBody>
          <a:bodyPr lIns="91425" tIns="91425" rIns="91425" bIns="91425" anchor="ctr" anchorCtr="0">
            <a:noAutofit/>
          </a:bodyPr>
          <a:lstStyle/>
          <a:p>
            <a:pPr lvl="0" algn="ctr" rtl="0">
              <a:spcBef>
                <a:spcPts val="0"/>
              </a:spcBef>
              <a:buNone/>
            </a:pPr>
            <a:r>
              <a:rPr lang="en" sz="1800" dirty="0">
                <a:solidFill>
                  <a:srgbClr val="FFFFFF"/>
                </a:solidFill>
                <a:latin typeface="Sniglet"/>
                <a:ea typeface="Sniglet"/>
                <a:cs typeface="Sniglet"/>
                <a:sym typeface="Sniglet"/>
              </a:rPr>
              <a:t>SERVIDOR</a:t>
            </a:r>
          </a:p>
        </p:txBody>
      </p:sp>
      <p:grpSp>
        <p:nvGrpSpPr>
          <p:cNvPr id="210" name="Shape 210"/>
          <p:cNvGrpSpPr/>
          <p:nvPr/>
        </p:nvGrpSpPr>
        <p:grpSpPr>
          <a:xfrm>
            <a:off x="1705663" y="2516612"/>
            <a:ext cx="846624" cy="199816"/>
            <a:chOff x="2266178" y="2764474"/>
            <a:chExt cx="1792245" cy="232966"/>
          </a:xfrm>
        </p:grpSpPr>
        <p:sp>
          <p:nvSpPr>
            <p:cNvPr id="211" name="Shape 211"/>
            <p:cNvSpPr/>
            <p:nvPr/>
          </p:nvSpPr>
          <p:spPr>
            <a:xfrm>
              <a:off x="2266178" y="2855800"/>
              <a:ext cx="1683566"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3870041" y="2764474"/>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213" name="Shape 213"/>
          <p:cNvGrpSpPr/>
          <p:nvPr/>
        </p:nvGrpSpPr>
        <p:grpSpPr>
          <a:xfrm>
            <a:off x="4265322" y="2505366"/>
            <a:ext cx="839614" cy="177901"/>
            <a:chOff x="2266178" y="2764474"/>
            <a:chExt cx="1792245" cy="232966"/>
          </a:xfrm>
        </p:grpSpPr>
        <p:sp>
          <p:nvSpPr>
            <p:cNvPr id="214" name="Shape 214"/>
            <p:cNvSpPr/>
            <p:nvPr/>
          </p:nvSpPr>
          <p:spPr>
            <a:xfrm>
              <a:off x="2266178" y="2855800"/>
              <a:ext cx="1683566"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3870041" y="2764474"/>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4" name="Shape 213"/>
          <p:cNvGrpSpPr/>
          <p:nvPr/>
        </p:nvGrpSpPr>
        <p:grpSpPr>
          <a:xfrm rot="10800000">
            <a:off x="4246515" y="2893412"/>
            <a:ext cx="839525" cy="217637"/>
            <a:chOff x="2266178" y="2764474"/>
            <a:chExt cx="1792245" cy="232966"/>
          </a:xfrm>
        </p:grpSpPr>
        <p:sp>
          <p:nvSpPr>
            <p:cNvPr id="15" name="Shape 214"/>
            <p:cNvSpPr/>
            <p:nvPr/>
          </p:nvSpPr>
          <p:spPr>
            <a:xfrm>
              <a:off x="2266178" y="2855800"/>
              <a:ext cx="1683566"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 name="Shape 215"/>
            <p:cNvSpPr/>
            <p:nvPr/>
          </p:nvSpPr>
          <p:spPr>
            <a:xfrm>
              <a:off x="3870041" y="2764474"/>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7" name="Shape 210"/>
          <p:cNvGrpSpPr/>
          <p:nvPr/>
        </p:nvGrpSpPr>
        <p:grpSpPr>
          <a:xfrm rot="11045852">
            <a:off x="1707965" y="2923657"/>
            <a:ext cx="779973" cy="209667"/>
            <a:chOff x="2266178" y="2764474"/>
            <a:chExt cx="1792245" cy="232966"/>
          </a:xfrm>
        </p:grpSpPr>
        <p:sp>
          <p:nvSpPr>
            <p:cNvPr id="18" name="Shape 211"/>
            <p:cNvSpPr/>
            <p:nvPr/>
          </p:nvSpPr>
          <p:spPr>
            <a:xfrm>
              <a:off x="2266178" y="2855800"/>
              <a:ext cx="1683566"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 name="Shape 212"/>
            <p:cNvSpPr/>
            <p:nvPr/>
          </p:nvSpPr>
          <p:spPr>
            <a:xfrm>
              <a:off x="3870041" y="2764474"/>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22" name="Shape 391"/>
          <p:cNvSpPr/>
          <p:nvPr/>
        </p:nvSpPr>
        <p:spPr>
          <a:xfrm>
            <a:off x="2670580" y="2002615"/>
            <a:ext cx="1567696" cy="1476054"/>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26" name="Shape 213"/>
          <p:cNvGrpSpPr/>
          <p:nvPr/>
        </p:nvGrpSpPr>
        <p:grpSpPr>
          <a:xfrm>
            <a:off x="6784409" y="2719411"/>
            <a:ext cx="839614" cy="177901"/>
            <a:chOff x="2266178" y="2764474"/>
            <a:chExt cx="1792245" cy="232966"/>
          </a:xfrm>
        </p:grpSpPr>
        <p:sp>
          <p:nvSpPr>
            <p:cNvPr id="27" name="Shape 214"/>
            <p:cNvSpPr/>
            <p:nvPr/>
          </p:nvSpPr>
          <p:spPr>
            <a:xfrm>
              <a:off x="2266178" y="2855800"/>
              <a:ext cx="1683566"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8" name="Shape 215"/>
            <p:cNvSpPr/>
            <p:nvPr/>
          </p:nvSpPr>
          <p:spPr>
            <a:xfrm>
              <a:off x="3870041" y="2764474"/>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29" name="Shape 239"/>
          <p:cNvSpPr/>
          <p:nvPr/>
        </p:nvSpPr>
        <p:spPr>
          <a:xfrm>
            <a:off x="7905471" y="2052857"/>
            <a:ext cx="838004" cy="1472892"/>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alpha val="11150"/>
            </a:srgbClr>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10"/>
          <p:cNvSpPr/>
          <p:nvPr/>
        </p:nvSpPr>
        <p:spPr>
          <a:xfrm>
            <a:off x="8113867" y="2614424"/>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1" name="Shape 351"/>
          <p:cNvSpPr/>
          <p:nvPr/>
        </p:nvSpPr>
        <p:spPr>
          <a:xfrm>
            <a:off x="6960449" y="2347444"/>
            <a:ext cx="436619" cy="266980"/>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2" name="Shape 58"/>
          <p:cNvSpPr txBox="1"/>
          <p:nvPr/>
        </p:nvSpPr>
        <p:spPr>
          <a:xfrm>
            <a:off x="835275" y="3982125"/>
            <a:ext cx="7473300"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es-ES" sz="1200" dirty="0">
                <a:solidFill>
                  <a:srgbClr val="FFFFFF"/>
                </a:solidFill>
                <a:latin typeface="Sniglet"/>
                <a:ea typeface="Sniglet"/>
                <a:cs typeface="Sniglet"/>
                <a:sym typeface="Sniglet"/>
              </a:rPr>
              <a:t>A través de </a:t>
            </a:r>
            <a:r>
              <a:rPr lang="es-ES" sz="1200" dirty="0" err="1">
                <a:solidFill>
                  <a:srgbClr val="FFFFFF"/>
                </a:solidFill>
                <a:latin typeface="Sniglet"/>
                <a:ea typeface="Sniglet"/>
                <a:cs typeface="Sniglet"/>
                <a:sym typeface="Sniglet"/>
              </a:rPr>
              <a:t>php</a:t>
            </a:r>
            <a:r>
              <a:rPr lang="es-ES" sz="1200" dirty="0">
                <a:solidFill>
                  <a:srgbClr val="FFFFFF"/>
                </a:solidFill>
                <a:latin typeface="Sniglet"/>
                <a:ea typeface="Sniglet"/>
                <a:cs typeface="Sniglet"/>
                <a:sym typeface="Sniglet"/>
              </a:rPr>
              <a:t> y la interfaz se envía a la base de datos la información, esta información se coge en el script de </a:t>
            </a:r>
            <a:r>
              <a:rPr lang="es-ES" sz="1200" dirty="0" err="1">
                <a:solidFill>
                  <a:srgbClr val="FFFFFF"/>
                </a:solidFill>
                <a:latin typeface="Sniglet"/>
                <a:ea typeface="Sniglet"/>
                <a:cs typeface="Sniglet"/>
                <a:sym typeface="Sniglet"/>
              </a:rPr>
              <a:t>python</a:t>
            </a:r>
            <a:r>
              <a:rPr lang="es-ES" sz="1200" dirty="0">
                <a:solidFill>
                  <a:srgbClr val="FFFFFF"/>
                </a:solidFill>
                <a:latin typeface="Sniglet"/>
                <a:ea typeface="Sniglet"/>
                <a:cs typeface="Sniglet"/>
                <a:sym typeface="Sniglet"/>
              </a:rPr>
              <a:t> en el servidor y se envía automáticamente a los contactos que van a recibir el mensaje.</a:t>
            </a:r>
          </a:p>
          <a:p>
            <a:pPr lvl="0" rtl="0">
              <a:spcBef>
                <a:spcPts val="1000"/>
              </a:spcBef>
              <a:spcAft>
                <a:spcPts val="1000"/>
              </a:spcAft>
              <a:buNone/>
            </a:pPr>
            <a:r>
              <a:rPr lang="es-ES" sz="1200" dirty="0">
                <a:solidFill>
                  <a:srgbClr val="FFFFFF"/>
                </a:solidFill>
                <a:latin typeface="Sniglet"/>
                <a:ea typeface="Sniglet"/>
                <a:cs typeface="Sniglet"/>
                <a:sym typeface="Sniglet"/>
              </a:rPr>
              <a:t>En ningún momento interactúa el PHP con el servidor.</a:t>
            </a:r>
            <a:endParaRPr sz="1200" dirty="0">
              <a:solidFill>
                <a:srgbClr val="FFFFFF"/>
              </a:solidFill>
              <a:latin typeface="Sniglet"/>
              <a:ea typeface="Sniglet"/>
              <a:cs typeface="Sniglet"/>
              <a:sym typeface="Sniglet"/>
            </a:endParaRPr>
          </a:p>
          <a:p>
            <a:pPr lvl="0" rtl="0">
              <a:spcBef>
                <a:spcPts val="1000"/>
              </a:spcBef>
              <a:spcAft>
                <a:spcPts val="1000"/>
              </a:spcAft>
              <a:buNone/>
            </a:pPr>
            <a:endParaRPr sz="1200" dirty="0">
              <a:solidFill>
                <a:srgbClr val="FFFFFF"/>
              </a:solidFill>
              <a:latin typeface="Sniglet"/>
              <a:ea typeface="Sniglet"/>
              <a:cs typeface="Sniglet"/>
              <a:sym typeface="Sniglet"/>
            </a:endParaRPr>
          </a:p>
        </p:txBody>
      </p:sp>
      <p:sp>
        <p:nvSpPr>
          <p:cNvPr id="34" name="Shape 148"/>
          <p:cNvSpPr/>
          <p:nvPr/>
        </p:nvSpPr>
        <p:spPr>
          <a:xfrm>
            <a:off x="157347" y="2031045"/>
            <a:ext cx="1454806" cy="1498417"/>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35" name="Shape 148"/>
          <p:cNvSpPr/>
          <p:nvPr/>
        </p:nvSpPr>
        <p:spPr>
          <a:xfrm>
            <a:off x="5188879" y="2059916"/>
            <a:ext cx="1454806" cy="1498417"/>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36" name="Shape 147"/>
          <p:cNvSpPr/>
          <p:nvPr/>
        </p:nvSpPr>
        <p:spPr>
          <a:xfrm>
            <a:off x="4334757" y="4664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403012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t>El script hace las siguientes tareas </a:t>
            </a:r>
          </a:p>
        </p:txBody>
      </p:sp>
      <p:sp>
        <p:nvSpPr>
          <p:cNvPr id="221" name="Shape 221"/>
          <p:cNvSpPr txBox="1">
            <a:spLocks noGrp="1"/>
          </p:cNvSpPr>
          <p:nvPr>
            <p:ph type="body" idx="1"/>
          </p:nvPr>
        </p:nvSpPr>
        <p:spPr>
          <a:xfrm>
            <a:off x="457200" y="1771650"/>
            <a:ext cx="2631900" cy="1305000"/>
          </a:xfrm>
          <a:prstGeom prst="rect">
            <a:avLst/>
          </a:prstGeom>
        </p:spPr>
        <p:txBody>
          <a:bodyPr lIns="91425" tIns="91425" rIns="91425" bIns="91425" anchor="t" anchorCtr="0">
            <a:noAutofit/>
          </a:bodyPr>
          <a:lstStyle/>
          <a:p>
            <a:pPr lvl="0" rtl="0">
              <a:spcBef>
                <a:spcPts val="0"/>
              </a:spcBef>
              <a:buNone/>
            </a:pPr>
            <a:r>
              <a:rPr lang="en" b="1" dirty="0"/>
              <a:t>1. Importa los módulos necesarios</a:t>
            </a:r>
          </a:p>
          <a:p>
            <a:pPr marL="285750" lvl="0" indent="-285750" rtl="0">
              <a:spcBef>
                <a:spcPts val="0"/>
              </a:spcBef>
              <a:buFont typeface="Wingdings" panose="05000000000000000000" pitchFamily="2" charset="2"/>
              <a:buChar char="q"/>
            </a:pPr>
            <a:r>
              <a:rPr lang="es-ES" sz="1200" dirty="0"/>
              <a:t>P</a:t>
            </a:r>
            <a:r>
              <a:rPr lang="en" sz="1200" dirty="0"/>
              <a:t>expect</a:t>
            </a:r>
          </a:p>
          <a:p>
            <a:pPr marL="285750" lvl="0" indent="-285750" rtl="0">
              <a:spcBef>
                <a:spcPts val="0"/>
              </a:spcBef>
              <a:buFont typeface="Wingdings" panose="05000000000000000000" pitchFamily="2" charset="2"/>
              <a:buChar char="q"/>
            </a:pPr>
            <a:r>
              <a:rPr lang="es-ES" sz="1200" dirty="0"/>
              <a:t>T</a:t>
            </a:r>
            <a:r>
              <a:rPr lang="en" sz="1200" dirty="0"/>
              <a:t>ime</a:t>
            </a:r>
          </a:p>
          <a:p>
            <a:pPr marL="285750" lvl="0" indent="-285750" rtl="0">
              <a:spcBef>
                <a:spcPts val="0"/>
              </a:spcBef>
              <a:buFont typeface="Wingdings" panose="05000000000000000000" pitchFamily="2" charset="2"/>
              <a:buChar char="q"/>
            </a:pPr>
            <a:r>
              <a:rPr lang="en" sz="1200" dirty="0"/>
              <a:t>MySQLdb as mbd</a:t>
            </a:r>
          </a:p>
        </p:txBody>
      </p:sp>
      <p:sp>
        <p:nvSpPr>
          <p:cNvPr id="222" name="Shape 222"/>
          <p:cNvSpPr txBox="1">
            <a:spLocks noGrp="1"/>
          </p:cNvSpPr>
          <p:nvPr>
            <p:ph type="body" idx="2"/>
          </p:nvPr>
        </p:nvSpPr>
        <p:spPr>
          <a:xfrm>
            <a:off x="3223963" y="1771650"/>
            <a:ext cx="2631900" cy="1305000"/>
          </a:xfrm>
          <a:prstGeom prst="rect">
            <a:avLst/>
          </a:prstGeom>
        </p:spPr>
        <p:txBody>
          <a:bodyPr lIns="91425" tIns="91425" rIns="91425" bIns="91425" anchor="t" anchorCtr="0">
            <a:noAutofit/>
          </a:bodyPr>
          <a:lstStyle/>
          <a:p>
            <a:pPr lvl="0" rtl="0">
              <a:spcBef>
                <a:spcPts val="0"/>
              </a:spcBef>
              <a:buNone/>
            </a:pPr>
            <a:r>
              <a:rPr lang="en" b="1" dirty="0"/>
              <a:t>2. Coge los datos de conexión a la base de datos</a:t>
            </a:r>
          </a:p>
          <a:p>
            <a:pPr lvl="0" rtl="0">
              <a:spcBef>
                <a:spcPts val="0"/>
              </a:spcBef>
              <a:buNone/>
            </a:pPr>
            <a:r>
              <a:rPr lang="en" sz="1200" dirty="0"/>
              <a:t>Es necesario introducir los datos correctamente para que interaccione con nuestra base de datos.</a:t>
            </a:r>
          </a:p>
        </p:txBody>
      </p:sp>
      <p:sp>
        <p:nvSpPr>
          <p:cNvPr id="223" name="Shape 223"/>
          <p:cNvSpPr txBox="1">
            <a:spLocks noGrp="1"/>
          </p:cNvSpPr>
          <p:nvPr>
            <p:ph type="body" idx="3"/>
          </p:nvPr>
        </p:nvSpPr>
        <p:spPr>
          <a:xfrm>
            <a:off x="5990727" y="1771650"/>
            <a:ext cx="2631900" cy="1305000"/>
          </a:xfrm>
          <a:prstGeom prst="rect">
            <a:avLst/>
          </a:prstGeom>
        </p:spPr>
        <p:txBody>
          <a:bodyPr lIns="91425" tIns="91425" rIns="91425" bIns="91425" anchor="t" anchorCtr="0">
            <a:noAutofit/>
          </a:bodyPr>
          <a:lstStyle/>
          <a:p>
            <a:pPr lvl="0" rtl="0">
              <a:spcBef>
                <a:spcPts val="0"/>
              </a:spcBef>
              <a:buNone/>
            </a:pPr>
            <a:r>
              <a:rPr lang="en" b="1" dirty="0"/>
              <a:t>3. Inicio Telegram-cli</a:t>
            </a:r>
          </a:p>
          <a:p>
            <a:pPr lvl="0" rtl="0">
              <a:spcBef>
                <a:spcPts val="0"/>
              </a:spcBef>
              <a:buNone/>
            </a:pPr>
            <a:r>
              <a:rPr lang="es-ES" sz="1200" dirty="0"/>
              <a:t>El inicio se hace especificando la ruta de instalación de Telegram-cli, el inicio tarda unos 4 segundos, ya que además de cargar el programa carga la lista de contactos.</a:t>
            </a:r>
            <a:endParaRPr sz="1200" dirty="0"/>
          </a:p>
        </p:txBody>
      </p:sp>
      <p:sp>
        <p:nvSpPr>
          <p:cNvPr id="224" name="Shape 224"/>
          <p:cNvSpPr txBox="1">
            <a:spLocks noGrp="1"/>
          </p:cNvSpPr>
          <p:nvPr>
            <p:ph type="body" idx="1"/>
          </p:nvPr>
        </p:nvSpPr>
        <p:spPr>
          <a:xfrm>
            <a:off x="457200" y="3352800"/>
            <a:ext cx="2631900" cy="1305000"/>
          </a:xfrm>
          <a:prstGeom prst="rect">
            <a:avLst/>
          </a:prstGeom>
        </p:spPr>
        <p:txBody>
          <a:bodyPr lIns="91425" tIns="91425" rIns="91425" bIns="91425" anchor="t" anchorCtr="0">
            <a:noAutofit/>
          </a:bodyPr>
          <a:lstStyle/>
          <a:p>
            <a:pPr lvl="0">
              <a:buNone/>
            </a:pPr>
            <a:r>
              <a:rPr lang="en" b="1" dirty="0"/>
              <a:t>4. Hace tres consultas:</a:t>
            </a:r>
          </a:p>
          <a:p>
            <a:pPr marL="342900" lvl="0" indent="-342900">
              <a:buFont typeface="+mj-lt"/>
              <a:buAutoNum type="arabicParenR"/>
            </a:pPr>
            <a:r>
              <a:rPr lang="en" sz="1200" dirty="0"/>
              <a:t>Selecciona los envios que están sin enviar.</a:t>
            </a:r>
          </a:p>
          <a:p>
            <a:pPr marL="342900" lvl="0" indent="-342900">
              <a:buFont typeface="+mj-lt"/>
              <a:buAutoNum type="arabicParenR"/>
            </a:pPr>
            <a:r>
              <a:rPr lang="en" sz="1200" dirty="0"/>
              <a:t>Guarda en una variable el mensaje que se quiere enviar.</a:t>
            </a:r>
          </a:p>
          <a:p>
            <a:pPr marL="342900" lvl="0" indent="-342900">
              <a:buFont typeface="+mj-lt"/>
              <a:buAutoNum type="arabicParenR"/>
            </a:pPr>
            <a:r>
              <a:rPr lang="en" sz="1200" dirty="0"/>
              <a:t>Guarda en otra variable el tutor al que se le va a enviar el mensaje.</a:t>
            </a:r>
          </a:p>
        </p:txBody>
      </p:sp>
      <p:sp>
        <p:nvSpPr>
          <p:cNvPr id="225" name="Shape 225"/>
          <p:cNvSpPr txBox="1">
            <a:spLocks noGrp="1"/>
          </p:cNvSpPr>
          <p:nvPr>
            <p:ph type="body" idx="2"/>
          </p:nvPr>
        </p:nvSpPr>
        <p:spPr>
          <a:xfrm>
            <a:off x="3223963" y="3352800"/>
            <a:ext cx="2631900" cy="1305000"/>
          </a:xfrm>
          <a:prstGeom prst="rect">
            <a:avLst/>
          </a:prstGeom>
        </p:spPr>
        <p:txBody>
          <a:bodyPr lIns="91425" tIns="91425" rIns="91425" bIns="91425" anchor="t" anchorCtr="0">
            <a:noAutofit/>
          </a:bodyPr>
          <a:lstStyle/>
          <a:p>
            <a:pPr lvl="0">
              <a:buNone/>
            </a:pPr>
            <a:r>
              <a:rPr lang="en" b="1" dirty="0"/>
              <a:t>5. Envia el mensaje:</a:t>
            </a:r>
          </a:p>
          <a:p>
            <a:pPr lvl="0">
              <a:buNone/>
            </a:pPr>
            <a:r>
              <a:rPr lang="en" sz="1200" dirty="0"/>
              <a:t>Introduciendo las variables del tutor y el mensaje almacenados anteriormente.</a:t>
            </a:r>
          </a:p>
          <a:p>
            <a:pPr lvl="0">
              <a:buNone/>
            </a:pPr>
            <a:endParaRPr lang="en" sz="1200" dirty="0"/>
          </a:p>
          <a:p>
            <a:pPr lvl="0">
              <a:buNone/>
            </a:pPr>
            <a:r>
              <a:rPr lang="en" sz="1200" dirty="0"/>
              <a:t>Entre cada mensaje hay un intervalo de un segundo.</a:t>
            </a:r>
          </a:p>
        </p:txBody>
      </p:sp>
      <p:sp>
        <p:nvSpPr>
          <p:cNvPr id="226" name="Shape 226"/>
          <p:cNvSpPr txBox="1">
            <a:spLocks noGrp="1"/>
          </p:cNvSpPr>
          <p:nvPr>
            <p:ph type="body" idx="3"/>
          </p:nvPr>
        </p:nvSpPr>
        <p:spPr>
          <a:xfrm>
            <a:off x="5990727" y="3352800"/>
            <a:ext cx="2631900" cy="1305000"/>
          </a:xfrm>
          <a:prstGeom prst="rect">
            <a:avLst/>
          </a:prstGeom>
        </p:spPr>
        <p:txBody>
          <a:bodyPr lIns="91425" tIns="91425" rIns="91425" bIns="91425" anchor="t" anchorCtr="0">
            <a:noAutofit/>
          </a:bodyPr>
          <a:lstStyle/>
          <a:p>
            <a:pPr lvl="0" rtl="0">
              <a:spcBef>
                <a:spcPts val="0"/>
              </a:spcBef>
              <a:buNone/>
            </a:pPr>
            <a:r>
              <a:rPr lang="en" b="1" dirty="0"/>
              <a:t>6. Actualiza la base de datos:</a:t>
            </a:r>
          </a:p>
          <a:p>
            <a:pPr lvl="0" rtl="0">
              <a:spcBef>
                <a:spcPts val="0"/>
              </a:spcBef>
              <a:buNone/>
            </a:pPr>
            <a:r>
              <a:rPr lang="es-ES" sz="1200" dirty="0"/>
              <a:t>Introduciendo que se ha enviado el mensaje y</a:t>
            </a:r>
            <a:r>
              <a:rPr lang="es-ES" sz="1200" dirty="0" smtClean="0"/>
              <a:t> </a:t>
            </a:r>
            <a:r>
              <a:rPr lang="es-ES" sz="1200" dirty="0"/>
              <a:t>la fecha de envío.</a:t>
            </a:r>
          </a:p>
          <a:p>
            <a:pPr lvl="0" rtl="0">
              <a:spcBef>
                <a:spcPts val="0"/>
              </a:spcBef>
              <a:buNone/>
            </a:pPr>
            <a:r>
              <a:rPr lang="es-ES" sz="1200" dirty="0"/>
              <a:t>Además cierra Telegram-cli y la conexión a la base de datos.</a:t>
            </a:r>
            <a:endParaRPr sz="1200" dirty="0"/>
          </a:p>
        </p:txBody>
      </p:sp>
      <p:sp>
        <p:nvSpPr>
          <p:cNvPr id="227" name="Shape 227"/>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290"/>
          <p:cNvSpPr/>
          <p:nvPr/>
        </p:nvSpPr>
        <p:spPr>
          <a:xfrm>
            <a:off x="4349160" y="443997"/>
            <a:ext cx="373873" cy="479695"/>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0734963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37680" y="1647696"/>
            <a:ext cx="7268589" cy="1848108"/>
          </a:xfrm>
          <a:prstGeom prst="rect">
            <a:avLst/>
          </a:prstGeom>
        </p:spPr>
      </p:pic>
      <p:sp>
        <p:nvSpPr>
          <p:cNvPr id="126" name="Shape 126"/>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t>Iniciando Telegram-cli</a:t>
            </a:r>
          </a:p>
        </p:txBody>
      </p:sp>
      <p:sp>
        <p:nvSpPr>
          <p:cNvPr id="127" name="Shape 127"/>
          <p:cNvSpPr txBox="1">
            <a:spLocks noGrp="1"/>
          </p:cNvSpPr>
          <p:nvPr>
            <p:ph type="body" idx="1"/>
          </p:nvPr>
        </p:nvSpPr>
        <p:spPr>
          <a:xfrm>
            <a:off x="937705" y="3614270"/>
            <a:ext cx="7090737" cy="1439641"/>
          </a:xfrm>
          <a:prstGeom prst="rect">
            <a:avLst/>
          </a:prstGeom>
        </p:spPr>
        <p:txBody>
          <a:bodyPr lIns="91425" tIns="91425" rIns="91425" bIns="91425" anchor="t" anchorCtr="0">
            <a:noAutofit/>
          </a:bodyPr>
          <a:lstStyle/>
          <a:p>
            <a:pPr lvl="0" rtl="0">
              <a:spcBef>
                <a:spcPts val="0"/>
              </a:spcBef>
              <a:buNone/>
            </a:pPr>
            <a:r>
              <a:rPr lang="en" sz="1400" dirty="0"/>
              <a:t>Es necesario refrescar la lista de contactos cada vez que iniciemos Telegram-cli, sino, es imposible enviar un mensaje a uno de nuestros contactos, a no ser que el contacto nos envie un mensaje primero.</a:t>
            </a:r>
          </a:p>
          <a:p>
            <a:pPr lvl="0" rtl="0">
              <a:spcBef>
                <a:spcPts val="0"/>
              </a:spcBef>
              <a:buNone/>
            </a:pPr>
            <a:endParaRPr lang="en" sz="1400" dirty="0"/>
          </a:p>
          <a:p>
            <a:pPr lvl="0" rtl="0">
              <a:spcBef>
                <a:spcPts val="0"/>
              </a:spcBef>
              <a:buNone/>
            </a:pPr>
            <a:r>
              <a:rPr lang="en" sz="1400" dirty="0"/>
              <a:t>Para que de tiempo a cargar el programa le he puesto 2 segundos de espera, y otros dos para </a:t>
            </a:r>
            <a:r>
              <a:rPr lang="en" sz="1400" dirty="0" smtClean="0"/>
              <a:t>cargar </a:t>
            </a:r>
            <a:r>
              <a:rPr lang="en" sz="1400" dirty="0"/>
              <a:t>la lista de contactos.</a:t>
            </a:r>
          </a:p>
        </p:txBody>
      </p:sp>
      <p:sp>
        <p:nvSpPr>
          <p:cNvPr id="129" name="Shape 129"/>
          <p:cNvSpPr/>
          <p:nvPr/>
        </p:nvSpPr>
        <p:spPr>
          <a:xfrm>
            <a:off x="4141754" y="129586"/>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817655" y="1588463"/>
            <a:ext cx="7508640" cy="1966574"/>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 name="Shape 300"/>
          <p:cNvSpPr/>
          <p:nvPr/>
        </p:nvSpPr>
        <p:spPr>
          <a:xfrm>
            <a:off x="4387705" y="304038"/>
            <a:ext cx="368540" cy="456288"/>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1080850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idx="4294967295"/>
          </p:nvPr>
        </p:nvSpPr>
        <p:spPr>
          <a:xfrm>
            <a:off x="1822500" y="1202350"/>
            <a:ext cx="5457000" cy="1159799"/>
          </a:xfrm>
          <a:prstGeom prst="rect">
            <a:avLst/>
          </a:prstGeom>
        </p:spPr>
        <p:txBody>
          <a:bodyPr lIns="91425" tIns="91425" rIns="91425" bIns="91425" anchor="t" anchorCtr="0">
            <a:noAutofit/>
          </a:bodyPr>
          <a:lstStyle/>
          <a:p>
            <a:pPr lvl="0">
              <a:spcBef>
                <a:spcPts val="0"/>
              </a:spcBef>
              <a:buNone/>
            </a:pPr>
            <a:r>
              <a:rPr lang="en" sz="4800" dirty="0"/>
              <a:t>Hola</a:t>
            </a:r>
          </a:p>
        </p:txBody>
      </p:sp>
      <p:sp>
        <p:nvSpPr>
          <p:cNvPr id="64" name="Shape 64"/>
          <p:cNvSpPr txBox="1">
            <a:spLocks noGrp="1"/>
          </p:cNvSpPr>
          <p:nvPr>
            <p:ph type="subTitle" idx="4294967295"/>
          </p:nvPr>
        </p:nvSpPr>
        <p:spPr>
          <a:xfrm>
            <a:off x="1275150" y="2376673"/>
            <a:ext cx="6593700" cy="784799"/>
          </a:xfrm>
          <a:prstGeom prst="rect">
            <a:avLst/>
          </a:prstGeom>
        </p:spPr>
        <p:txBody>
          <a:bodyPr lIns="91425" tIns="91425" rIns="91425" bIns="91425" anchor="t" anchorCtr="0">
            <a:noAutofit/>
          </a:bodyPr>
          <a:lstStyle/>
          <a:p>
            <a:pPr lvl="0" algn="ctr" rtl="0">
              <a:spcBef>
                <a:spcPts val="0"/>
              </a:spcBef>
              <a:buNone/>
            </a:pPr>
            <a:r>
              <a:rPr lang="en" sz="3600" b="1" dirty="0"/>
              <a:t>Mi nombre es Daniel Ramírez Sánchez</a:t>
            </a:r>
          </a:p>
          <a:p>
            <a:pPr lvl="0" algn="ctr" rtl="0">
              <a:spcBef>
                <a:spcPts val="0"/>
              </a:spcBef>
              <a:buClr>
                <a:schemeClr val="dk1"/>
              </a:buClr>
              <a:buSzPct val="55000"/>
              <a:buFont typeface="Arial"/>
              <a:buNone/>
            </a:pPr>
            <a:r>
              <a:rPr lang="en" dirty="0">
                <a:solidFill>
                  <a:schemeClr val="lt1"/>
                </a:solidFill>
              </a:rPr>
              <a:t>Y estoy aquí para exponer la aplicación web Mensajeria</a:t>
            </a:r>
          </a:p>
        </p:txBody>
      </p:sp>
      <p:sp>
        <p:nvSpPr>
          <p:cNvPr id="65" name="Shape 65"/>
          <p:cNvSpPr/>
          <p:nvPr/>
        </p:nvSpPr>
        <p:spPr>
          <a:xfrm>
            <a:off x="3799401" y="2051575"/>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4249880" y="630378"/>
            <a:ext cx="602256" cy="637792"/>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t>Consultas en el script</a:t>
            </a:r>
          </a:p>
        </p:txBody>
      </p:sp>
      <p:sp>
        <p:nvSpPr>
          <p:cNvPr id="127" name="Shape 127"/>
          <p:cNvSpPr txBox="1">
            <a:spLocks noGrp="1"/>
          </p:cNvSpPr>
          <p:nvPr>
            <p:ph type="body" idx="1"/>
          </p:nvPr>
        </p:nvSpPr>
        <p:spPr>
          <a:xfrm>
            <a:off x="3949795" y="1753075"/>
            <a:ext cx="4200299" cy="2075099"/>
          </a:xfrm>
          <a:prstGeom prst="rect">
            <a:avLst/>
          </a:prstGeom>
        </p:spPr>
        <p:txBody>
          <a:bodyPr lIns="91425" tIns="91425" rIns="91425" bIns="91425" anchor="t" anchorCtr="0">
            <a:noAutofit/>
          </a:bodyPr>
          <a:lstStyle/>
          <a:p>
            <a:pPr lvl="0" rtl="0">
              <a:spcBef>
                <a:spcPts val="0"/>
              </a:spcBef>
              <a:buNone/>
            </a:pPr>
            <a:r>
              <a:rPr lang="en" dirty="0"/>
              <a:t>Todo se basa en la consulta de comprobar los mensajes no enviados, luego se hace un bucle para que por cada mensaje no enviado se obtenga su texto, el alias y luego se ejecuta el comando para enviar el mensaje junto a la </a:t>
            </a:r>
            <a:r>
              <a:rPr lang="en" dirty="0" smtClean="0"/>
              <a:t>actualización </a:t>
            </a:r>
            <a:r>
              <a:rPr lang="en" dirty="0"/>
              <a:t>de enviado y del tiempo en el que ha sucedido.</a:t>
            </a:r>
          </a:p>
        </p:txBody>
      </p:sp>
      <p:sp>
        <p:nvSpPr>
          <p:cNvPr id="129" name="Shape 129"/>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3" name="Picture 2"/>
          <p:cNvPicPr>
            <a:picLocks noChangeAspect="1"/>
          </p:cNvPicPr>
          <p:nvPr/>
        </p:nvPicPr>
        <p:blipFill>
          <a:blip r:embed="rId3"/>
          <a:stretch>
            <a:fillRect/>
          </a:stretch>
        </p:blipFill>
        <p:spPr>
          <a:xfrm>
            <a:off x="828704" y="1834890"/>
            <a:ext cx="2758988" cy="2803280"/>
          </a:xfrm>
          <a:prstGeom prst="rect">
            <a:avLst/>
          </a:prstGeom>
        </p:spPr>
      </p:pic>
      <p:sp>
        <p:nvSpPr>
          <p:cNvPr id="131" name="Shape 131"/>
          <p:cNvSpPr/>
          <p:nvPr/>
        </p:nvSpPr>
        <p:spPr>
          <a:xfrm>
            <a:off x="777300" y="1753075"/>
            <a:ext cx="2861797" cy="300861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 name="Shape 305"/>
          <p:cNvSpPr/>
          <p:nvPr/>
        </p:nvSpPr>
        <p:spPr>
          <a:xfrm>
            <a:off x="4353422" y="515529"/>
            <a:ext cx="365350" cy="33663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192505" y="1258159"/>
            <a:ext cx="5190767" cy="301133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Sniglet"/>
              <a:ea typeface="Sniglet"/>
              <a:cs typeface="Sniglet"/>
              <a:sym typeface="Sniglet"/>
            </a:endParaRPr>
          </a:p>
        </p:txBody>
      </p:sp>
      <p:sp>
        <p:nvSpPr>
          <p:cNvPr id="261" name="Shape 261"/>
          <p:cNvSpPr/>
          <p:nvPr/>
        </p:nvSpPr>
        <p:spPr>
          <a:xfrm>
            <a:off x="791005" y="1202932"/>
            <a:ext cx="4220700" cy="26952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999999"/>
                </a:solidFill>
                <a:latin typeface="Sniglet"/>
                <a:ea typeface="Sniglet"/>
                <a:cs typeface="Sniglet"/>
                <a:sym typeface="Sniglet"/>
              </a:rPr>
              <a:t>Place your screenshot here</a:t>
            </a:r>
          </a:p>
        </p:txBody>
      </p:sp>
      <p:sp>
        <p:nvSpPr>
          <p:cNvPr id="262" name="Shape 262"/>
          <p:cNvSpPr txBox="1">
            <a:spLocks noGrp="1"/>
          </p:cNvSpPr>
          <p:nvPr>
            <p:ph type="body" idx="4294967295"/>
          </p:nvPr>
        </p:nvSpPr>
        <p:spPr>
          <a:xfrm>
            <a:off x="5748015" y="2178792"/>
            <a:ext cx="2898599" cy="2090700"/>
          </a:xfrm>
          <a:prstGeom prst="rect">
            <a:avLst/>
          </a:prstGeom>
        </p:spPr>
        <p:txBody>
          <a:bodyPr lIns="91425" tIns="91425" rIns="91425" bIns="91425" anchor="b" anchorCtr="0">
            <a:noAutofit/>
          </a:bodyPr>
          <a:lstStyle/>
          <a:p>
            <a:pPr lvl="0" rtl="0">
              <a:spcBef>
                <a:spcPts val="0"/>
              </a:spcBef>
              <a:buNone/>
            </a:pPr>
            <a:r>
              <a:rPr lang="en" dirty="0">
                <a:latin typeface="Walter Turncoat"/>
                <a:ea typeface="Walter Turncoat"/>
                <a:cs typeface="Walter Turncoat"/>
                <a:sym typeface="Walter Turncoat"/>
              </a:rPr>
              <a:t>El diseño minimalista</a:t>
            </a:r>
          </a:p>
          <a:p>
            <a:pPr lvl="0" rtl="0">
              <a:spcBef>
                <a:spcPts val="0"/>
              </a:spcBef>
              <a:buNone/>
            </a:pPr>
            <a:r>
              <a:rPr lang="es-ES" sz="1600" dirty="0">
                <a:latin typeface="Walter Turncoat"/>
                <a:ea typeface="Walter Turncoat"/>
                <a:cs typeface="Walter Turncoat"/>
                <a:sym typeface="Walter Turncoat"/>
              </a:rPr>
              <a:t>H</a:t>
            </a:r>
            <a:r>
              <a:rPr lang="en" sz="1600" dirty="0">
                <a:latin typeface="Walter Turncoat"/>
                <a:ea typeface="Walter Turncoat"/>
                <a:cs typeface="Walter Turncoat"/>
                <a:sym typeface="Walter Turncoat"/>
              </a:rPr>
              <a:t>ace que podamos trabajar comodamente, y podamos tener en todo momento los datos que necesitamos en pantalla.</a:t>
            </a:r>
          </a:p>
          <a:p>
            <a:pPr lvl="0" rtl="0">
              <a:spcBef>
                <a:spcPts val="0"/>
              </a:spcBef>
              <a:buNone/>
            </a:pPr>
            <a:endParaRPr lang="en" sz="1600" dirty="0">
              <a:latin typeface="Walter Turncoat"/>
              <a:ea typeface="Walter Turncoat"/>
              <a:cs typeface="Walter Turncoat"/>
              <a:sym typeface="Walter Turncoat"/>
            </a:endParaRPr>
          </a:p>
          <a:p>
            <a:pPr lvl="0" rtl="0">
              <a:spcBef>
                <a:spcPts val="0"/>
              </a:spcBef>
              <a:buNone/>
            </a:pPr>
            <a:r>
              <a:rPr lang="en" sz="1600" dirty="0">
                <a:latin typeface="Walter Turncoat"/>
                <a:ea typeface="Walter Turncoat"/>
                <a:cs typeface="Walter Turncoat"/>
                <a:sym typeface="Walter Turncoat"/>
              </a:rPr>
              <a:t>Además, la aplicación se adapta a cualquier tipo de pantalla, ya sea un monitor o un telefono movil.</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6" y="1434104"/>
            <a:ext cx="4750755" cy="2232855"/>
          </a:xfrm>
          <a:prstGeom prst="rect">
            <a:avLst/>
          </a:prstGeom>
        </p:spPr>
      </p:pic>
    </p:spTree>
    <p:extLst>
      <p:ext uri="{BB962C8B-B14F-4D97-AF65-F5344CB8AC3E}">
        <p14:creationId xmlns:p14="http://schemas.microsoft.com/office/powerpoint/2010/main" val="9678679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ctrTitle" idx="4294967295"/>
          </p:nvPr>
        </p:nvSpPr>
        <p:spPr>
          <a:xfrm>
            <a:off x="1822500" y="1202350"/>
            <a:ext cx="5457000" cy="1159799"/>
          </a:xfrm>
          <a:prstGeom prst="rect">
            <a:avLst/>
          </a:prstGeom>
        </p:spPr>
        <p:txBody>
          <a:bodyPr lIns="91425" tIns="91425" rIns="91425" bIns="91425" anchor="t" anchorCtr="0">
            <a:noAutofit/>
          </a:bodyPr>
          <a:lstStyle/>
          <a:p>
            <a:pPr lvl="0" rtl="0">
              <a:spcBef>
                <a:spcPts val="0"/>
              </a:spcBef>
              <a:buNone/>
            </a:pPr>
            <a:r>
              <a:rPr lang="en" sz="4800" dirty="0"/>
              <a:t>¡Gracias!</a:t>
            </a:r>
          </a:p>
        </p:txBody>
      </p:sp>
      <p:sp>
        <p:nvSpPr>
          <p:cNvPr id="268" name="Shape 268"/>
          <p:cNvSpPr txBox="1">
            <a:spLocks noGrp="1"/>
          </p:cNvSpPr>
          <p:nvPr>
            <p:ph type="subTitle" idx="4294967295"/>
          </p:nvPr>
        </p:nvSpPr>
        <p:spPr>
          <a:xfrm>
            <a:off x="1275150" y="2376678"/>
            <a:ext cx="6593700" cy="2327099"/>
          </a:xfrm>
          <a:prstGeom prst="rect">
            <a:avLst/>
          </a:prstGeom>
        </p:spPr>
        <p:txBody>
          <a:bodyPr lIns="91425" tIns="91425" rIns="91425" bIns="91425" anchor="t" anchorCtr="0">
            <a:noAutofit/>
          </a:bodyPr>
          <a:lstStyle/>
          <a:p>
            <a:pPr lvl="0" algn="ctr" rtl="0">
              <a:spcBef>
                <a:spcPts val="0"/>
              </a:spcBef>
              <a:buNone/>
            </a:pPr>
            <a:r>
              <a:rPr lang="en" sz="3600" b="1" dirty="0"/>
              <a:t>¿Alguna pregunta?</a:t>
            </a:r>
          </a:p>
          <a:p>
            <a:pPr lvl="0" algn="ctr" rtl="0">
              <a:spcBef>
                <a:spcPts val="0"/>
              </a:spcBef>
              <a:buNone/>
            </a:pPr>
            <a:endParaRPr dirty="0">
              <a:solidFill>
                <a:schemeClr val="lt1"/>
              </a:solidFill>
            </a:endParaRPr>
          </a:p>
        </p:txBody>
      </p:sp>
      <p:sp>
        <p:nvSpPr>
          <p:cNvPr id="269" name="Shape 269"/>
          <p:cNvSpPr/>
          <p:nvPr/>
        </p:nvSpPr>
        <p:spPr>
          <a:xfrm>
            <a:off x="4207273" y="603475"/>
            <a:ext cx="687463" cy="691589"/>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3799401" y="2051575"/>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 name="Shape 311"/>
          <p:cNvSpPr/>
          <p:nvPr/>
        </p:nvSpPr>
        <p:spPr>
          <a:xfrm>
            <a:off x="6586117" y="124881"/>
            <a:ext cx="2314932" cy="212588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 name="Shape 331"/>
          <p:cNvSpPr/>
          <p:nvPr/>
        </p:nvSpPr>
        <p:spPr>
          <a:xfrm>
            <a:off x="816195" y="3540227"/>
            <a:ext cx="872961" cy="1578244"/>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8" name="Shape 332"/>
          <p:cNvSpPr/>
          <p:nvPr/>
        </p:nvSpPr>
        <p:spPr>
          <a:xfrm>
            <a:off x="3894309" y="3435776"/>
            <a:ext cx="1298415" cy="1707724"/>
          </a:xfrm>
          <a:custGeom>
            <a:avLst/>
            <a:gdLst/>
            <a:ahLst/>
            <a:cxnLst/>
            <a:rect l="0" t="0" r="0" b="0"/>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 name="Shape 334"/>
          <p:cNvSpPr/>
          <p:nvPr/>
        </p:nvSpPr>
        <p:spPr>
          <a:xfrm>
            <a:off x="6644069" y="3048270"/>
            <a:ext cx="2335628" cy="2095230"/>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0" name="Shape 351"/>
          <p:cNvSpPr/>
          <p:nvPr/>
        </p:nvSpPr>
        <p:spPr>
          <a:xfrm>
            <a:off x="207340" y="862243"/>
            <a:ext cx="2090669" cy="1388518"/>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038431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t>¿En que consiste Mensajeria?</a:t>
            </a:r>
          </a:p>
        </p:txBody>
      </p:sp>
      <p:sp>
        <p:nvSpPr>
          <p:cNvPr id="53" name="Shape 53"/>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345989" y="5203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txBox="1"/>
          <p:nvPr/>
        </p:nvSpPr>
        <p:spPr>
          <a:xfrm>
            <a:off x="835275" y="1504950"/>
            <a:ext cx="7473300" cy="826499"/>
          </a:xfrm>
          <a:prstGeom prst="rect">
            <a:avLst/>
          </a:prstGeom>
          <a:noFill/>
          <a:ln>
            <a:noFill/>
          </a:ln>
        </p:spPr>
        <p:txBody>
          <a:bodyPr lIns="91425" tIns="91425" rIns="91425" bIns="91425" anchor="t" anchorCtr="0">
            <a:noAutofit/>
          </a:bodyPr>
          <a:lstStyle/>
          <a:p>
            <a:pPr lvl="0" rtl="0">
              <a:spcBef>
                <a:spcPts val="600"/>
              </a:spcBef>
              <a:buNone/>
            </a:pPr>
            <a:r>
              <a:rPr lang="en" sz="1200" dirty="0">
                <a:solidFill>
                  <a:srgbClr val="FFFFFF"/>
                </a:solidFill>
                <a:latin typeface="Sniglet"/>
                <a:ea typeface="Sniglet"/>
                <a:cs typeface="Sniglet"/>
                <a:sym typeface="Sniglet"/>
              </a:rPr>
              <a:t>Es una aplicación web que permite enviar mensajes a través de Telegram a los usuarios que deseemos de forma totalmente gratuita, facil y rápida.</a:t>
            </a:r>
            <a:endParaRPr lang="en" sz="1200" b="1" dirty="0">
              <a:solidFill>
                <a:srgbClr val="FFFFFF"/>
              </a:solidFill>
              <a:latin typeface="Sniglet"/>
              <a:ea typeface="Sniglet"/>
              <a:cs typeface="Sniglet"/>
              <a:sym typeface="Sniglet"/>
            </a:endParaRPr>
          </a:p>
        </p:txBody>
      </p:sp>
      <p:sp>
        <p:nvSpPr>
          <p:cNvPr id="56" name="Shape 56"/>
          <p:cNvSpPr txBox="1"/>
          <p:nvPr/>
        </p:nvSpPr>
        <p:spPr>
          <a:xfrm>
            <a:off x="878831" y="2053237"/>
            <a:ext cx="3429600" cy="2207100"/>
          </a:xfrm>
          <a:prstGeom prst="rect">
            <a:avLst/>
          </a:prstGeom>
          <a:noFill/>
          <a:ln>
            <a:noFill/>
          </a:ln>
        </p:spPr>
        <p:txBody>
          <a:bodyPr lIns="91425" tIns="91425" rIns="91425" bIns="91425" anchor="t" anchorCtr="0">
            <a:noAutofit/>
          </a:bodyPr>
          <a:lstStyle/>
          <a:p>
            <a:pPr lvl="0" rtl="0">
              <a:spcBef>
                <a:spcPts val="600"/>
              </a:spcBef>
              <a:buNone/>
            </a:pPr>
            <a:r>
              <a:rPr lang="en" b="1" dirty="0">
                <a:solidFill>
                  <a:srgbClr val="FFFFFF"/>
                </a:solidFill>
                <a:latin typeface="Sniglet"/>
                <a:ea typeface="Sniglet"/>
                <a:cs typeface="Sniglet"/>
                <a:sym typeface="Sniglet"/>
              </a:rPr>
              <a:t>¿Qué necesito para utilizarlo?</a:t>
            </a:r>
          </a:p>
          <a:p>
            <a:pPr lvl="0" rtl="0">
              <a:spcBef>
                <a:spcPts val="600"/>
              </a:spcBef>
              <a:buNone/>
            </a:pPr>
            <a:r>
              <a:rPr lang="en" sz="1200" b="1" dirty="0">
                <a:solidFill>
                  <a:srgbClr val="FFFFFF"/>
                </a:solidFill>
                <a:latin typeface="Sniglet"/>
                <a:ea typeface="Sniglet"/>
                <a:cs typeface="Sniglet"/>
                <a:sym typeface="Sniglet"/>
              </a:rPr>
              <a:t>Solo necesitamos estas cosas:</a:t>
            </a:r>
          </a:p>
          <a:p>
            <a:pPr marL="171450" lvl="0" indent="-171450" rtl="0">
              <a:spcBef>
                <a:spcPts val="600"/>
              </a:spcBef>
              <a:buFont typeface="Wingdings" panose="05000000000000000000" pitchFamily="2" charset="2"/>
              <a:buChar char="q"/>
            </a:pPr>
            <a:r>
              <a:rPr lang="en" sz="1200" b="1" dirty="0">
                <a:solidFill>
                  <a:srgbClr val="FFFFFF"/>
                </a:solidFill>
                <a:latin typeface="Sniglet"/>
                <a:ea typeface="Sniglet"/>
                <a:cs typeface="Sniglet"/>
                <a:sym typeface="Sniglet"/>
              </a:rPr>
              <a:t>Tener una cuenta de Telegram.</a:t>
            </a:r>
          </a:p>
          <a:p>
            <a:pPr marL="228600" lvl="0" indent="-228600" rtl="0">
              <a:spcBef>
                <a:spcPts val="600"/>
              </a:spcBef>
              <a:buFont typeface="Wingdings" panose="05000000000000000000" pitchFamily="2" charset="2"/>
              <a:buChar char="q"/>
            </a:pPr>
            <a:r>
              <a:rPr lang="en" sz="1200" b="1" dirty="0">
                <a:solidFill>
                  <a:srgbClr val="FFFFFF"/>
                </a:solidFill>
                <a:latin typeface="Sniglet"/>
                <a:ea typeface="Sniglet"/>
                <a:cs typeface="Sniglet"/>
                <a:sym typeface="Sniglet"/>
              </a:rPr>
              <a:t>El álias de nuestros contactos.</a:t>
            </a:r>
          </a:p>
          <a:p>
            <a:pPr marL="228600" lvl="0" indent="-228600" rtl="0">
              <a:spcBef>
                <a:spcPts val="600"/>
              </a:spcBef>
              <a:buFont typeface="Wingdings" panose="05000000000000000000" pitchFamily="2" charset="2"/>
              <a:buChar char="q"/>
            </a:pPr>
            <a:r>
              <a:rPr lang="en" sz="1200" b="1" dirty="0">
                <a:solidFill>
                  <a:srgbClr val="FFFFFF"/>
                </a:solidFill>
                <a:latin typeface="Sniglet"/>
                <a:ea typeface="Sniglet"/>
                <a:cs typeface="Sniglet"/>
                <a:sym typeface="Sniglet"/>
              </a:rPr>
              <a:t>Y alguien a quien enviarselo. </a:t>
            </a:r>
          </a:p>
        </p:txBody>
      </p:sp>
      <p:sp>
        <p:nvSpPr>
          <p:cNvPr id="57" name="Shape 57"/>
          <p:cNvSpPr txBox="1"/>
          <p:nvPr/>
        </p:nvSpPr>
        <p:spPr>
          <a:xfrm>
            <a:off x="4728976" y="2053237"/>
            <a:ext cx="3579599" cy="2207100"/>
          </a:xfrm>
          <a:prstGeom prst="rect">
            <a:avLst/>
          </a:prstGeom>
          <a:noFill/>
          <a:ln>
            <a:noFill/>
          </a:ln>
        </p:spPr>
        <p:txBody>
          <a:bodyPr lIns="91425" tIns="91425" rIns="91425" bIns="91425" anchor="t" anchorCtr="0">
            <a:noAutofit/>
          </a:bodyPr>
          <a:lstStyle/>
          <a:p>
            <a:pPr lvl="0" rtl="0">
              <a:spcBef>
                <a:spcPts val="600"/>
              </a:spcBef>
              <a:buNone/>
            </a:pPr>
            <a:r>
              <a:rPr lang="en" b="1" dirty="0">
                <a:solidFill>
                  <a:srgbClr val="FFFFFF"/>
                </a:solidFill>
                <a:latin typeface="Sniglet"/>
                <a:ea typeface="Sniglet"/>
                <a:cs typeface="Sniglet"/>
                <a:sym typeface="Sniglet"/>
              </a:rPr>
              <a:t>¿La instalación es complicada?</a:t>
            </a:r>
          </a:p>
          <a:p>
            <a:pPr lvl="0" rtl="0">
              <a:spcBef>
                <a:spcPts val="600"/>
              </a:spcBef>
              <a:buNone/>
            </a:pPr>
            <a:r>
              <a:rPr lang="en" sz="1200" b="1" dirty="0">
                <a:solidFill>
                  <a:srgbClr val="FFFFFF"/>
                </a:solidFill>
                <a:latin typeface="Sniglet"/>
                <a:ea typeface="Sniglet"/>
                <a:cs typeface="Sniglet"/>
                <a:sym typeface="Sniglet"/>
              </a:rPr>
              <a:t>Puede que para el usuario medio se le haga un poco cuesta arriba, aunque está perfectamente explicado en el pdf. Si sigues los pasos no tendrás ningún problema.</a:t>
            </a:r>
          </a:p>
        </p:txBody>
      </p:sp>
      <p:sp>
        <p:nvSpPr>
          <p:cNvPr id="58" name="Shape 58"/>
          <p:cNvSpPr txBox="1"/>
          <p:nvPr/>
        </p:nvSpPr>
        <p:spPr>
          <a:xfrm>
            <a:off x="1103408" y="3610865"/>
            <a:ext cx="7473300"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r>
              <a:rPr lang="es-ES" sz="1200" dirty="0">
                <a:solidFill>
                  <a:srgbClr val="FFFFFF"/>
                </a:solidFill>
                <a:latin typeface="Sniglet"/>
                <a:ea typeface="Sniglet"/>
                <a:cs typeface="Sniglet"/>
                <a:sym typeface="Sniglet"/>
              </a:rPr>
              <a:t>Te familiarizarás rápidamente con la interfaz, diseñada para ofrecer una lectura limpia y sencilla, mostrando en todo momento los datos que más necesitemos.</a:t>
            </a:r>
            <a:endParaRPr sz="1200" dirty="0">
              <a:solidFill>
                <a:srgbClr val="FFFFFF"/>
              </a:solidFill>
              <a:latin typeface="Sniglet"/>
              <a:ea typeface="Sniglet"/>
              <a:cs typeface="Sniglet"/>
              <a:sym typeface="Sniglet"/>
            </a:endParaRPr>
          </a:p>
          <a:p>
            <a:pPr lvl="0" rtl="0">
              <a:spcBef>
                <a:spcPts val="1000"/>
              </a:spcBef>
              <a:spcAft>
                <a:spcPts val="1000"/>
              </a:spcAft>
              <a:buNone/>
            </a:pPr>
            <a:endParaRPr sz="1200" dirty="0">
              <a:solidFill>
                <a:srgbClr val="FFFFFF"/>
              </a:solidFill>
              <a:latin typeface="Sniglet"/>
              <a:ea typeface="Sniglet"/>
              <a:cs typeface="Sniglet"/>
              <a:sym typeface="Sniglet"/>
            </a:endParaRPr>
          </a:p>
        </p:txBody>
      </p:sp>
      <p:sp>
        <p:nvSpPr>
          <p:cNvPr id="10" name="Shape 321"/>
          <p:cNvSpPr/>
          <p:nvPr/>
        </p:nvSpPr>
        <p:spPr>
          <a:xfrm>
            <a:off x="3093834" y="3194352"/>
            <a:ext cx="203834" cy="193896"/>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lvl="0" rtl="0">
              <a:spcBef>
                <a:spcPts val="0"/>
              </a:spcBef>
              <a:buNone/>
            </a:pPr>
            <a:r>
              <a:rPr lang="en" sz="6000" dirty="0"/>
              <a:t>1.</a:t>
            </a:r>
          </a:p>
          <a:p>
            <a:pPr lvl="0" rtl="0">
              <a:spcBef>
                <a:spcPts val="0"/>
              </a:spcBef>
              <a:buNone/>
            </a:pPr>
            <a:endParaRPr dirty="0"/>
          </a:p>
          <a:p>
            <a:pPr lvl="0" rtl="0">
              <a:spcBef>
                <a:spcPts val="0"/>
              </a:spcBef>
              <a:buNone/>
            </a:pPr>
            <a:r>
              <a:rPr lang="en" dirty="0"/>
              <a:t>¿Por qué Telegram?</a:t>
            </a:r>
          </a:p>
        </p:txBody>
      </p:sp>
      <p:sp>
        <p:nvSpPr>
          <p:cNvPr id="72" name="Shape 72"/>
          <p:cNvSpPr txBox="1">
            <a:spLocks noGrp="1"/>
          </p:cNvSpPr>
          <p:nvPr>
            <p:ph type="subTitle" idx="1"/>
          </p:nvPr>
        </p:nvSpPr>
        <p:spPr>
          <a:xfrm>
            <a:off x="685800" y="3144853"/>
            <a:ext cx="7772400" cy="784799"/>
          </a:xfrm>
          <a:prstGeom prst="rect">
            <a:avLst/>
          </a:prstGeom>
        </p:spPr>
        <p:txBody>
          <a:bodyPr lIns="91425" tIns="91425" rIns="91425" bIns="91425" anchor="t" anchorCtr="0">
            <a:noAutofit/>
          </a:bodyPr>
          <a:lstStyle/>
          <a:p>
            <a:pPr lvl="0" rtl="0">
              <a:spcBef>
                <a:spcPts val="0"/>
              </a:spcBef>
              <a:buNone/>
            </a:pPr>
            <a:r>
              <a:rPr lang="en" dirty="0"/>
              <a:t>Aunque  verdaderamente usaremos la aplicacion de terminal Telegram-cli</a:t>
            </a:r>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229" y="2590953"/>
            <a:ext cx="1651038" cy="1651038"/>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938" y="2736325"/>
            <a:ext cx="1713851" cy="1713851"/>
          </a:xfrm>
          <a:prstGeom prst="rect">
            <a:avLst/>
          </a:prstGeom>
        </p:spPr>
      </p:pic>
      <p:sp>
        <p:nvSpPr>
          <p:cNvPr id="142" name="Shape 142"/>
          <p:cNvSpPr txBox="1">
            <a:spLocks noGrp="1"/>
          </p:cNvSpPr>
          <p:nvPr>
            <p:ph type="title"/>
          </p:nvPr>
        </p:nvSpPr>
        <p:spPr>
          <a:xfrm>
            <a:off x="0" y="1334319"/>
            <a:ext cx="9156000" cy="857400"/>
          </a:xfrm>
          <a:prstGeom prst="rect">
            <a:avLst/>
          </a:prstGeom>
        </p:spPr>
        <p:txBody>
          <a:bodyPr lIns="91425" tIns="91425" rIns="91425" bIns="91425" anchor="t" anchorCtr="0">
            <a:noAutofit/>
          </a:bodyPr>
          <a:lstStyle/>
          <a:p>
            <a:pPr lvl="0">
              <a:spcBef>
                <a:spcPts val="0"/>
              </a:spcBef>
              <a:buNone/>
            </a:pPr>
            <a:r>
              <a:rPr lang="en" dirty="0"/>
              <a:t>Las dos aplicaciones de mensajeria instantanea mas populares son</a:t>
            </a:r>
          </a:p>
        </p:txBody>
      </p:sp>
      <p:sp>
        <p:nvSpPr>
          <p:cNvPr id="144" name="Shape 144"/>
          <p:cNvSpPr/>
          <p:nvPr/>
        </p:nvSpPr>
        <p:spPr>
          <a:xfrm>
            <a:off x="1377811" y="2358540"/>
            <a:ext cx="2133000" cy="2133000"/>
          </a:xfrm>
          <a:prstGeom prst="ellipse">
            <a:avLst/>
          </a:prstGeom>
          <a:solidFill>
            <a:srgbClr val="FFFFFF">
              <a:alpha val="11150"/>
            </a:srgbClr>
          </a:solidFill>
          <a:ln>
            <a:noFill/>
          </a:ln>
        </p:spPr>
        <p:txBody>
          <a:bodyPr lIns="91425" tIns="91425" rIns="91425" bIns="91425" anchor="ctr" anchorCtr="0">
            <a:noAutofit/>
          </a:bodyPr>
          <a:lstStyle/>
          <a:p>
            <a:pPr lvl="0" algn="ctr" rtl="0">
              <a:spcBef>
                <a:spcPts val="0"/>
              </a:spcBef>
              <a:buNone/>
            </a:pPr>
            <a:r>
              <a:rPr lang="en" sz="1800" dirty="0">
                <a:solidFill>
                  <a:srgbClr val="FFFFFF"/>
                </a:solidFill>
                <a:latin typeface="Sniglet"/>
                <a:ea typeface="Sniglet"/>
                <a:cs typeface="Sniglet"/>
                <a:sym typeface="Sniglet"/>
              </a:rPr>
              <a:t>WhatsApp</a:t>
            </a:r>
          </a:p>
        </p:txBody>
      </p:sp>
      <p:sp>
        <p:nvSpPr>
          <p:cNvPr id="145" name="Shape 145"/>
          <p:cNvSpPr/>
          <p:nvPr/>
        </p:nvSpPr>
        <p:spPr>
          <a:xfrm>
            <a:off x="5649725" y="2358540"/>
            <a:ext cx="2133000" cy="2133000"/>
          </a:xfrm>
          <a:prstGeom prst="ellipse">
            <a:avLst/>
          </a:prstGeom>
          <a:solidFill>
            <a:srgbClr val="FFFFFF">
              <a:alpha val="11150"/>
            </a:srgbClr>
          </a:solidFill>
          <a:ln>
            <a:noFill/>
          </a:ln>
        </p:spPr>
        <p:txBody>
          <a:bodyPr lIns="91425" tIns="91425" rIns="91425" bIns="91425" anchor="ctr" anchorCtr="0">
            <a:noAutofit/>
          </a:bodyPr>
          <a:lstStyle/>
          <a:p>
            <a:pPr lvl="0" algn="ctr" rtl="0">
              <a:spcBef>
                <a:spcPts val="0"/>
              </a:spcBef>
              <a:buNone/>
            </a:pPr>
            <a:r>
              <a:rPr lang="en" sz="1800" dirty="0">
                <a:solidFill>
                  <a:srgbClr val="FFFFFF"/>
                </a:solidFill>
                <a:latin typeface="Sniglet"/>
                <a:ea typeface="Sniglet"/>
                <a:cs typeface="Sniglet"/>
                <a:sym typeface="Sniglet"/>
              </a:rPr>
              <a:t>Telegram</a:t>
            </a:r>
          </a:p>
        </p:txBody>
      </p:sp>
      <p:sp>
        <p:nvSpPr>
          <p:cNvPr id="146" name="Shape 14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371803" y="2358540"/>
            <a:ext cx="2138977" cy="205027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643748" y="2399904"/>
            <a:ext cx="2138977" cy="205027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310"/>
          <p:cNvSpPr/>
          <p:nvPr/>
        </p:nvSpPr>
        <p:spPr>
          <a:xfrm>
            <a:off x="4325491" y="534401"/>
            <a:ext cx="421211" cy="298888"/>
          </a:xfrm>
          <a:custGeom>
            <a:avLst/>
            <a:gdLst/>
            <a:ahLst/>
            <a:cxnLst/>
            <a:rect l="0" t="0" r="0" b="0"/>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ctrTitle" idx="4294967295"/>
          </p:nvPr>
        </p:nvSpPr>
        <p:spPr>
          <a:xfrm>
            <a:off x="685800" y="343199"/>
            <a:ext cx="7772400" cy="894899"/>
          </a:xfrm>
          <a:prstGeom prst="rect">
            <a:avLst/>
          </a:prstGeom>
        </p:spPr>
        <p:txBody>
          <a:bodyPr lIns="91425" tIns="91425" rIns="91425" bIns="91425" anchor="t" anchorCtr="0">
            <a:noAutofit/>
          </a:bodyPr>
          <a:lstStyle/>
          <a:p>
            <a:pPr lvl="0"/>
            <a:r>
              <a:rPr lang="en" sz="6000" dirty="0"/>
              <a:t>1.000.000.000</a:t>
            </a:r>
            <a:r>
              <a:rPr lang="en" sz="7200" dirty="0"/>
              <a:t> </a:t>
            </a:r>
            <a:r>
              <a:rPr lang="en" sz="4800" dirty="0"/>
              <a:t>usuarios</a:t>
            </a:r>
          </a:p>
        </p:txBody>
      </p:sp>
      <p:sp>
        <p:nvSpPr>
          <p:cNvPr id="192" name="Shape 192"/>
          <p:cNvSpPr txBox="1">
            <a:spLocks noGrp="1"/>
          </p:cNvSpPr>
          <p:nvPr>
            <p:ph type="subTitle" idx="4294967295"/>
          </p:nvPr>
        </p:nvSpPr>
        <p:spPr>
          <a:xfrm>
            <a:off x="3023466" y="1694138"/>
            <a:ext cx="7772400" cy="463200"/>
          </a:xfrm>
          <a:prstGeom prst="rect">
            <a:avLst/>
          </a:prstGeom>
        </p:spPr>
        <p:txBody>
          <a:bodyPr lIns="91425" tIns="91425" rIns="91425" bIns="91425" anchor="t" anchorCtr="0">
            <a:noAutofit/>
          </a:bodyPr>
          <a:lstStyle/>
          <a:p>
            <a:pPr lvl="0" algn="ctr" rtl="0">
              <a:spcBef>
                <a:spcPts val="0"/>
              </a:spcBef>
              <a:buNone/>
            </a:pPr>
            <a:r>
              <a:rPr lang="en" sz="2400" dirty="0"/>
              <a:t>WhatsAPP</a:t>
            </a:r>
          </a:p>
        </p:txBody>
      </p:sp>
      <p:sp>
        <p:nvSpPr>
          <p:cNvPr id="195" name="Shape 195"/>
          <p:cNvSpPr txBox="1">
            <a:spLocks noGrp="1"/>
          </p:cNvSpPr>
          <p:nvPr>
            <p:ph type="ctrTitle" idx="4294967295"/>
          </p:nvPr>
        </p:nvSpPr>
        <p:spPr>
          <a:xfrm>
            <a:off x="733213" y="2800649"/>
            <a:ext cx="7772400" cy="894899"/>
          </a:xfrm>
          <a:prstGeom prst="rect">
            <a:avLst/>
          </a:prstGeom>
        </p:spPr>
        <p:txBody>
          <a:bodyPr lIns="91425" tIns="91425" rIns="91425" bIns="91425" anchor="t" anchorCtr="0">
            <a:noAutofit/>
          </a:bodyPr>
          <a:lstStyle/>
          <a:p>
            <a:pPr lvl="0" rtl="0">
              <a:spcBef>
                <a:spcPts val="0"/>
              </a:spcBef>
              <a:buNone/>
            </a:pPr>
            <a:r>
              <a:rPr lang="en" sz="6000" dirty="0"/>
              <a:t>100.000.000 </a:t>
            </a:r>
            <a:r>
              <a:rPr lang="en" sz="4800" dirty="0"/>
              <a:t>usuarios</a:t>
            </a:r>
          </a:p>
        </p:txBody>
      </p:sp>
      <p:sp>
        <p:nvSpPr>
          <p:cNvPr id="196" name="Shape 196"/>
          <p:cNvSpPr txBox="1">
            <a:spLocks noGrp="1"/>
          </p:cNvSpPr>
          <p:nvPr>
            <p:ph type="subTitle" idx="4294967295"/>
          </p:nvPr>
        </p:nvSpPr>
        <p:spPr>
          <a:xfrm>
            <a:off x="2824902" y="4004282"/>
            <a:ext cx="7772400" cy="463200"/>
          </a:xfrm>
          <a:prstGeom prst="rect">
            <a:avLst/>
          </a:prstGeom>
        </p:spPr>
        <p:txBody>
          <a:bodyPr lIns="91425" tIns="91425" rIns="91425" bIns="91425" anchor="t" anchorCtr="0">
            <a:noAutofit/>
          </a:bodyPr>
          <a:lstStyle/>
          <a:p>
            <a:pPr lvl="0" algn="ctr" rtl="0">
              <a:spcBef>
                <a:spcPts val="0"/>
              </a:spcBef>
              <a:buNone/>
            </a:pPr>
            <a:r>
              <a:rPr lang="en" sz="2400" dirty="0"/>
              <a:t>Telegram</a:t>
            </a:r>
          </a:p>
        </p:txBody>
      </p:sp>
      <p:sp>
        <p:nvSpPr>
          <p:cNvPr id="198" name="Shape 198"/>
          <p:cNvSpPr/>
          <p:nvPr/>
        </p:nvSpPr>
        <p:spPr>
          <a:xfrm>
            <a:off x="3681188" y="4415993"/>
            <a:ext cx="166812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98"/>
          <p:cNvSpPr/>
          <p:nvPr/>
        </p:nvSpPr>
        <p:spPr>
          <a:xfrm>
            <a:off x="3628854" y="2157338"/>
            <a:ext cx="166812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690773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57200" y="2169650"/>
            <a:ext cx="3994500" cy="2756099"/>
          </a:xfrm>
          <a:prstGeom prst="rect">
            <a:avLst/>
          </a:prstGeom>
        </p:spPr>
        <p:txBody>
          <a:bodyPr lIns="91425" tIns="91425" rIns="91425" bIns="91425" anchor="t" anchorCtr="0">
            <a:noAutofit/>
          </a:bodyPr>
          <a:lstStyle/>
          <a:p>
            <a:pPr lvl="0" rtl="0">
              <a:spcBef>
                <a:spcPts val="0"/>
              </a:spcBef>
              <a:buNone/>
            </a:pPr>
            <a:r>
              <a:rPr lang="en" b="1" dirty="0"/>
              <a:t>WhatsApp</a:t>
            </a:r>
          </a:p>
          <a:p>
            <a:pPr marL="285750" lvl="0" indent="-285750" rtl="0">
              <a:spcBef>
                <a:spcPts val="0"/>
              </a:spcBef>
              <a:buFont typeface="Wingdings" panose="05000000000000000000" pitchFamily="2" charset="2"/>
              <a:buChar char="q"/>
            </a:pPr>
            <a:r>
              <a:rPr lang="en" b="1" dirty="0"/>
              <a:t>La más usada de las dos.</a:t>
            </a:r>
          </a:p>
          <a:p>
            <a:pPr lvl="0" rtl="0">
              <a:spcBef>
                <a:spcPts val="0"/>
              </a:spcBef>
              <a:buNone/>
            </a:pPr>
            <a:endParaRPr lang="en" b="1" dirty="0"/>
          </a:p>
        </p:txBody>
      </p:sp>
      <p:sp>
        <p:nvSpPr>
          <p:cNvPr id="108" name="Shape 108"/>
          <p:cNvSpPr txBox="1">
            <a:spLocks noGrp="1"/>
          </p:cNvSpPr>
          <p:nvPr>
            <p:ph type="title"/>
          </p:nvPr>
        </p:nvSpPr>
        <p:spPr>
          <a:xfrm>
            <a:off x="-12000" y="1199345"/>
            <a:ext cx="9156000" cy="857400"/>
          </a:xfrm>
          <a:prstGeom prst="rect">
            <a:avLst/>
          </a:prstGeom>
        </p:spPr>
        <p:txBody>
          <a:bodyPr lIns="91425" tIns="91425" rIns="91425" bIns="91425" anchor="t" anchorCtr="0">
            <a:noAutofit/>
          </a:bodyPr>
          <a:lstStyle/>
          <a:p>
            <a:pPr lvl="0">
              <a:spcBef>
                <a:spcPts val="0"/>
              </a:spcBef>
              <a:buNone/>
            </a:pPr>
            <a:r>
              <a:rPr lang="en" dirty="0"/>
              <a:t>Diferencias entre WhatsApp y Telegram</a:t>
            </a:r>
          </a:p>
        </p:txBody>
      </p:sp>
      <p:sp>
        <p:nvSpPr>
          <p:cNvPr id="109" name="Shape 109"/>
          <p:cNvSpPr txBox="1">
            <a:spLocks noGrp="1"/>
          </p:cNvSpPr>
          <p:nvPr>
            <p:ph type="body" idx="2"/>
          </p:nvPr>
        </p:nvSpPr>
        <p:spPr>
          <a:xfrm>
            <a:off x="4692275" y="2169650"/>
            <a:ext cx="3994500" cy="2756099"/>
          </a:xfrm>
          <a:prstGeom prst="rect">
            <a:avLst/>
          </a:prstGeom>
        </p:spPr>
        <p:txBody>
          <a:bodyPr lIns="91425" tIns="91425" rIns="91425" bIns="91425" anchor="t" anchorCtr="0">
            <a:noAutofit/>
          </a:bodyPr>
          <a:lstStyle/>
          <a:p>
            <a:pPr lvl="0" rtl="0">
              <a:spcBef>
                <a:spcPts val="0"/>
              </a:spcBef>
              <a:buNone/>
            </a:pPr>
            <a:r>
              <a:rPr lang="en" b="1" dirty="0"/>
              <a:t>Telegram</a:t>
            </a:r>
          </a:p>
          <a:p>
            <a:pPr marL="285750" lvl="0" indent="-285750" rtl="0">
              <a:spcBef>
                <a:spcPts val="0"/>
              </a:spcBef>
              <a:buFont typeface="Wingdings" panose="05000000000000000000" pitchFamily="2" charset="2"/>
              <a:buChar char="q"/>
            </a:pPr>
            <a:r>
              <a:rPr lang="en" b="1" dirty="0"/>
              <a:t>Tiene mucha privacidad.</a:t>
            </a:r>
          </a:p>
          <a:p>
            <a:pPr marL="285750" lvl="0" indent="-285750" rtl="0">
              <a:spcBef>
                <a:spcPts val="0"/>
              </a:spcBef>
              <a:buFont typeface="Wingdings" panose="05000000000000000000" pitchFamily="2" charset="2"/>
              <a:buChar char="q"/>
            </a:pPr>
            <a:r>
              <a:rPr lang="en" b="1" dirty="0"/>
              <a:t>Es de código abierto y la API tambien para poder hacer aplicaciones.</a:t>
            </a:r>
          </a:p>
          <a:p>
            <a:pPr marL="285750" lvl="0" indent="-285750" rtl="0">
              <a:spcBef>
                <a:spcPts val="0"/>
              </a:spcBef>
              <a:buFont typeface="Wingdings" panose="05000000000000000000" pitchFamily="2" charset="2"/>
              <a:buChar char="q"/>
            </a:pPr>
            <a:r>
              <a:rPr lang="en" b="1" dirty="0"/>
              <a:t>Tiene versión para terminales ubuntu.</a:t>
            </a:r>
          </a:p>
          <a:p>
            <a:pPr marL="285750" lvl="0" indent="-285750" rtl="0">
              <a:spcBef>
                <a:spcPts val="0"/>
              </a:spcBef>
              <a:buFont typeface="Wingdings" panose="05000000000000000000" pitchFamily="2" charset="2"/>
              <a:buChar char="q"/>
            </a:pPr>
            <a:r>
              <a:rPr lang="en" b="1" dirty="0"/>
              <a:t>Cuenta con canales.</a:t>
            </a:r>
          </a:p>
          <a:p>
            <a:pPr marL="285750" lvl="0" indent="-285750" rtl="0">
              <a:spcBef>
                <a:spcPts val="0"/>
              </a:spcBef>
              <a:buFont typeface="Wingdings" panose="05000000000000000000" pitchFamily="2" charset="2"/>
              <a:buChar char="q"/>
            </a:pPr>
            <a:r>
              <a:rPr lang="en" b="1" dirty="0"/>
              <a:t>Permite agregar usuarios sin necesidad de conocer el número del telefono.</a:t>
            </a:r>
          </a:p>
          <a:p>
            <a:pPr marL="285750" lvl="0" indent="-285750" rtl="0">
              <a:spcBef>
                <a:spcPts val="0"/>
              </a:spcBef>
              <a:buFont typeface="Wingdings" panose="05000000000000000000" pitchFamily="2" charset="2"/>
              <a:buChar char="q"/>
            </a:pPr>
            <a:r>
              <a:rPr lang="en" b="1" dirty="0"/>
              <a:t>Tiene guardado en la nube.</a:t>
            </a:r>
          </a:p>
        </p:txBody>
      </p:sp>
      <p:sp>
        <p:nvSpPr>
          <p:cNvPr id="110" name="Shape 110"/>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 name="Shape 335"/>
          <p:cNvSpPr/>
          <p:nvPr/>
        </p:nvSpPr>
        <p:spPr>
          <a:xfrm>
            <a:off x="4318948" y="495586"/>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55754675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 name="Shape 334"/>
          <p:cNvSpPr/>
          <p:nvPr/>
        </p:nvSpPr>
        <p:spPr>
          <a:xfrm>
            <a:off x="3357858" y="1610120"/>
            <a:ext cx="1801850" cy="1626955"/>
          </a:xfrm>
          <a:custGeom>
            <a:avLst/>
            <a:gdLst/>
            <a:ahLst/>
            <a:cxnLst/>
            <a:rect l="0" t="0" r="0" b="0"/>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2" name="Shape 142"/>
          <p:cNvSpPr txBox="1">
            <a:spLocks noGrp="1"/>
          </p:cNvSpPr>
          <p:nvPr>
            <p:ph type="title"/>
          </p:nvPr>
        </p:nvSpPr>
        <p:spPr>
          <a:xfrm>
            <a:off x="-69568" y="877129"/>
            <a:ext cx="9156000" cy="857400"/>
          </a:xfrm>
          <a:prstGeom prst="rect">
            <a:avLst/>
          </a:prstGeom>
        </p:spPr>
        <p:txBody>
          <a:bodyPr lIns="91425" tIns="91425" rIns="91425" bIns="91425" anchor="t" anchorCtr="0">
            <a:noAutofit/>
          </a:bodyPr>
          <a:lstStyle/>
          <a:p>
            <a:pPr lvl="0">
              <a:spcBef>
                <a:spcPts val="0"/>
              </a:spcBef>
              <a:buNone/>
            </a:pPr>
            <a:r>
              <a:rPr lang="en" dirty="0"/>
              <a:t>Uso de Telegram en todos los dispositivos</a:t>
            </a:r>
          </a:p>
        </p:txBody>
      </p:sp>
      <p:sp>
        <p:nvSpPr>
          <p:cNvPr id="146" name="Shape 146"/>
          <p:cNvSpPr/>
          <p:nvPr/>
        </p:nvSpPr>
        <p:spPr>
          <a:xfrm>
            <a:off x="3864437" y="188060"/>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3" name="Picture 2"/>
          <p:cNvPicPr>
            <a:picLocks noChangeAspect="1"/>
          </p:cNvPicPr>
          <p:nvPr/>
        </p:nvPicPr>
        <p:blipFill>
          <a:blip r:embed="rId3"/>
          <a:stretch>
            <a:fillRect/>
          </a:stretch>
        </p:blipFill>
        <p:spPr>
          <a:xfrm>
            <a:off x="3937661" y="326506"/>
            <a:ext cx="642245" cy="642245"/>
          </a:xfrm>
          <a:prstGeom prst="rect">
            <a:avLst/>
          </a:prstGeom>
        </p:spPr>
      </p:pic>
      <p:sp>
        <p:nvSpPr>
          <p:cNvPr id="13" name="Shape 331"/>
          <p:cNvSpPr/>
          <p:nvPr/>
        </p:nvSpPr>
        <p:spPr>
          <a:xfrm>
            <a:off x="1588768" y="3009330"/>
            <a:ext cx="873717" cy="1764919"/>
          </a:xfrm>
          <a:custGeom>
            <a:avLst/>
            <a:gdLst/>
            <a:ahLst/>
            <a:cxnLst/>
            <a:rect l="0" t="0" r="0" b="0"/>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 name="Shape 239"/>
          <p:cNvSpPr/>
          <p:nvPr/>
        </p:nvSpPr>
        <p:spPr>
          <a:xfrm>
            <a:off x="6825685" y="2928940"/>
            <a:ext cx="839608" cy="178767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alpha val="11150"/>
            </a:srgbClr>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6" name="Shape 384"/>
          <p:cNvGrpSpPr/>
          <p:nvPr/>
        </p:nvGrpSpPr>
        <p:grpSpPr>
          <a:xfrm rot="10800000">
            <a:off x="1852366" y="1734529"/>
            <a:ext cx="1057805" cy="936478"/>
            <a:chOff x="1113100" y="2199475"/>
            <a:chExt cx="801900" cy="709925"/>
          </a:xfrm>
        </p:grpSpPr>
        <p:sp>
          <p:nvSpPr>
            <p:cNvPr id="17" name="Shape 385"/>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 name="Shape 386"/>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19" name="Shape 378"/>
          <p:cNvGrpSpPr/>
          <p:nvPr/>
        </p:nvGrpSpPr>
        <p:grpSpPr>
          <a:xfrm>
            <a:off x="3104609" y="3602584"/>
            <a:ext cx="2818833" cy="420033"/>
            <a:chOff x="242825" y="1204225"/>
            <a:chExt cx="2136775" cy="318400"/>
          </a:xfrm>
        </p:grpSpPr>
        <p:sp>
          <p:nvSpPr>
            <p:cNvPr id="20" name="Shape 379"/>
            <p:cNvSpPr/>
            <p:nvPr/>
          </p:nvSpPr>
          <p:spPr>
            <a:xfrm>
              <a:off x="242825" y="1298550"/>
              <a:ext cx="2054250" cy="224075"/>
            </a:xfrm>
            <a:custGeom>
              <a:avLst/>
              <a:gdLst/>
              <a:ahLst/>
              <a:cxnLst/>
              <a:rect l="0" t="0" r="0" b="0"/>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380"/>
            <p:cNvSpPr/>
            <p:nvPr/>
          </p:nvSpPr>
          <p:spPr>
            <a:xfrm>
              <a:off x="2202700" y="1204225"/>
              <a:ext cx="176900" cy="176900"/>
            </a:xfrm>
            <a:custGeom>
              <a:avLst/>
              <a:gdLst/>
              <a:ahLst/>
              <a:cxnLst/>
              <a:rect l="0" t="0" r="0" b="0"/>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22" name="Shape 384"/>
          <p:cNvGrpSpPr/>
          <p:nvPr/>
        </p:nvGrpSpPr>
        <p:grpSpPr>
          <a:xfrm rot="14444448">
            <a:off x="5827159" y="1646846"/>
            <a:ext cx="1057805" cy="936478"/>
            <a:chOff x="1113100" y="2199475"/>
            <a:chExt cx="801900" cy="709925"/>
          </a:xfrm>
        </p:grpSpPr>
        <p:sp>
          <p:nvSpPr>
            <p:cNvPr id="23" name="Shape 385"/>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4" name="Shape 386"/>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25" name="Shape 384"/>
          <p:cNvGrpSpPr/>
          <p:nvPr/>
        </p:nvGrpSpPr>
        <p:grpSpPr>
          <a:xfrm rot="5655457">
            <a:off x="5472107" y="2572139"/>
            <a:ext cx="1057805" cy="936478"/>
            <a:chOff x="1113100" y="2199475"/>
            <a:chExt cx="801900" cy="709925"/>
          </a:xfrm>
        </p:grpSpPr>
        <p:sp>
          <p:nvSpPr>
            <p:cNvPr id="26" name="Shape 385"/>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 name="Shape 386"/>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28" name="Shape 384"/>
          <p:cNvGrpSpPr/>
          <p:nvPr/>
        </p:nvGrpSpPr>
        <p:grpSpPr>
          <a:xfrm rot="1320911">
            <a:off x="2669676" y="2816532"/>
            <a:ext cx="1057805" cy="936478"/>
            <a:chOff x="1113100" y="2199475"/>
            <a:chExt cx="801900" cy="709925"/>
          </a:xfrm>
        </p:grpSpPr>
        <p:sp>
          <p:nvSpPr>
            <p:cNvPr id="29" name="Shape 385"/>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0" name="Shape 386"/>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31" name="Shape 378"/>
          <p:cNvGrpSpPr/>
          <p:nvPr/>
        </p:nvGrpSpPr>
        <p:grpSpPr>
          <a:xfrm rot="10800000">
            <a:off x="3114220" y="4482494"/>
            <a:ext cx="2818833" cy="420033"/>
            <a:chOff x="242825" y="1204225"/>
            <a:chExt cx="2136775" cy="318400"/>
          </a:xfrm>
        </p:grpSpPr>
        <p:sp>
          <p:nvSpPr>
            <p:cNvPr id="32" name="Shape 379"/>
            <p:cNvSpPr/>
            <p:nvPr/>
          </p:nvSpPr>
          <p:spPr>
            <a:xfrm>
              <a:off x="242825" y="1298550"/>
              <a:ext cx="2054250" cy="224075"/>
            </a:xfrm>
            <a:custGeom>
              <a:avLst/>
              <a:gdLst/>
              <a:ahLst/>
              <a:cxnLst/>
              <a:rect l="0" t="0" r="0" b="0"/>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3" name="Shape 380"/>
            <p:cNvSpPr/>
            <p:nvPr/>
          </p:nvSpPr>
          <p:spPr>
            <a:xfrm>
              <a:off x="2202700" y="1204225"/>
              <a:ext cx="176900" cy="176900"/>
            </a:xfrm>
            <a:custGeom>
              <a:avLst/>
              <a:gdLst/>
              <a:ahLst/>
              <a:cxnLst/>
              <a:rect l="0" t="0" r="0" b="0"/>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34" name="Shape 311"/>
          <p:cNvSpPr/>
          <p:nvPr/>
        </p:nvSpPr>
        <p:spPr>
          <a:xfrm>
            <a:off x="4040572" y="2009872"/>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 name="Shape 311"/>
          <p:cNvSpPr/>
          <p:nvPr/>
        </p:nvSpPr>
        <p:spPr>
          <a:xfrm>
            <a:off x="1823680" y="3590340"/>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6" name="Shape 311"/>
          <p:cNvSpPr/>
          <p:nvPr/>
        </p:nvSpPr>
        <p:spPr>
          <a:xfrm>
            <a:off x="7023069" y="3621351"/>
            <a:ext cx="417998" cy="404710"/>
          </a:xfrm>
          <a:custGeom>
            <a:avLst/>
            <a:gdLst/>
            <a:ahLst/>
            <a:cxnLst/>
            <a:rect l="0" t="0" r="0" b="0"/>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7" name="Shape 351"/>
          <p:cNvSpPr/>
          <p:nvPr/>
        </p:nvSpPr>
        <p:spPr>
          <a:xfrm>
            <a:off x="2259622" y="2212227"/>
            <a:ext cx="1024020" cy="680641"/>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8" name="Shape 351"/>
          <p:cNvSpPr/>
          <p:nvPr/>
        </p:nvSpPr>
        <p:spPr>
          <a:xfrm>
            <a:off x="5772517" y="2248299"/>
            <a:ext cx="1024020" cy="680641"/>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 name="Shape 351"/>
          <p:cNvSpPr/>
          <p:nvPr/>
        </p:nvSpPr>
        <p:spPr>
          <a:xfrm>
            <a:off x="3986774" y="3875321"/>
            <a:ext cx="1024020" cy="680641"/>
          </a:xfrm>
          <a:custGeom>
            <a:avLst/>
            <a:gdLst/>
            <a:ahLst/>
            <a:cxnLst/>
            <a:rect l="0" t="0" r="0" b="0"/>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4084872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lvl="0" rtl="0">
              <a:spcBef>
                <a:spcPts val="0"/>
              </a:spcBef>
              <a:buNone/>
            </a:pPr>
            <a:r>
              <a:rPr lang="en" sz="6000" dirty="0"/>
              <a:t>2.</a:t>
            </a:r>
          </a:p>
          <a:p>
            <a:pPr lvl="0" rtl="0">
              <a:spcBef>
                <a:spcPts val="0"/>
              </a:spcBef>
              <a:buNone/>
            </a:pPr>
            <a:endParaRPr dirty="0"/>
          </a:p>
          <a:p>
            <a:pPr lvl="0" rtl="0">
              <a:spcBef>
                <a:spcPts val="0"/>
              </a:spcBef>
              <a:buNone/>
            </a:pPr>
            <a:r>
              <a:rPr lang="en" dirty="0"/>
              <a:t>Definiendo la aplicación</a:t>
            </a:r>
          </a:p>
        </p:txBody>
      </p:sp>
      <p:sp>
        <p:nvSpPr>
          <p:cNvPr id="72" name="Shape 72"/>
          <p:cNvSpPr txBox="1">
            <a:spLocks noGrp="1"/>
          </p:cNvSpPr>
          <p:nvPr>
            <p:ph type="subTitle" idx="1"/>
          </p:nvPr>
        </p:nvSpPr>
        <p:spPr>
          <a:xfrm>
            <a:off x="685800" y="3144853"/>
            <a:ext cx="7772400" cy="784799"/>
          </a:xfrm>
          <a:prstGeom prst="rect">
            <a:avLst/>
          </a:prstGeom>
        </p:spPr>
        <p:txBody>
          <a:bodyPr lIns="91425" tIns="91425" rIns="91425" bIns="91425" anchor="t" anchorCtr="0">
            <a:noAutofit/>
          </a:bodyPr>
          <a:lstStyle/>
          <a:p>
            <a:pPr lvl="0" rtl="0">
              <a:spcBef>
                <a:spcPts val="0"/>
              </a:spcBef>
              <a:buNone/>
            </a:pPr>
            <a:r>
              <a:rPr lang="en" dirty="0"/>
              <a:t>Es una herramienta más para Telegram</a:t>
            </a:r>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60034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1028</Words>
  <Application>Microsoft Office PowerPoint</Application>
  <PresentationFormat>Presentación en pantalla (16:9)</PresentationFormat>
  <Paragraphs>102</Paragraphs>
  <Slides>22</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Sniglet</vt:lpstr>
      <vt:lpstr>Walter Turncoat</vt:lpstr>
      <vt:lpstr>Wingdings</vt:lpstr>
      <vt:lpstr>Ursula template</vt:lpstr>
      <vt:lpstr>Mensajería daniel ramírez sánchez</vt:lpstr>
      <vt:lpstr>Hola</vt:lpstr>
      <vt:lpstr>¿En que consiste Mensajeria?</vt:lpstr>
      <vt:lpstr>1.  ¿Por qué Telegram?</vt:lpstr>
      <vt:lpstr>Las dos aplicaciones de mensajeria instantanea mas populares son</vt:lpstr>
      <vt:lpstr>1.000.000.000 usuarios</vt:lpstr>
      <vt:lpstr>Diferencias entre WhatsApp y Telegram</vt:lpstr>
      <vt:lpstr>Uso de Telegram en todos los dispositivos</vt:lpstr>
      <vt:lpstr>2.  Definiendo la aplicación</vt:lpstr>
      <vt:lpstr>Presentación de PowerPoint</vt:lpstr>
      <vt:lpstr>Presentación de PowerPoint</vt:lpstr>
      <vt:lpstr>Una herramienta más</vt:lpstr>
      <vt:lpstr>Presentación de PowerPoint</vt:lpstr>
      <vt:lpstr>3.  ¿Cómo funciona?</vt:lpstr>
      <vt:lpstr>Presentación de PowerPoint</vt:lpstr>
      <vt:lpstr>Base de datos</vt:lpstr>
      <vt:lpstr>El funcionamiento es sencillo</vt:lpstr>
      <vt:lpstr>El script hace las siguientes tareas </vt:lpstr>
      <vt:lpstr>Iniciando Telegram-cli</vt:lpstr>
      <vt:lpstr>Consultas en el script</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Daniel Ramírez Sánchez</dc:creator>
  <cp:lastModifiedBy>Daniel Ramírez Sánchez</cp:lastModifiedBy>
  <cp:revision>48</cp:revision>
  <dcterms:modified xsi:type="dcterms:W3CDTF">2016-06-14T10:57:13Z</dcterms:modified>
</cp:coreProperties>
</file>