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59" r:id="rId4"/>
    <p:sldId id="258" r:id="rId5"/>
    <p:sldId id="263" r:id="rId6"/>
    <p:sldId id="301" r:id="rId7"/>
    <p:sldId id="300" r:id="rId8"/>
    <p:sldId id="261" r:id="rId9"/>
    <p:sldId id="297" r:id="rId10"/>
    <p:sldId id="303" r:id="rId11"/>
    <p:sldId id="310" r:id="rId12"/>
    <p:sldId id="313" r:id="rId13"/>
    <p:sldId id="307" r:id="rId14"/>
    <p:sldId id="268" r:id="rId15"/>
    <p:sldId id="308" r:id="rId16"/>
    <p:sldId id="311" r:id="rId17"/>
    <p:sldId id="314" r:id="rId18"/>
    <p:sldId id="312" r:id="rId19"/>
    <p:sldId id="298" r:id="rId20"/>
    <p:sldId id="273" r:id="rId21"/>
    <p:sldId id="262" r:id="rId22"/>
    <p:sldId id="271" r:id="rId23"/>
    <p:sldId id="278" r:id="rId24"/>
    <p:sldId id="296" r:id="rId25"/>
  </p:sldIdLst>
  <p:sldSz cx="9144000" cy="5143500" type="screen16x9"/>
  <p:notesSz cx="6858000" cy="9144000"/>
  <p:embeddedFontLst>
    <p:embeddedFont>
      <p:font typeface="Advent Pro SemiBold" panose="02000506040000020004" pitchFamily="2" charset="77"/>
      <p:regular r:id="rId27"/>
      <p:bold r:id="rId28"/>
    </p:embeddedFont>
    <p:embeddedFont>
      <p:font typeface="Avenir Next Demi Bold" panose="020B050302020202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Fira Sans Condensed Medium" panose="020B0603050000020004" pitchFamily="34" charset="0"/>
      <p:regular r:id="rId37"/>
      <p:bold r:id="rId38"/>
      <p:italic r:id="rId39"/>
      <p:boldItalic r:id="rId40"/>
    </p:embeddedFont>
    <p:embeddedFont>
      <p:font typeface="Fira Sans Extra Condensed Medium" panose="020B0603050000020004" pitchFamily="34" charset="0"/>
      <p:regular r:id="rId41"/>
      <p:bold r:id="rId42"/>
      <p:italic r:id="rId43"/>
      <p:boldItalic r:id="rId44"/>
    </p:embeddedFont>
    <p:embeddedFont>
      <p:font typeface="Maven Pro" pitchFamily="2" charset="77"/>
      <p:regular r:id="rId45"/>
      <p:bold r:id="rId46"/>
    </p:embeddedFont>
    <p:embeddedFont>
      <p:font typeface="Proxima Nova" panose="02000506030000020004" pitchFamily="2" charset="0"/>
      <p:regular r:id="rId47"/>
      <p:bold r:id="rId48"/>
      <p:italic r:id="rId49"/>
      <p:boldItalic r:id="rId50"/>
    </p:embeddedFont>
    <p:embeddedFont>
      <p:font typeface="Proxima Nova Semibold" panose="02000506030000020004" pitchFamily="2" charset="0"/>
      <p:regular r:id="rId51"/>
      <p:bold r:id="rId52"/>
      <p:italic r:id="rId53"/>
      <p:boldItalic r:id="rId54"/>
    </p:embeddedFont>
    <p:embeddedFont>
      <p:font typeface="Share Tech" pitchFamily="2" charset="77"/>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517FD9-849D-4A3B-BE4E-9DF9A2E9831E}">
  <a:tblStyle styleId="{C4517FD9-849D-4A3B-BE4E-9DF9A2E983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05"/>
    <p:restoredTop sz="94662"/>
  </p:normalViewPr>
  <p:slideViewPr>
    <p:cSldViewPr snapToGrid="0" snapToObjects="1">
      <p:cViewPr>
        <p:scale>
          <a:sx n="171" d="100"/>
          <a:sy n="171" d="100"/>
        </p:scale>
        <p:origin x="1920"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font" Target="fonts/font2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font" Target="fonts/font27.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5.fntdata"/><Relationship Id="rId54"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4T04:53:32.427"/>
    </inkml:context>
    <inkml:brush xml:id="br0">
      <inkml:brushProperty name="width" value="0.05" units="cm"/>
      <inkml:brushProperty name="height" value="0.05"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240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582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54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90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790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086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123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3"/>
        <p:cNvGrpSpPr/>
        <p:nvPr/>
      </p:nvGrpSpPr>
      <p:grpSpPr>
        <a:xfrm>
          <a:off x="0" y="0"/>
          <a:ext cx="0" cy="0"/>
          <a:chOff x="0" y="0"/>
          <a:chExt cx="0" cy="0"/>
        </a:xfrm>
      </p:grpSpPr>
      <p:sp>
        <p:nvSpPr>
          <p:cNvPr id="13784" name="Google Shape;13784;g70e1a7781e_1_25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5" name="Google Shape;13785;g70e1a7781e_1_25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66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17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22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60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600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78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961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9" r:id="rId7"/>
    <p:sldLayoutId id="2147483663" r:id="rId8"/>
    <p:sldLayoutId id="2147483667" r:id="rId9"/>
    <p:sldLayoutId id="2147483668" r:id="rId10"/>
    <p:sldLayoutId id="2147483672" r:id="rId11"/>
    <p:sldLayoutId id="2147483673" r:id="rId12"/>
    <p:sldLayoutId id="2147483674" r:id="rId13"/>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Lỗ hổng bảo mật th</a:t>
            </a:r>
            <a:r>
              <a:rPr lang="en-US"/>
              <a:t>ần thánh</a:t>
            </a:r>
            <a:endParaRP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SQL </a:t>
            </a:r>
            <a:r>
              <a:rPr lang="en" dirty="0">
                <a:solidFill>
                  <a:schemeClr val="accent2"/>
                </a:solidFill>
              </a:rPr>
              <a:t>INJECTION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70241" y="3142050"/>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349515" y="285208"/>
            <a:ext cx="536861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latin typeface="Consolas" panose="020B0609020204030204" pitchFamily="49" charset="0"/>
                <a:ea typeface="FiraCode Nerd Font" panose="020B0809050000020004" pitchFamily="49" charset="0"/>
                <a:cs typeface="Consolas" panose="020B0609020204030204" pitchFamily="49" charset="0"/>
              </a:rPr>
              <a:t>2.1.1 Error-base SQLi</a:t>
            </a:r>
            <a:endParaRPr sz="2400" b="1" dirty="0">
              <a:latin typeface="Consolas" panose="020B0609020204030204" pitchFamily="49" charset="0"/>
              <a:ea typeface="FiraCode Nerd Font" panose="020B0809050000020004" pitchFamily="49" charset="0"/>
              <a:cs typeface="Consolas" panose="020B0609020204030204" pitchFamily="49" charset="0"/>
            </a:endParaRPr>
          </a:p>
        </p:txBody>
      </p: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E465811E-D323-E74C-ACD8-0586039E4B14}"/>
              </a:ext>
            </a:extLst>
          </p:cNvPr>
          <p:cNvPicPr>
            <a:picLocks noChangeAspect="1"/>
          </p:cNvPicPr>
          <p:nvPr/>
        </p:nvPicPr>
        <p:blipFill>
          <a:blip r:embed="rId3"/>
          <a:stretch>
            <a:fillRect/>
          </a:stretch>
        </p:blipFill>
        <p:spPr>
          <a:xfrm>
            <a:off x="745912" y="863008"/>
            <a:ext cx="7652175" cy="4280492"/>
          </a:xfrm>
          <a:prstGeom prst="rect">
            <a:avLst/>
          </a:prstGeom>
        </p:spPr>
      </p:pic>
    </p:spTree>
    <p:extLst>
      <p:ext uri="{BB962C8B-B14F-4D97-AF65-F5344CB8AC3E}">
        <p14:creationId xmlns:p14="http://schemas.microsoft.com/office/powerpoint/2010/main" val="372789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 </a:t>
            </a:r>
            <a:r>
              <a:rPr lang="en">
                <a:solidFill>
                  <a:schemeClr val="accent3"/>
                </a:solidFill>
              </a:rPr>
              <a:t>HACKING</a:t>
            </a:r>
            <a:endParaRPr>
              <a:solidFill>
                <a:schemeClr val="accent3"/>
              </a:solidFill>
            </a:endParaRPr>
          </a:p>
        </p:txBody>
      </p:sp>
    </p:spTree>
    <p:extLst>
      <p:ext uri="{BB962C8B-B14F-4D97-AF65-F5344CB8AC3E}">
        <p14:creationId xmlns:p14="http://schemas.microsoft.com/office/powerpoint/2010/main" val="181885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D96D32-59AC-4243-895C-8EA24BCB543D}"/>
              </a:ext>
            </a:extLst>
          </p:cNvPr>
          <p:cNvSpPr>
            <a:spLocks noGrp="1"/>
          </p:cNvSpPr>
          <p:nvPr>
            <p:ph type="subTitle" idx="1"/>
          </p:nvPr>
        </p:nvSpPr>
        <p:spPr/>
        <p:txBody>
          <a:bodyPr/>
          <a:lstStyle/>
          <a:p>
            <a:r>
              <a:rPr lang="en-VN"/>
              <a:t> </a:t>
            </a:r>
          </a:p>
          <a:p>
            <a:endParaRPr lang="en-VN"/>
          </a:p>
        </p:txBody>
      </p:sp>
      <p:sp>
        <p:nvSpPr>
          <p:cNvPr id="13" name="Google Shape;479;p27">
            <a:extLst>
              <a:ext uri="{FF2B5EF4-FFF2-40B4-BE49-F238E27FC236}">
                <a16:creationId xmlns:a16="http://schemas.microsoft.com/office/drawing/2014/main" id="{E4B38CBC-A6C6-7C47-870E-CB423B9C971C}"/>
              </a:ext>
            </a:extLst>
          </p:cNvPr>
          <p:cNvSpPr txBox="1">
            <a:spLocks noGrp="1"/>
          </p:cNvSpPr>
          <p:nvPr>
            <p:ph type="ctrTitle" idx="7"/>
          </p:nvPr>
        </p:nvSpPr>
        <p:spPr>
          <a:xfrm>
            <a:off x="349515" y="285208"/>
            <a:ext cx="536861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latin typeface="Consolas" panose="020B0609020204030204" pitchFamily="49" charset="0"/>
                <a:ea typeface="FiraCode Nerd Font" panose="020B0809050000020004" pitchFamily="49" charset="0"/>
                <a:cs typeface="Consolas" panose="020B0609020204030204" pitchFamily="49" charset="0"/>
              </a:rPr>
              <a:t>2.1.2 Union-based SQLi</a:t>
            </a:r>
            <a:endParaRPr sz="2400" b="1" dirty="0">
              <a:latin typeface="Consolas" panose="020B0609020204030204" pitchFamily="49" charset="0"/>
              <a:ea typeface="FiraCode Nerd Font" panose="020B0809050000020004" pitchFamily="49" charset="0"/>
              <a:cs typeface="Consolas" panose="020B0609020204030204" pitchFamily="49" charset="0"/>
            </a:endParaRPr>
          </a:p>
        </p:txBody>
      </p:sp>
      <p:pic>
        <p:nvPicPr>
          <p:cNvPr id="18" name="Picture 17">
            <a:extLst>
              <a:ext uri="{FF2B5EF4-FFF2-40B4-BE49-F238E27FC236}">
                <a16:creationId xmlns:a16="http://schemas.microsoft.com/office/drawing/2014/main" id="{31D59EAA-45B0-0F47-93F1-4C0596ED3FA3}"/>
              </a:ext>
            </a:extLst>
          </p:cNvPr>
          <p:cNvPicPr>
            <a:picLocks noChangeAspect="1"/>
          </p:cNvPicPr>
          <p:nvPr/>
        </p:nvPicPr>
        <p:blipFill>
          <a:blip r:embed="rId2"/>
          <a:stretch>
            <a:fillRect/>
          </a:stretch>
        </p:blipFill>
        <p:spPr>
          <a:xfrm>
            <a:off x="701457" y="813273"/>
            <a:ext cx="7741085" cy="4330227"/>
          </a:xfrm>
          <a:prstGeom prst="rect">
            <a:avLst/>
          </a:prstGeom>
        </p:spPr>
      </p:pic>
    </p:spTree>
    <p:extLst>
      <p:ext uri="{BB962C8B-B14F-4D97-AF65-F5344CB8AC3E}">
        <p14:creationId xmlns:p14="http://schemas.microsoft.com/office/powerpoint/2010/main" val="10276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 </a:t>
            </a:r>
            <a:r>
              <a:rPr lang="en">
                <a:solidFill>
                  <a:schemeClr val="accent3"/>
                </a:solidFill>
              </a:rPr>
              <a:t>HACKING</a:t>
            </a:r>
            <a:endParaRPr>
              <a:solidFill>
                <a:schemeClr val="accent3"/>
              </a:solidFill>
            </a:endParaRPr>
          </a:p>
        </p:txBody>
      </p:sp>
    </p:spTree>
    <p:extLst>
      <p:ext uri="{BB962C8B-B14F-4D97-AF65-F5344CB8AC3E}">
        <p14:creationId xmlns:p14="http://schemas.microsoft.com/office/powerpoint/2010/main" val="70980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D96D32-59AC-4243-895C-8EA24BCB543D}"/>
              </a:ext>
            </a:extLst>
          </p:cNvPr>
          <p:cNvSpPr>
            <a:spLocks noGrp="1"/>
          </p:cNvSpPr>
          <p:nvPr>
            <p:ph type="subTitle" idx="1"/>
          </p:nvPr>
        </p:nvSpPr>
        <p:spPr/>
        <p:txBody>
          <a:bodyPr/>
          <a:lstStyle/>
          <a:p>
            <a:r>
              <a:rPr lang="en-VN"/>
              <a:t> </a:t>
            </a:r>
          </a:p>
          <a:p>
            <a:endParaRPr lang="en-VN"/>
          </a:p>
        </p:txBody>
      </p:sp>
      <p:sp>
        <p:nvSpPr>
          <p:cNvPr id="13" name="Google Shape;479;p27">
            <a:extLst>
              <a:ext uri="{FF2B5EF4-FFF2-40B4-BE49-F238E27FC236}">
                <a16:creationId xmlns:a16="http://schemas.microsoft.com/office/drawing/2014/main" id="{E4B38CBC-A6C6-7C47-870E-CB423B9C971C}"/>
              </a:ext>
            </a:extLst>
          </p:cNvPr>
          <p:cNvSpPr txBox="1">
            <a:spLocks noGrp="1"/>
          </p:cNvSpPr>
          <p:nvPr>
            <p:ph type="ctrTitle" idx="7"/>
          </p:nvPr>
        </p:nvSpPr>
        <p:spPr>
          <a:xfrm>
            <a:off x="349514" y="285208"/>
            <a:ext cx="619247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latin typeface="Consolas" panose="020B0609020204030204" pitchFamily="49" charset="0"/>
                <a:ea typeface="FiraCode Nerd Font" panose="020B0809050000020004" pitchFamily="49" charset="0"/>
                <a:cs typeface="Consolas" panose="020B0609020204030204" pitchFamily="49" charset="0"/>
              </a:rPr>
              <a:t>2.2 Inferential SQLi (Blind SQL)</a:t>
            </a:r>
            <a:endParaRPr sz="2400" b="1" dirty="0">
              <a:latin typeface="Consolas" panose="020B0609020204030204" pitchFamily="49" charset="0"/>
              <a:ea typeface="FiraCode Nerd Font" panose="020B0809050000020004" pitchFamily="49" charset="0"/>
              <a:cs typeface="Consolas" panose="020B0609020204030204" pitchFamily="49" charset="0"/>
            </a:endParaRPr>
          </a:p>
        </p:txBody>
      </p:sp>
      <p:sp>
        <p:nvSpPr>
          <p:cNvPr id="5" name="Google Shape;688;p32">
            <a:extLst>
              <a:ext uri="{FF2B5EF4-FFF2-40B4-BE49-F238E27FC236}">
                <a16:creationId xmlns:a16="http://schemas.microsoft.com/office/drawing/2014/main" id="{027FC5D5-1458-6C46-A67F-9C3A7D8102AE}"/>
              </a:ext>
            </a:extLst>
          </p:cNvPr>
          <p:cNvSpPr txBox="1">
            <a:spLocks/>
          </p:cNvSpPr>
          <p:nvPr/>
        </p:nvSpPr>
        <p:spPr>
          <a:xfrm>
            <a:off x="349514" y="919326"/>
            <a:ext cx="6932067" cy="3482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a:lnSpc>
                <a:spcPct val="200000"/>
              </a:lnSpc>
              <a:buClr>
                <a:schemeClr val="bg1"/>
              </a:buClr>
              <a:buSzPct val="80000"/>
              <a:buFont typeface="Arial" panose="020B0604020202020204" pitchFamily="34" charset="0"/>
              <a:buChar char="•"/>
            </a:pPr>
            <a:r>
              <a:rPr lang="vi-VN"/>
              <a:t>Tốn nhiều thời gian </a:t>
            </a:r>
          </a:p>
          <a:p>
            <a:pPr>
              <a:lnSpc>
                <a:spcPct val="200000"/>
              </a:lnSpc>
              <a:buClr>
                <a:schemeClr val="bg1"/>
              </a:buClr>
              <a:buSzPct val="80000"/>
              <a:buFont typeface="Arial" panose="020B0604020202020204" pitchFamily="34" charset="0"/>
              <a:buChar char="•"/>
            </a:pPr>
            <a:r>
              <a:rPr lang="vi-VN"/>
              <a:t>Thu thập cấu trúc cơ sở dữ liệu bằng cách gửi đi payloads, dựa vào kết quả phản hồi của web application và kết quả hành vi của database server.</a:t>
            </a:r>
          </a:p>
          <a:p>
            <a:pPr>
              <a:lnSpc>
                <a:spcPct val="200000"/>
              </a:lnSpc>
              <a:buClr>
                <a:schemeClr val="bg1"/>
              </a:buClr>
              <a:buSzPct val="80000"/>
              <a:buFont typeface="Arial" panose="020B0604020202020204" pitchFamily="34" charset="0"/>
              <a:buChar char="•"/>
            </a:pPr>
            <a:endParaRPr lang="vi-VN"/>
          </a:p>
          <a:p>
            <a:pPr>
              <a:lnSpc>
                <a:spcPct val="200000"/>
              </a:lnSpc>
              <a:buClr>
                <a:schemeClr val="bg1"/>
              </a:buClr>
              <a:buSzPct val="80000"/>
              <a:buFont typeface="Arial" panose="020B0604020202020204" pitchFamily="34" charset="0"/>
              <a:buChar char="•"/>
            </a:pPr>
            <a:endParaRPr lang="vi-VN"/>
          </a:p>
        </p:txBody>
      </p:sp>
    </p:spTree>
    <p:extLst>
      <p:ext uri="{BB962C8B-B14F-4D97-AF65-F5344CB8AC3E}">
        <p14:creationId xmlns:p14="http://schemas.microsoft.com/office/powerpoint/2010/main" val="99600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D96D32-59AC-4243-895C-8EA24BCB543D}"/>
              </a:ext>
            </a:extLst>
          </p:cNvPr>
          <p:cNvSpPr>
            <a:spLocks noGrp="1"/>
          </p:cNvSpPr>
          <p:nvPr>
            <p:ph type="subTitle" idx="1"/>
          </p:nvPr>
        </p:nvSpPr>
        <p:spPr/>
        <p:txBody>
          <a:bodyPr/>
          <a:lstStyle/>
          <a:p>
            <a:r>
              <a:rPr lang="en-VN"/>
              <a:t> </a:t>
            </a:r>
          </a:p>
          <a:p>
            <a:endParaRPr lang="en-VN"/>
          </a:p>
        </p:txBody>
      </p:sp>
      <p:sp>
        <p:nvSpPr>
          <p:cNvPr id="13" name="Google Shape;479;p27">
            <a:extLst>
              <a:ext uri="{FF2B5EF4-FFF2-40B4-BE49-F238E27FC236}">
                <a16:creationId xmlns:a16="http://schemas.microsoft.com/office/drawing/2014/main" id="{E4B38CBC-A6C6-7C47-870E-CB423B9C971C}"/>
              </a:ext>
            </a:extLst>
          </p:cNvPr>
          <p:cNvSpPr txBox="1">
            <a:spLocks noGrp="1"/>
          </p:cNvSpPr>
          <p:nvPr>
            <p:ph type="ctrTitle" idx="7"/>
          </p:nvPr>
        </p:nvSpPr>
        <p:spPr>
          <a:xfrm>
            <a:off x="349514" y="285208"/>
            <a:ext cx="619247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latin typeface="Consolas" panose="020B0609020204030204" pitchFamily="49" charset="0"/>
                <a:ea typeface="FiraCode Nerd Font" panose="020B0809050000020004" pitchFamily="49" charset="0"/>
                <a:cs typeface="Consolas" panose="020B0609020204030204" pitchFamily="49" charset="0"/>
              </a:rPr>
              <a:t>2.2 Inferential SQLi (Blind SQL)</a:t>
            </a:r>
            <a:endParaRPr sz="2400" b="1" dirty="0">
              <a:latin typeface="Consolas" panose="020B0609020204030204" pitchFamily="49" charset="0"/>
              <a:ea typeface="FiraCode Nerd Font" panose="020B0809050000020004" pitchFamily="49" charset="0"/>
              <a:cs typeface="Consolas" panose="020B0609020204030204" pitchFamily="49" charset="0"/>
            </a:endParaRPr>
          </a:p>
        </p:txBody>
      </p:sp>
      <p:pic>
        <p:nvPicPr>
          <p:cNvPr id="7" name="Picture 6">
            <a:extLst>
              <a:ext uri="{FF2B5EF4-FFF2-40B4-BE49-F238E27FC236}">
                <a16:creationId xmlns:a16="http://schemas.microsoft.com/office/drawing/2014/main" id="{325B069B-45B9-2947-BE1E-70831A97735E}"/>
              </a:ext>
            </a:extLst>
          </p:cNvPr>
          <p:cNvPicPr>
            <a:picLocks noChangeAspect="1"/>
          </p:cNvPicPr>
          <p:nvPr/>
        </p:nvPicPr>
        <p:blipFill>
          <a:blip r:embed="rId2"/>
          <a:stretch>
            <a:fillRect/>
          </a:stretch>
        </p:blipFill>
        <p:spPr>
          <a:xfrm>
            <a:off x="680374" y="741420"/>
            <a:ext cx="7783252" cy="4402080"/>
          </a:xfrm>
          <a:prstGeom prst="rect">
            <a:avLst/>
          </a:prstGeom>
        </p:spPr>
      </p:pic>
    </p:spTree>
    <p:extLst>
      <p:ext uri="{BB962C8B-B14F-4D97-AF65-F5344CB8AC3E}">
        <p14:creationId xmlns:p14="http://schemas.microsoft.com/office/powerpoint/2010/main" val="88011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 </a:t>
            </a:r>
            <a:r>
              <a:rPr lang="en">
                <a:solidFill>
                  <a:schemeClr val="accent3"/>
                </a:solidFill>
              </a:rPr>
              <a:t>HACKING</a:t>
            </a:r>
            <a:endParaRPr>
              <a:solidFill>
                <a:schemeClr val="accent3"/>
              </a:solidFill>
            </a:endParaRPr>
          </a:p>
        </p:txBody>
      </p:sp>
    </p:spTree>
    <p:extLst>
      <p:ext uri="{BB962C8B-B14F-4D97-AF65-F5344CB8AC3E}">
        <p14:creationId xmlns:p14="http://schemas.microsoft.com/office/powerpoint/2010/main" val="71052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D96D32-59AC-4243-895C-8EA24BCB543D}"/>
              </a:ext>
            </a:extLst>
          </p:cNvPr>
          <p:cNvSpPr>
            <a:spLocks noGrp="1"/>
          </p:cNvSpPr>
          <p:nvPr>
            <p:ph type="subTitle" idx="1"/>
          </p:nvPr>
        </p:nvSpPr>
        <p:spPr/>
        <p:txBody>
          <a:bodyPr/>
          <a:lstStyle/>
          <a:p>
            <a:r>
              <a:rPr lang="en-VN"/>
              <a:t> </a:t>
            </a:r>
          </a:p>
          <a:p>
            <a:endParaRPr lang="en-VN"/>
          </a:p>
        </p:txBody>
      </p:sp>
      <p:sp>
        <p:nvSpPr>
          <p:cNvPr id="13" name="Google Shape;479;p27">
            <a:extLst>
              <a:ext uri="{FF2B5EF4-FFF2-40B4-BE49-F238E27FC236}">
                <a16:creationId xmlns:a16="http://schemas.microsoft.com/office/drawing/2014/main" id="{E4B38CBC-A6C6-7C47-870E-CB423B9C971C}"/>
              </a:ext>
            </a:extLst>
          </p:cNvPr>
          <p:cNvSpPr txBox="1">
            <a:spLocks noGrp="1"/>
          </p:cNvSpPr>
          <p:nvPr>
            <p:ph type="ctrTitle" idx="7"/>
          </p:nvPr>
        </p:nvSpPr>
        <p:spPr>
          <a:xfrm>
            <a:off x="349514" y="285208"/>
            <a:ext cx="619247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latin typeface="Consolas" panose="020B0609020204030204" pitchFamily="49" charset="0"/>
                <a:ea typeface="FiraCode Nerd Font" panose="020B0809050000020004" pitchFamily="49" charset="0"/>
                <a:cs typeface="Consolas" panose="020B0609020204030204" pitchFamily="49" charset="0"/>
              </a:rPr>
              <a:t>2.3 Out-of-band SQLi</a:t>
            </a:r>
            <a:endParaRPr sz="2400" b="1" dirty="0">
              <a:latin typeface="Consolas" panose="020B0609020204030204" pitchFamily="49" charset="0"/>
              <a:ea typeface="FiraCode Nerd Font" panose="020B0809050000020004" pitchFamily="49" charset="0"/>
              <a:cs typeface="Consolas" panose="020B0609020204030204" pitchFamily="49" charset="0"/>
            </a:endParaRPr>
          </a:p>
        </p:txBody>
      </p:sp>
      <p:sp>
        <p:nvSpPr>
          <p:cNvPr id="5" name="Google Shape;688;p32">
            <a:extLst>
              <a:ext uri="{FF2B5EF4-FFF2-40B4-BE49-F238E27FC236}">
                <a16:creationId xmlns:a16="http://schemas.microsoft.com/office/drawing/2014/main" id="{027FC5D5-1458-6C46-A67F-9C3A7D8102AE}"/>
              </a:ext>
            </a:extLst>
          </p:cNvPr>
          <p:cNvSpPr txBox="1">
            <a:spLocks/>
          </p:cNvSpPr>
          <p:nvPr/>
        </p:nvSpPr>
        <p:spPr>
          <a:xfrm>
            <a:off x="349514" y="919326"/>
            <a:ext cx="6932067" cy="3482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a:lnSpc>
                <a:spcPct val="200000"/>
              </a:lnSpc>
              <a:buClr>
                <a:schemeClr val="bg1"/>
              </a:buClr>
              <a:buSzPct val="80000"/>
              <a:buFont typeface="Arial" panose="020B0604020202020204" pitchFamily="34" charset="0"/>
              <a:buChar char="•"/>
            </a:pPr>
            <a:r>
              <a:rPr lang="vi-VN"/>
              <a:t>Không phổ biến do phụ thuộc nhiều vào các tính năng được bật trên Database Server được sở dụng bởi Web Application.</a:t>
            </a:r>
          </a:p>
          <a:p>
            <a:pPr>
              <a:lnSpc>
                <a:spcPct val="200000"/>
              </a:lnSpc>
              <a:buClr>
                <a:schemeClr val="bg1"/>
              </a:buClr>
              <a:buSzPct val="80000"/>
              <a:buFont typeface="Arial" panose="020B0604020202020204" pitchFamily="34" charset="0"/>
              <a:buChar char="•"/>
            </a:pPr>
            <a:r>
              <a:rPr lang="en-US"/>
              <a:t>Kiểu tấn công này xảy ra khi hacker không thể trực tiếp tấn công và thu thập kết quả trực tiếp trên cùng một kênh (In-band SQLi), và đặc biệt là việc phản hồi từ server là không ổn định</a:t>
            </a:r>
          </a:p>
          <a:p>
            <a:pPr>
              <a:lnSpc>
                <a:spcPct val="200000"/>
              </a:lnSpc>
              <a:buClr>
                <a:schemeClr val="bg1"/>
              </a:buClr>
              <a:buSzPct val="80000"/>
              <a:buFont typeface="Arial" panose="020B0604020202020204" pitchFamily="34" charset="0"/>
              <a:buChar char="•"/>
            </a:pPr>
            <a:endParaRPr lang="vi-VN"/>
          </a:p>
          <a:p>
            <a:pPr>
              <a:lnSpc>
                <a:spcPct val="200000"/>
              </a:lnSpc>
              <a:buClr>
                <a:schemeClr val="bg1"/>
              </a:buClr>
              <a:buSzPct val="80000"/>
              <a:buFont typeface="Arial" panose="020B0604020202020204" pitchFamily="34" charset="0"/>
              <a:buChar char="•"/>
            </a:pPr>
            <a:endParaRPr lang="vi-VN"/>
          </a:p>
          <a:p>
            <a:pPr>
              <a:lnSpc>
                <a:spcPct val="200000"/>
              </a:lnSpc>
              <a:buClr>
                <a:schemeClr val="bg1"/>
              </a:buClr>
              <a:buSzPct val="80000"/>
              <a:buFont typeface="Arial" panose="020B0604020202020204" pitchFamily="34" charset="0"/>
              <a:buChar char="•"/>
            </a:pPr>
            <a:endParaRPr lang="vi-VN"/>
          </a:p>
        </p:txBody>
      </p:sp>
    </p:spTree>
    <p:extLst>
      <p:ext uri="{BB962C8B-B14F-4D97-AF65-F5344CB8AC3E}">
        <p14:creationId xmlns:p14="http://schemas.microsoft.com/office/powerpoint/2010/main" val="350645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235138" y="1771153"/>
            <a:ext cx="4140000" cy="12799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Consolas" panose="020B0609020204030204" pitchFamily="49" charset="0"/>
                <a:cs typeface="Consolas" panose="020B0609020204030204" pitchFamily="49" charset="0"/>
              </a:rPr>
              <a:t>Phòng chống</a:t>
            </a:r>
            <a:br>
              <a:rPr lang="en" sz="4000" b="1">
                <a:latin typeface="Consolas" panose="020B0609020204030204" pitchFamily="49" charset="0"/>
                <a:cs typeface="Consolas" panose="020B0609020204030204" pitchFamily="49" charset="0"/>
              </a:rPr>
            </a:br>
            <a:r>
              <a:rPr lang="en" sz="4000" b="1">
                <a:latin typeface="Consolas" panose="020B0609020204030204" pitchFamily="49" charset="0"/>
                <a:cs typeface="Consolas" panose="020B0609020204030204" pitchFamily="49" charset="0"/>
              </a:rPr>
              <a:t>SQL Injection</a:t>
            </a:r>
            <a:endParaRPr sz="4000" b="1">
              <a:latin typeface="Consolas" panose="020B0609020204030204" pitchFamily="49" charset="0"/>
              <a:cs typeface="Consolas" panose="020B0609020204030204" pitchFamily="49"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03</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611332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7" name="Google Shape;1167;p42"/>
          <p:cNvSpPr txBox="1">
            <a:spLocks noGrp="1"/>
          </p:cNvSpPr>
          <p:nvPr>
            <p:ph type="subTitle" idx="1"/>
          </p:nvPr>
        </p:nvSpPr>
        <p:spPr>
          <a:xfrm>
            <a:off x="733325" y="1643751"/>
            <a:ext cx="2200500" cy="82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Lọc dữ liệu từ người d</a:t>
            </a:r>
            <a:r>
              <a:rPr lang="en-US"/>
              <a:t>u</a:t>
            </a:r>
            <a:r>
              <a:rPr lang="en"/>
              <a:t>ng</a:t>
            </a:r>
          </a:p>
          <a:p>
            <a:pPr marL="0" lvl="0" indent="0" algn="just" rtl="0">
              <a:spcBef>
                <a:spcPts val="0"/>
              </a:spcBef>
              <a:spcAft>
                <a:spcPts val="0"/>
              </a:spcAft>
              <a:buNone/>
            </a:pPr>
            <a:r>
              <a:rPr lang="en"/>
              <a:t>Sử d</a:t>
            </a:r>
            <a:r>
              <a:rPr lang="en-US"/>
              <a:t>u</a:t>
            </a:r>
            <a:r>
              <a:rPr lang="en"/>
              <a:t>ng filter để lọc các ký tự đặc biệt như : ‘ “ ;</a:t>
            </a:r>
            <a:endParaRPr/>
          </a:p>
        </p:txBody>
      </p:sp>
      <p:sp>
        <p:nvSpPr>
          <p:cNvPr id="1168" name="Google Shape;1168;p42"/>
          <p:cNvSpPr txBox="1">
            <a:spLocks noGrp="1"/>
          </p:cNvSpPr>
          <p:nvPr>
            <p:ph type="subTitle" idx="3"/>
          </p:nvPr>
        </p:nvSpPr>
        <p:spPr>
          <a:xfrm>
            <a:off x="3327497" y="1692896"/>
            <a:ext cx="2470818" cy="82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Không cộng chuỗi để tạo SQL</a:t>
            </a:r>
          </a:p>
          <a:p>
            <a:pPr marL="0" lvl="0" indent="0" algn="just" rtl="0">
              <a:spcBef>
                <a:spcPts val="0"/>
              </a:spcBef>
              <a:spcAft>
                <a:spcPts val="0"/>
              </a:spcAft>
              <a:buNone/>
            </a:pPr>
            <a:r>
              <a:rPr lang="en"/>
              <a:t>Sử dụng parameter thay vì cộng chuỗi</a:t>
            </a:r>
            <a:endParaRPr/>
          </a:p>
        </p:txBody>
      </p:sp>
      <p:sp>
        <p:nvSpPr>
          <p:cNvPr id="1170" name="Google Shape;1170;p42"/>
          <p:cNvSpPr txBox="1">
            <a:spLocks noGrp="1"/>
          </p:cNvSpPr>
          <p:nvPr>
            <p:ph type="subTitle" idx="5"/>
          </p:nvPr>
        </p:nvSpPr>
        <p:spPr>
          <a:xfrm>
            <a:off x="5896435" y="1643751"/>
            <a:ext cx="2819195" cy="82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Không hiển thị exception hoặc lỗi</a:t>
            </a:r>
          </a:p>
          <a:p>
            <a:pPr marL="0" lvl="0" indent="0" algn="just" rtl="0">
              <a:spcBef>
                <a:spcPts val="0"/>
              </a:spcBef>
              <a:spcAft>
                <a:spcPts val="0"/>
              </a:spcAft>
              <a:buNone/>
            </a:pPr>
            <a:r>
              <a:rPr lang="en-US"/>
              <a:t>Hacker dựa vào thông báo lỗi để thu thập cấu trúc database</a:t>
            </a:r>
            <a:endParaRPr/>
          </a:p>
        </p:txBody>
      </p:sp>
      <p:sp>
        <p:nvSpPr>
          <p:cNvPr id="1172" name="Google Shape;1172;p42"/>
          <p:cNvSpPr txBox="1">
            <a:spLocks noGrp="1"/>
          </p:cNvSpPr>
          <p:nvPr>
            <p:ph type="subTitle" idx="8"/>
          </p:nvPr>
        </p:nvSpPr>
        <p:spPr>
          <a:xfrm>
            <a:off x="1406037" y="3568208"/>
            <a:ext cx="3055576" cy="99555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Phân quyền rõ r</a:t>
            </a:r>
            <a:r>
              <a:rPr lang="en-US"/>
              <a:t>àng trong database</a:t>
            </a:r>
          </a:p>
          <a:p>
            <a:pPr marL="0" lvl="0" indent="0" algn="just"/>
            <a:r>
              <a:rPr lang="vi-VN"/>
              <a:t>Dù hacker có inject được sql cũng không thể đọc dữ liệu từ các bảng chính, sửa hay xoá dữ liệu.</a:t>
            </a:r>
            <a:endParaRPr lang="en-US"/>
          </a:p>
        </p:txBody>
      </p:sp>
      <p:sp>
        <p:nvSpPr>
          <p:cNvPr id="1176" name="Google Shape;1176;p42"/>
          <p:cNvSpPr txBox="1">
            <a:spLocks noGrp="1"/>
          </p:cNvSpPr>
          <p:nvPr>
            <p:ph type="subTitle" idx="15"/>
          </p:nvPr>
        </p:nvSpPr>
        <p:spPr>
          <a:xfrm>
            <a:off x="5014205" y="3515412"/>
            <a:ext cx="3055576" cy="82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Back up dữ liệu thường xuyên</a:t>
            </a:r>
          </a:p>
          <a:p>
            <a:pPr marL="0" lvl="0" indent="0" algn="just" rtl="0">
              <a:spcBef>
                <a:spcPts val="0"/>
              </a:spcBef>
              <a:spcAft>
                <a:spcPts val="0"/>
              </a:spcAft>
              <a:buNone/>
            </a:pPr>
            <a:r>
              <a:rPr lang="en"/>
              <a:t>Dữ li</a:t>
            </a:r>
            <a:r>
              <a:rPr lang="en-US"/>
              <a:t>ệu cần được back up thường xuyên để tránh hacker phá hoại thì có thể khôi phục được</a:t>
            </a:r>
            <a:endParaRPr/>
          </a:p>
        </p:txBody>
      </p:sp>
      <p:sp>
        <p:nvSpPr>
          <p:cNvPr id="1177" name="Google Shape;1177;p42"/>
          <p:cNvSpPr/>
          <p:nvPr/>
        </p:nvSpPr>
        <p:spPr>
          <a:xfrm>
            <a:off x="2618775" y="3058080"/>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306763" y="3007441"/>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1625825" y="1163242"/>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4361163" y="1163242"/>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104124"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2"/>
          <p:cNvGrpSpPr/>
          <p:nvPr/>
        </p:nvGrpSpPr>
        <p:grpSpPr>
          <a:xfrm>
            <a:off x="2690899" y="3092416"/>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42"/>
          <p:cNvGrpSpPr/>
          <p:nvPr/>
        </p:nvGrpSpPr>
        <p:grpSpPr>
          <a:xfrm>
            <a:off x="1707236" y="1198029"/>
            <a:ext cx="260283" cy="345914"/>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2"/>
          <p:cNvGrpSpPr/>
          <p:nvPr/>
        </p:nvGrpSpPr>
        <p:grpSpPr>
          <a:xfrm>
            <a:off x="7177875" y="1192351"/>
            <a:ext cx="279513" cy="357255"/>
            <a:chOff x="4897750" y="2415639"/>
            <a:chExt cx="279513" cy="357255"/>
          </a:xfrm>
        </p:grpSpPr>
        <p:sp>
          <p:nvSpPr>
            <p:cNvPr id="1208" name="Google Shape;1208;p4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2"/>
          <p:cNvGrpSpPr/>
          <p:nvPr/>
        </p:nvGrpSpPr>
        <p:grpSpPr>
          <a:xfrm>
            <a:off x="6388059" y="3038456"/>
            <a:ext cx="264433" cy="353454"/>
            <a:chOff x="8054820" y="2416399"/>
            <a:chExt cx="264433" cy="353454"/>
          </a:xfrm>
        </p:grpSpPr>
        <p:sp>
          <p:nvSpPr>
            <p:cNvPr id="1217" name="Google Shape;1217;p42"/>
            <p:cNvSpPr/>
            <p:nvPr/>
          </p:nvSpPr>
          <p:spPr>
            <a:xfrm>
              <a:off x="8148371" y="2538621"/>
              <a:ext cx="10201" cy="15872"/>
            </a:xfrm>
            <a:custGeom>
              <a:avLst/>
              <a:gdLst/>
              <a:ahLst/>
              <a:cxnLst/>
              <a:rect l="l" t="t" r="r" b="b"/>
              <a:pathLst>
                <a:path w="322" h="501" extrusionOk="0">
                  <a:moveTo>
                    <a:pt x="155" y="0"/>
                  </a:moveTo>
                  <a:cubicBezTo>
                    <a:pt x="72" y="0"/>
                    <a:pt x="0" y="72"/>
                    <a:pt x="0" y="155"/>
                  </a:cubicBezTo>
                  <a:lnTo>
                    <a:pt x="0" y="334"/>
                  </a:lnTo>
                  <a:cubicBezTo>
                    <a:pt x="0" y="429"/>
                    <a:pt x="72" y="500"/>
                    <a:pt x="155" y="500"/>
                  </a:cubicBezTo>
                  <a:cubicBezTo>
                    <a:pt x="250" y="500"/>
                    <a:pt x="322" y="429"/>
                    <a:pt x="322" y="334"/>
                  </a:cubicBezTo>
                  <a:lnTo>
                    <a:pt x="322" y="155"/>
                  </a:lnTo>
                  <a:cubicBezTo>
                    <a:pt x="310" y="72"/>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8214361" y="2538621"/>
              <a:ext cx="10233" cy="15872"/>
            </a:xfrm>
            <a:custGeom>
              <a:avLst/>
              <a:gdLst/>
              <a:ahLst/>
              <a:cxnLst/>
              <a:rect l="l" t="t" r="r" b="b"/>
              <a:pathLst>
                <a:path w="323" h="501" extrusionOk="0">
                  <a:moveTo>
                    <a:pt x="156" y="0"/>
                  </a:moveTo>
                  <a:cubicBezTo>
                    <a:pt x="72" y="0"/>
                    <a:pt x="1" y="72"/>
                    <a:pt x="1" y="155"/>
                  </a:cubicBezTo>
                  <a:lnTo>
                    <a:pt x="1" y="334"/>
                  </a:lnTo>
                  <a:cubicBezTo>
                    <a:pt x="1" y="429"/>
                    <a:pt x="72" y="500"/>
                    <a:pt x="156" y="500"/>
                  </a:cubicBezTo>
                  <a:cubicBezTo>
                    <a:pt x="251" y="500"/>
                    <a:pt x="322" y="429"/>
                    <a:pt x="322" y="334"/>
                  </a:cubicBezTo>
                  <a:lnTo>
                    <a:pt x="322" y="155"/>
                  </a:lnTo>
                  <a:cubicBezTo>
                    <a:pt x="322" y="72"/>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8054820" y="2416399"/>
              <a:ext cx="264433" cy="353454"/>
            </a:xfrm>
            <a:custGeom>
              <a:avLst/>
              <a:gdLst/>
              <a:ahLst/>
              <a:cxnLst/>
              <a:rect l="l" t="t" r="r" b="b"/>
              <a:pathLst>
                <a:path w="8347" h="11157" extrusionOk="0">
                  <a:moveTo>
                    <a:pt x="1703" y="5025"/>
                  </a:moveTo>
                  <a:cubicBezTo>
                    <a:pt x="1787" y="5204"/>
                    <a:pt x="1882" y="5418"/>
                    <a:pt x="1882" y="5573"/>
                  </a:cubicBezTo>
                  <a:cubicBezTo>
                    <a:pt x="1882" y="5680"/>
                    <a:pt x="1787" y="5763"/>
                    <a:pt x="1703" y="5763"/>
                  </a:cubicBezTo>
                  <a:cubicBezTo>
                    <a:pt x="1608" y="5763"/>
                    <a:pt x="1525" y="5668"/>
                    <a:pt x="1525" y="5573"/>
                  </a:cubicBezTo>
                  <a:cubicBezTo>
                    <a:pt x="1525" y="5430"/>
                    <a:pt x="1608" y="5204"/>
                    <a:pt x="1703" y="5025"/>
                  </a:cubicBezTo>
                  <a:close/>
                  <a:moveTo>
                    <a:pt x="6585" y="5025"/>
                  </a:moveTo>
                  <a:cubicBezTo>
                    <a:pt x="6668" y="5204"/>
                    <a:pt x="6763" y="5418"/>
                    <a:pt x="6763" y="5573"/>
                  </a:cubicBezTo>
                  <a:cubicBezTo>
                    <a:pt x="6763" y="5680"/>
                    <a:pt x="6668" y="5763"/>
                    <a:pt x="6585" y="5763"/>
                  </a:cubicBezTo>
                  <a:cubicBezTo>
                    <a:pt x="6490" y="5763"/>
                    <a:pt x="6406" y="5668"/>
                    <a:pt x="6406" y="5573"/>
                  </a:cubicBezTo>
                  <a:cubicBezTo>
                    <a:pt x="6406" y="5430"/>
                    <a:pt x="6490" y="5204"/>
                    <a:pt x="6585" y="5025"/>
                  </a:cubicBezTo>
                  <a:close/>
                  <a:moveTo>
                    <a:pt x="4144" y="322"/>
                  </a:moveTo>
                  <a:cubicBezTo>
                    <a:pt x="6073" y="322"/>
                    <a:pt x="7633" y="1894"/>
                    <a:pt x="7633" y="3823"/>
                  </a:cubicBezTo>
                  <a:cubicBezTo>
                    <a:pt x="7633" y="5847"/>
                    <a:pt x="6478" y="7752"/>
                    <a:pt x="6299" y="8049"/>
                  </a:cubicBezTo>
                  <a:lnTo>
                    <a:pt x="5716" y="7847"/>
                  </a:lnTo>
                  <a:cubicBezTo>
                    <a:pt x="5513" y="7764"/>
                    <a:pt x="5358" y="7561"/>
                    <a:pt x="5358" y="7335"/>
                  </a:cubicBezTo>
                  <a:lnTo>
                    <a:pt x="5358" y="6621"/>
                  </a:lnTo>
                  <a:cubicBezTo>
                    <a:pt x="5692" y="6430"/>
                    <a:pt x="5966" y="6180"/>
                    <a:pt x="6180" y="5859"/>
                  </a:cubicBezTo>
                  <a:cubicBezTo>
                    <a:pt x="6263" y="6001"/>
                    <a:pt x="6418" y="6073"/>
                    <a:pt x="6597" y="6073"/>
                  </a:cubicBezTo>
                  <a:cubicBezTo>
                    <a:pt x="6882" y="6073"/>
                    <a:pt x="7097" y="5847"/>
                    <a:pt x="7097" y="5561"/>
                  </a:cubicBezTo>
                  <a:cubicBezTo>
                    <a:pt x="7097" y="5323"/>
                    <a:pt x="6966" y="5025"/>
                    <a:pt x="6859" y="4823"/>
                  </a:cubicBezTo>
                  <a:cubicBezTo>
                    <a:pt x="7097" y="4751"/>
                    <a:pt x="7275" y="4525"/>
                    <a:pt x="7275" y="4251"/>
                  </a:cubicBezTo>
                  <a:cubicBezTo>
                    <a:pt x="7275" y="3930"/>
                    <a:pt x="7013" y="3656"/>
                    <a:pt x="6680" y="3656"/>
                  </a:cubicBezTo>
                  <a:lnTo>
                    <a:pt x="6597" y="3656"/>
                  </a:lnTo>
                  <a:cubicBezTo>
                    <a:pt x="6597" y="3656"/>
                    <a:pt x="6585" y="3656"/>
                    <a:pt x="6585" y="3644"/>
                  </a:cubicBezTo>
                  <a:lnTo>
                    <a:pt x="6585" y="3120"/>
                  </a:lnTo>
                  <a:cubicBezTo>
                    <a:pt x="6585" y="2453"/>
                    <a:pt x="6049" y="1918"/>
                    <a:pt x="5370" y="1918"/>
                  </a:cubicBezTo>
                  <a:lnTo>
                    <a:pt x="5192" y="1918"/>
                  </a:lnTo>
                  <a:cubicBezTo>
                    <a:pt x="5108" y="1918"/>
                    <a:pt x="5037" y="1989"/>
                    <a:pt x="5037" y="2084"/>
                  </a:cubicBezTo>
                  <a:cubicBezTo>
                    <a:pt x="5037" y="2168"/>
                    <a:pt x="5108" y="2251"/>
                    <a:pt x="5192" y="2251"/>
                  </a:cubicBezTo>
                  <a:lnTo>
                    <a:pt x="5370" y="2251"/>
                  </a:lnTo>
                  <a:cubicBezTo>
                    <a:pt x="5870" y="2251"/>
                    <a:pt x="6251" y="2644"/>
                    <a:pt x="6251" y="3120"/>
                  </a:cubicBezTo>
                  <a:lnTo>
                    <a:pt x="6251" y="3644"/>
                  </a:lnTo>
                  <a:cubicBezTo>
                    <a:pt x="6251" y="3823"/>
                    <a:pt x="6406" y="3989"/>
                    <a:pt x="6597" y="3989"/>
                  </a:cubicBezTo>
                  <a:lnTo>
                    <a:pt x="6680" y="3989"/>
                  </a:lnTo>
                  <a:cubicBezTo>
                    <a:pt x="6835" y="3989"/>
                    <a:pt x="6954" y="4108"/>
                    <a:pt x="6954" y="4251"/>
                  </a:cubicBezTo>
                  <a:cubicBezTo>
                    <a:pt x="6954" y="4406"/>
                    <a:pt x="6835" y="4525"/>
                    <a:pt x="6680" y="4525"/>
                  </a:cubicBezTo>
                  <a:lnTo>
                    <a:pt x="6585" y="4525"/>
                  </a:lnTo>
                  <a:lnTo>
                    <a:pt x="6585" y="4501"/>
                  </a:lnTo>
                  <a:cubicBezTo>
                    <a:pt x="6585" y="4418"/>
                    <a:pt x="6501" y="4346"/>
                    <a:pt x="6418" y="4346"/>
                  </a:cubicBezTo>
                  <a:cubicBezTo>
                    <a:pt x="6323" y="4346"/>
                    <a:pt x="6251" y="4418"/>
                    <a:pt x="6251" y="4501"/>
                  </a:cubicBezTo>
                  <a:cubicBezTo>
                    <a:pt x="6251" y="5668"/>
                    <a:pt x="5311" y="6609"/>
                    <a:pt x="4156" y="6609"/>
                  </a:cubicBezTo>
                  <a:cubicBezTo>
                    <a:pt x="2989" y="6609"/>
                    <a:pt x="2060" y="5668"/>
                    <a:pt x="2060" y="4501"/>
                  </a:cubicBezTo>
                  <a:cubicBezTo>
                    <a:pt x="2060" y="4418"/>
                    <a:pt x="1977" y="4346"/>
                    <a:pt x="1894" y="4346"/>
                  </a:cubicBezTo>
                  <a:cubicBezTo>
                    <a:pt x="1798" y="4346"/>
                    <a:pt x="1727" y="4418"/>
                    <a:pt x="1727" y="4501"/>
                  </a:cubicBezTo>
                  <a:lnTo>
                    <a:pt x="1727" y="4525"/>
                  </a:lnTo>
                  <a:lnTo>
                    <a:pt x="1620" y="4525"/>
                  </a:lnTo>
                  <a:cubicBezTo>
                    <a:pt x="1477" y="4525"/>
                    <a:pt x="1358" y="4406"/>
                    <a:pt x="1358" y="4251"/>
                  </a:cubicBezTo>
                  <a:cubicBezTo>
                    <a:pt x="1358" y="4108"/>
                    <a:pt x="1477" y="3989"/>
                    <a:pt x="1620" y="3989"/>
                  </a:cubicBezTo>
                  <a:lnTo>
                    <a:pt x="1715" y="3989"/>
                  </a:lnTo>
                  <a:cubicBezTo>
                    <a:pt x="1894" y="3989"/>
                    <a:pt x="2060" y="3835"/>
                    <a:pt x="2060" y="3644"/>
                  </a:cubicBezTo>
                  <a:lnTo>
                    <a:pt x="2060" y="3120"/>
                  </a:lnTo>
                  <a:cubicBezTo>
                    <a:pt x="2060" y="2632"/>
                    <a:pt x="2453" y="2251"/>
                    <a:pt x="2930" y="2251"/>
                  </a:cubicBezTo>
                  <a:lnTo>
                    <a:pt x="4501" y="2251"/>
                  </a:lnTo>
                  <a:cubicBezTo>
                    <a:pt x="4585" y="2251"/>
                    <a:pt x="4656" y="2168"/>
                    <a:pt x="4656" y="2084"/>
                  </a:cubicBezTo>
                  <a:cubicBezTo>
                    <a:pt x="4656" y="1989"/>
                    <a:pt x="4585" y="1918"/>
                    <a:pt x="4501" y="1918"/>
                  </a:cubicBezTo>
                  <a:lnTo>
                    <a:pt x="2930" y="1918"/>
                  </a:lnTo>
                  <a:cubicBezTo>
                    <a:pt x="2632" y="1918"/>
                    <a:pt x="2394" y="1679"/>
                    <a:pt x="2394" y="1382"/>
                  </a:cubicBezTo>
                  <a:cubicBezTo>
                    <a:pt x="2394" y="798"/>
                    <a:pt x="3025" y="322"/>
                    <a:pt x="3799" y="322"/>
                  </a:cubicBezTo>
                  <a:close/>
                  <a:moveTo>
                    <a:pt x="2084" y="1310"/>
                  </a:moveTo>
                  <a:lnTo>
                    <a:pt x="2084" y="1406"/>
                  </a:lnTo>
                  <a:cubicBezTo>
                    <a:pt x="2084" y="1679"/>
                    <a:pt x="2203" y="1918"/>
                    <a:pt x="2394" y="2084"/>
                  </a:cubicBezTo>
                  <a:cubicBezTo>
                    <a:pt x="2013" y="2275"/>
                    <a:pt x="1727" y="2692"/>
                    <a:pt x="1727" y="3156"/>
                  </a:cubicBezTo>
                  <a:lnTo>
                    <a:pt x="1727" y="3680"/>
                  </a:lnTo>
                  <a:cubicBezTo>
                    <a:pt x="1727" y="3680"/>
                    <a:pt x="1727" y="3692"/>
                    <a:pt x="1715" y="3692"/>
                  </a:cubicBezTo>
                  <a:lnTo>
                    <a:pt x="1620" y="3692"/>
                  </a:lnTo>
                  <a:cubicBezTo>
                    <a:pt x="1298" y="3692"/>
                    <a:pt x="1025" y="3954"/>
                    <a:pt x="1025" y="4287"/>
                  </a:cubicBezTo>
                  <a:cubicBezTo>
                    <a:pt x="1025" y="4549"/>
                    <a:pt x="1203" y="4775"/>
                    <a:pt x="1441" y="4847"/>
                  </a:cubicBezTo>
                  <a:cubicBezTo>
                    <a:pt x="1346" y="5037"/>
                    <a:pt x="1203" y="5335"/>
                    <a:pt x="1203" y="5597"/>
                  </a:cubicBezTo>
                  <a:cubicBezTo>
                    <a:pt x="1203" y="5870"/>
                    <a:pt x="1429" y="6097"/>
                    <a:pt x="1715" y="6097"/>
                  </a:cubicBezTo>
                  <a:cubicBezTo>
                    <a:pt x="1894" y="6097"/>
                    <a:pt x="2037" y="6013"/>
                    <a:pt x="2132" y="5894"/>
                  </a:cubicBezTo>
                  <a:cubicBezTo>
                    <a:pt x="2334" y="6204"/>
                    <a:pt x="2620" y="6466"/>
                    <a:pt x="2953" y="6656"/>
                  </a:cubicBezTo>
                  <a:lnTo>
                    <a:pt x="2953" y="7347"/>
                  </a:lnTo>
                  <a:cubicBezTo>
                    <a:pt x="2953" y="7573"/>
                    <a:pt x="2799" y="7787"/>
                    <a:pt x="2584" y="7859"/>
                  </a:cubicBezTo>
                  <a:lnTo>
                    <a:pt x="1965" y="8085"/>
                  </a:lnTo>
                  <a:cubicBezTo>
                    <a:pt x="1715" y="7621"/>
                    <a:pt x="834" y="5847"/>
                    <a:pt x="834" y="3882"/>
                  </a:cubicBezTo>
                  <a:cubicBezTo>
                    <a:pt x="834" y="3275"/>
                    <a:pt x="989" y="2727"/>
                    <a:pt x="1263" y="2227"/>
                  </a:cubicBezTo>
                  <a:cubicBezTo>
                    <a:pt x="1477" y="1870"/>
                    <a:pt x="1739" y="1560"/>
                    <a:pt x="2084" y="1310"/>
                  </a:cubicBezTo>
                  <a:close/>
                  <a:moveTo>
                    <a:pt x="3811" y="1"/>
                  </a:moveTo>
                  <a:cubicBezTo>
                    <a:pt x="3346" y="1"/>
                    <a:pt x="2918" y="132"/>
                    <a:pt x="2608" y="382"/>
                  </a:cubicBezTo>
                  <a:cubicBezTo>
                    <a:pt x="2453" y="489"/>
                    <a:pt x="2358" y="620"/>
                    <a:pt x="2263" y="763"/>
                  </a:cubicBezTo>
                  <a:cubicBezTo>
                    <a:pt x="1715" y="1084"/>
                    <a:pt x="1286" y="1537"/>
                    <a:pt x="1001" y="2037"/>
                  </a:cubicBezTo>
                  <a:cubicBezTo>
                    <a:pt x="691" y="2572"/>
                    <a:pt x="524" y="3192"/>
                    <a:pt x="524" y="3858"/>
                  </a:cubicBezTo>
                  <a:cubicBezTo>
                    <a:pt x="524" y="5108"/>
                    <a:pt x="870" y="6251"/>
                    <a:pt x="1144" y="6990"/>
                  </a:cubicBezTo>
                  <a:cubicBezTo>
                    <a:pt x="1358" y="7525"/>
                    <a:pt x="1548" y="7942"/>
                    <a:pt x="1667" y="8156"/>
                  </a:cubicBezTo>
                  <a:lnTo>
                    <a:pt x="810" y="8454"/>
                  </a:lnTo>
                  <a:cubicBezTo>
                    <a:pt x="334" y="8621"/>
                    <a:pt x="1" y="9073"/>
                    <a:pt x="1" y="9597"/>
                  </a:cubicBezTo>
                  <a:lnTo>
                    <a:pt x="1" y="10954"/>
                  </a:lnTo>
                  <a:cubicBezTo>
                    <a:pt x="1" y="11038"/>
                    <a:pt x="72" y="11121"/>
                    <a:pt x="167" y="11121"/>
                  </a:cubicBezTo>
                  <a:cubicBezTo>
                    <a:pt x="251" y="11121"/>
                    <a:pt x="322" y="11038"/>
                    <a:pt x="322" y="10954"/>
                  </a:cubicBezTo>
                  <a:lnTo>
                    <a:pt x="322" y="9633"/>
                  </a:lnTo>
                  <a:cubicBezTo>
                    <a:pt x="322" y="9252"/>
                    <a:pt x="560" y="8918"/>
                    <a:pt x="917" y="8799"/>
                  </a:cubicBezTo>
                  <a:lnTo>
                    <a:pt x="1191" y="8704"/>
                  </a:lnTo>
                  <a:cubicBezTo>
                    <a:pt x="1810" y="9561"/>
                    <a:pt x="2941" y="10097"/>
                    <a:pt x="4180" y="10097"/>
                  </a:cubicBezTo>
                  <a:cubicBezTo>
                    <a:pt x="4727" y="10097"/>
                    <a:pt x="5287" y="10002"/>
                    <a:pt x="5775" y="9788"/>
                  </a:cubicBezTo>
                  <a:cubicBezTo>
                    <a:pt x="5858" y="9764"/>
                    <a:pt x="5894" y="9657"/>
                    <a:pt x="5858" y="9585"/>
                  </a:cubicBezTo>
                  <a:cubicBezTo>
                    <a:pt x="5840" y="9512"/>
                    <a:pt x="5773" y="9481"/>
                    <a:pt x="5711" y="9481"/>
                  </a:cubicBezTo>
                  <a:cubicBezTo>
                    <a:pt x="5692" y="9481"/>
                    <a:pt x="5673" y="9484"/>
                    <a:pt x="5656" y="9490"/>
                  </a:cubicBezTo>
                  <a:cubicBezTo>
                    <a:pt x="5204" y="9680"/>
                    <a:pt x="4704" y="9788"/>
                    <a:pt x="4180" y="9788"/>
                  </a:cubicBezTo>
                  <a:cubicBezTo>
                    <a:pt x="3096" y="9788"/>
                    <a:pt x="2084" y="9347"/>
                    <a:pt x="1513" y="8609"/>
                  </a:cubicBezTo>
                  <a:lnTo>
                    <a:pt x="2727" y="8180"/>
                  </a:lnTo>
                  <a:cubicBezTo>
                    <a:pt x="3061" y="8061"/>
                    <a:pt x="3299" y="7740"/>
                    <a:pt x="3299" y="7383"/>
                  </a:cubicBezTo>
                  <a:lnTo>
                    <a:pt x="3299" y="6823"/>
                  </a:lnTo>
                  <a:cubicBezTo>
                    <a:pt x="3572" y="6930"/>
                    <a:pt x="3870" y="6990"/>
                    <a:pt x="4180" y="6990"/>
                  </a:cubicBezTo>
                  <a:cubicBezTo>
                    <a:pt x="4489" y="6990"/>
                    <a:pt x="4787" y="6930"/>
                    <a:pt x="5061" y="6823"/>
                  </a:cubicBezTo>
                  <a:lnTo>
                    <a:pt x="5061" y="7383"/>
                  </a:lnTo>
                  <a:cubicBezTo>
                    <a:pt x="5061" y="7740"/>
                    <a:pt x="5287" y="8061"/>
                    <a:pt x="5644" y="8180"/>
                  </a:cubicBezTo>
                  <a:lnTo>
                    <a:pt x="6847" y="8609"/>
                  </a:lnTo>
                  <a:cubicBezTo>
                    <a:pt x="6680" y="8823"/>
                    <a:pt x="6478" y="9014"/>
                    <a:pt x="6239" y="9180"/>
                  </a:cubicBezTo>
                  <a:cubicBezTo>
                    <a:pt x="6156" y="9228"/>
                    <a:pt x="6144" y="9323"/>
                    <a:pt x="6192" y="9407"/>
                  </a:cubicBezTo>
                  <a:cubicBezTo>
                    <a:pt x="6216" y="9442"/>
                    <a:pt x="6275" y="9478"/>
                    <a:pt x="6323" y="9478"/>
                  </a:cubicBezTo>
                  <a:cubicBezTo>
                    <a:pt x="6359" y="9478"/>
                    <a:pt x="6382" y="9466"/>
                    <a:pt x="6418" y="9442"/>
                  </a:cubicBezTo>
                  <a:cubicBezTo>
                    <a:pt x="6716" y="9240"/>
                    <a:pt x="6966" y="9002"/>
                    <a:pt x="7156" y="8716"/>
                  </a:cubicBezTo>
                  <a:lnTo>
                    <a:pt x="7430" y="8811"/>
                  </a:lnTo>
                  <a:cubicBezTo>
                    <a:pt x="7787" y="8930"/>
                    <a:pt x="8025" y="9264"/>
                    <a:pt x="8025" y="9645"/>
                  </a:cubicBezTo>
                  <a:lnTo>
                    <a:pt x="8025" y="10990"/>
                  </a:lnTo>
                  <a:cubicBezTo>
                    <a:pt x="8025" y="11085"/>
                    <a:pt x="8097" y="11157"/>
                    <a:pt x="8180" y="11157"/>
                  </a:cubicBezTo>
                  <a:cubicBezTo>
                    <a:pt x="8275" y="11157"/>
                    <a:pt x="8347" y="11085"/>
                    <a:pt x="8347" y="10990"/>
                  </a:cubicBezTo>
                  <a:lnTo>
                    <a:pt x="8347" y="9633"/>
                  </a:lnTo>
                  <a:cubicBezTo>
                    <a:pt x="8323" y="9109"/>
                    <a:pt x="7990" y="8657"/>
                    <a:pt x="7513" y="8478"/>
                  </a:cubicBezTo>
                  <a:lnTo>
                    <a:pt x="6620" y="8168"/>
                  </a:lnTo>
                  <a:cubicBezTo>
                    <a:pt x="6740" y="7978"/>
                    <a:pt x="7013" y="7525"/>
                    <a:pt x="7263" y="6918"/>
                  </a:cubicBezTo>
                  <a:cubicBezTo>
                    <a:pt x="7847" y="5561"/>
                    <a:pt x="7978" y="4489"/>
                    <a:pt x="7978" y="3823"/>
                  </a:cubicBezTo>
                  <a:cubicBezTo>
                    <a:pt x="7978" y="1703"/>
                    <a:pt x="6263" y="1"/>
                    <a:pt x="4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8164972" y="2582371"/>
              <a:ext cx="43782" cy="15492"/>
            </a:xfrm>
            <a:custGeom>
              <a:avLst/>
              <a:gdLst/>
              <a:ahLst/>
              <a:cxnLst/>
              <a:rect l="l" t="t" r="r" b="b"/>
              <a:pathLst>
                <a:path w="1382" h="489" extrusionOk="0">
                  <a:moveTo>
                    <a:pt x="179" y="0"/>
                  </a:moveTo>
                  <a:cubicBezTo>
                    <a:pt x="140" y="0"/>
                    <a:pt x="101" y="12"/>
                    <a:pt x="72" y="36"/>
                  </a:cubicBezTo>
                  <a:cubicBezTo>
                    <a:pt x="0" y="96"/>
                    <a:pt x="0" y="203"/>
                    <a:pt x="72" y="262"/>
                  </a:cubicBezTo>
                  <a:cubicBezTo>
                    <a:pt x="203" y="393"/>
                    <a:pt x="441" y="489"/>
                    <a:pt x="703" y="489"/>
                  </a:cubicBezTo>
                  <a:cubicBezTo>
                    <a:pt x="965" y="489"/>
                    <a:pt x="1191" y="393"/>
                    <a:pt x="1346" y="262"/>
                  </a:cubicBezTo>
                  <a:cubicBezTo>
                    <a:pt x="1381" y="203"/>
                    <a:pt x="1381" y="120"/>
                    <a:pt x="1322" y="36"/>
                  </a:cubicBezTo>
                  <a:cubicBezTo>
                    <a:pt x="1292" y="12"/>
                    <a:pt x="1250" y="0"/>
                    <a:pt x="1209" y="0"/>
                  </a:cubicBezTo>
                  <a:cubicBezTo>
                    <a:pt x="1167" y="0"/>
                    <a:pt x="1125" y="12"/>
                    <a:pt x="1096" y="36"/>
                  </a:cubicBezTo>
                  <a:cubicBezTo>
                    <a:pt x="1036" y="96"/>
                    <a:pt x="881" y="179"/>
                    <a:pt x="691" y="179"/>
                  </a:cubicBezTo>
                  <a:cubicBezTo>
                    <a:pt x="488" y="179"/>
                    <a:pt x="346" y="96"/>
                    <a:pt x="286" y="36"/>
                  </a:cubicBezTo>
                  <a:cubicBezTo>
                    <a:pt x="256" y="12"/>
                    <a:pt x="218"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8141592" y="2519137"/>
              <a:ext cx="18501" cy="13844"/>
            </a:xfrm>
            <a:custGeom>
              <a:avLst/>
              <a:gdLst/>
              <a:ahLst/>
              <a:cxnLst/>
              <a:rect l="l" t="t" r="r" b="b"/>
              <a:pathLst>
                <a:path w="584" h="437" extrusionOk="0">
                  <a:moveTo>
                    <a:pt x="404" y="1"/>
                  </a:moveTo>
                  <a:cubicBezTo>
                    <a:pt x="381" y="1"/>
                    <a:pt x="357" y="7"/>
                    <a:pt x="333" y="20"/>
                  </a:cubicBezTo>
                  <a:lnTo>
                    <a:pt x="119" y="115"/>
                  </a:lnTo>
                  <a:cubicBezTo>
                    <a:pt x="48" y="163"/>
                    <a:pt x="0" y="258"/>
                    <a:pt x="48" y="341"/>
                  </a:cubicBezTo>
                  <a:cubicBezTo>
                    <a:pt x="71" y="401"/>
                    <a:pt x="131" y="437"/>
                    <a:pt x="191" y="437"/>
                  </a:cubicBezTo>
                  <a:cubicBezTo>
                    <a:pt x="226" y="437"/>
                    <a:pt x="238" y="437"/>
                    <a:pt x="274" y="413"/>
                  </a:cubicBezTo>
                  <a:lnTo>
                    <a:pt x="476" y="318"/>
                  </a:lnTo>
                  <a:cubicBezTo>
                    <a:pt x="548" y="270"/>
                    <a:pt x="583" y="163"/>
                    <a:pt x="548" y="91"/>
                  </a:cubicBezTo>
                  <a:cubicBezTo>
                    <a:pt x="522" y="40"/>
                    <a:pt x="465"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8211731" y="2518409"/>
              <a:ext cx="18881" cy="13812"/>
            </a:xfrm>
            <a:custGeom>
              <a:avLst/>
              <a:gdLst/>
              <a:ahLst/>
              <a:cxnLst/>
              <a:rect l="l" t="t" r="r" b="b"/>
              <a:pathLst>
                <a:path w="596" h="436" extrusionOk="0">
                  <a:moveTo>
                    <a:pt x="208" y="0"/>
                  </a:moveTo>
                  <a:cubicBezTo>
                    <a:pt x="148" y="0"/>
                    <a:pt x="83" y="39"/>
                    <a:pt x="48" y="91"/>
                  </a:cubicBezTo>
                  <a:cubicBezTo>
                    <a:pt x="1" y="174"/>
                    <a:pt x="48" y="269"/>
                    <a:pt x="120" y="317"/>
                  </a:cubicBezTo>
                  <a:lnTo>
                    <a:pt x="334" y="424"/>
                  </a:lnTo>
                  <a:cubicBezTo>
                    <a:pt x="358" y="436"/>
                    <a:pt x="382" y="436"/>
                    <a:pt x="405" y="436"/>
                  </a:cubicBezTo>
                  <a:cubicBezTo>
                    <a:pt x="465" y="436"/>
                    <a:pt x="524" y="412"/>
                    <a:pt x="560" y="353"/>
                  </a:cubicBezTo>
                  <a:cubicBezTo>
                    <a:pt x="596" y="257"/>
                    <a:pt x="572" y="174"/>
                    <a:pt x="477" y="126"/>
                  </a:cubicBezTo>
                  <a:lnTo>
                    <a:pt x="274" y="19"/>
                  </a:lnTo>
                  <a:cubicBezTo>
                    <a:pt x="255" y="6"/>
                    <a:pt x="232"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42"/>
          <p:cNvGrpSpPr/>
          <p:nvPr/>
        </p:nvGrpSpPr>
        <p:grpSpPr>
          <a:xfrm>
            <a:off x="4435014" y="1193126"/>
            <a:ext cx="267854" cy="355735"/>
            <a:chOff x="4903389" y="1500214"/>
            <a:chExt cx="267854" cy="355735"/>
          </a:xfrm>
        </p:grpSpPr>
        <p:sp>
          <p:nvSpPr>
            <p:cNvPr id="1224" name="Google Shape;1224;p42"/>
            <p:cNvSpPr/>
            <p:nvPr/>
          </p:nvSpPr>
          <p:spPr>
            <a:xfrm>
              <a:off x="4997700" y="1611854"/>
              <a:ext cx="10201" cy="16252"/>
            </a:xfrm>
            <a:custGeom>
              <a:avLst/>
              <a:gdLst/>
              <a:ahLst/>
              <a:cxnLst/>
              <a:rect l="l" t="t" r="r" b="b"/>
              <a:pathLst>
                <a:path w="322" h="513" extrusionOk="0">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5064830" y="1611854"/>
              <a:ext cx="10233" cy="16252"/>
            </a:xfrm>
            <a:custGeom>
              <a:avLst/>
              <a:gdLst/>
              <a:ahLst/>
              <a:cxnLst/>
              <a:rect l="l" t="t" r="r" b="b"/>
              <a:pathLst>
                <a:path w="323" h="513" extrusionOk="0">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5013160" y="1650820"/>
              <a:ext cx="45302" cy="15777"/>
            </a:xfrm>
            <a:custGeom>
              <a:avLst/>
              <a:gdLst/>
              <a:ahLst/>
              <a:cxnLst/>
              <a:rect l="l" t="t" r="r" b="b"/>
              <a:pathLst>
                <a:path w="1430" h="498" extrusionOk="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4903389" y="1500214"/>
              <a:ext cx="267854" cy="355735"/>
            </a:xfrm>
            <a:custGeom>
              <a:avLst/>
              <a:gdLst/>
              <a:ahLst/>
              <a:cxnLst/>
              <a:rect l="l" t="t" r="r" b="b"/>
              <a:pathLst>
                <a:path w="8455" h="11229" extrusionOk="0">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5031281" y="1828007"/>
              <a:ext cx="10201" cy="15872"/>
            </a:xfrm>
            <a:custGeom>
              <a:avLst/>
              <a:gdLst/>
              <a:ahLst/>
              <a:cxnLst/>
              <a:rect l="l" t="t" r="r" b="b"/>
              <a:pathLst>
                <a:path w="322" h="501" extrusionOk="0">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479;p27">
            <a:extLst>
              <a:ext uri="{FF2B5EF4-FFF2-40B4-BE49-F238E27FC236}">
                <a16:creationId xmlns:a16="http://schemas.microsoft.com/office/drawing/2014/main" id="{254BD94E-B1D1-A04E-9427-F907A368F024}"/>
              </a:ext>
            </a:extLst>
          </p:cNvPr>
          <p:cNvSpPr txBox="1">
            <a:spLocks/>
          </p:cNvSpPr>
          <p:nvPr/>
        </p:nvSpPr>
        <p:spPr>
          <a:xfrm>
            <a:off x="349514" y="285208"/>
            <a:ext cx="6192479"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2400" b="1" dirty="0">
                <a:latin typeface="Consolas" panose="020B0609020204030204" pitchFamily="49" charset="0"/>
                <a:ea typeface="FiraCode Nerd Font" panose="020B0809050000020004" pitchFamily="49" charset="0"/>
                <a:cs typeface="Consolas" panose="020B0609020204030204" pitchFamily="49" charset="0"/>
              </a:rPr>
              <a:t>Phòng chống SQL Injection</a:t>
            </a:r>
          </a:p>
        </p:txBody>
      </p:sp>
    </p:spTree>
    <p:extLst>
      <p:ext uri="{BB962C8B-B14F-4D97-AF65-F5344CB8AC3E}">
        <p14:creationId xmlns:p14="http://schemas.microsoft.com/office/powerpoint/2010/main" val="13513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285750" indent="-285750">
              <a:lnSpc>
                <a:spcPct val="150000"/>
              </a:lnSpc>
            </a:pPr>
            <a:r>
              <a:rPr lang="en"/>
              <a:t>Nguyễn Minh Cường</a:t>
            </a:r>
          </a:p>
          <a:p>
            <a:pPr marL="285750" indent="-285750">
              <a:lnSpc>
                <a:spcPct val="150000"/>
              </a:lnSpc>
            </a:pPr>
            <a:r>
              <a:rPr lang="en"/>
              <a:t>Nguyễn Thị Hà</a:t>
            </a:r>
          </a:p>
          <a:p>
            <a:pPr marL="285750" indent="-285750">
              <a:lnSpc>
                <a:spcPct val="150000"/>
              </a:lnSpc>
            </a:pPr>
            <a:r>
              <a:rPr lang="en"/>
              <a:t>Nguyễn Trọng Hiếu</a:t>
            </a:r>
          </a:p>
          <a:p>
            <a:pPr marL="285750" indent="-285750">
              <a:lnSpc>
                <a:spcPct val="150000"/>
              </a:lnSpc>
            </a:pPr>
            <a:r>
              <a:rPr lang="en"/>
              <a:t>Nguyễn Ngọc Quang</a:t>
            </a:r>
          </a:p>
        </p:txBody>
      </p:sp>
      <p:sp>
        <p:nvSpPr>
          <p:cNvPr id="507" name="Google Shape;507;p28"/>
          <p:cNvSpPr txBox="1">
            <a:spLocks noGrp="1"/>
          </p:cNvSpPr>
          <p:nvPr>
            <p:ph type="ctrTitle"/>
          </p:nvPr>
        </p:nvSpPr>
        <p:spPr>
          <a:xfrm>
            <a:off x="618825" y="411675"/>
            <a:ext cx="320503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onsolas" panose="020B0609020204030204" pitchFamily="49" charset="0"/>
                <a:ea typeface="FiraCode Nerd Font" panose="020B0809050000020004" pitchFamily="49" charset="0"/>
                <a:cs typeface="Consolas" panose="020B0609020204030204" pitchFamily="49" charset="0"/>
              </a:rPr>
              <a:t>NHÓM THỰC HIỆN</a:t>
            </a:r>
            <a:endParaRPr>
              <a:latin typeface="Consolas" panose="020B0609020204030204" pitchFamily="49" charset="0"/>
              <a:ea typeface="FiraCode Nerd Font" panose="020B0809050000020004" pitchFamily="49" charset="0"/>
              <a:cs typeface="Consolas" panose="020B0609020204030204" pitchFamily="49" charset="0"/>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pic>
        <p:nvPicPr>
          <p:cNvPr id="6" name="Picture 5">
            <a:extLst>
              <a:ext uri="{FF2B5EF4-FFF2-40B4-BE49-F238E27FC236}">
                <a16:creationId xmlns:a16="http://schemas.microsoft.com/office/drawing/2014/main" id="{6A1121CC-E385-6E42-9692-B33F329FA0AA}"/>
              </a:ext>
            </a:extLst>
          </p:cNvPr>
          <p:cNvPicPr>
            <a:picLocks noChangeAspect="1"/>
          </p:cNvPicPr>
          <p:nvPr/>
        </p:nvPicPr>
        <p:blipFill>
          <a:blip r:embed="rId3"/>
          <a:stretch>
            <a:fillRect/>
          </a:stretch>
        </p:blipFill>
        <p:spPr>
          <a:xfrm>
            <a:off x="0" y="904559"/>
            <a:ext cx="9144000" cy="3696845"/>
          </a:xfrm>
          <a:prstGeom prst="rect">
            <a:avLst/>
          </a:prstGeom>
        </p:spPr>
      </p:pic>
      <p:sp>
        <p:nvSpPr>
          <p:cNvPr id="31" name="Google Shape;479;p27">
            <a:extLst>
              <a:ext uri="{FF2B5EF4-FFF2-40B4-BE49-F238E27FC236}">
                <a16:creationId xmlns:a16="http://schemas.microsoft.com/office/drawing/2014/main" id="{6F2056B7-8ABF-4B44-A372-C1284055CA6A}"/>
              </a:ext>
            </a:extLst>
          </p:cNvPr>
          <p:cNvSpPr txBox="1">
            <a:spLocks/>
          </p:cNvSpPr>
          <p:nvPr/>
        </p:nvSpPr>
        <p:spPr>
          <a:xfrm>
            <a:off x="349514" y="285208"/>
            <a:ext cx="6192479"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2400" b="1" dirty="0">
                <a:latin typeface="Consolas" panose="020B0609020204030204" pitchFamily="49" charset="0"/>
                <a:ea typeface="FiraCode Nerd Font" panose="020B0809050000020004" pitchFamily="49" charset="0"/>
                <a:cs typeface="Consolas" panose="020B0609020204030204" pitchFamily="49" charset="0"/>
              </a:rPr>
              <a:t>Số liệu thống kê qua từng năm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44100" y="3247750"/>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 BERNERS-LEE</a:t>
            </a:r>
            <a:endParaRPr/>
          </a:p>
        </p:txBody>
      </p:sp>
      <p:sp>
        <p:nvSpPr>
          <p:cNvPr id="1134" name="Google Shape;1134;p40"/>
          <p:cNvSpPr txBox="1">
            <a:spLocks noGrp="1"/>
          </p:cNvSpPr>
          <p:nvPr>
            <p:ph type="subTitle" idx="1"/>
          </p:nvPr>
        </p:nvSpPr>
        <p:spPr>
          <a:xfrm>
            <a:off x="2294238" y="1545850"/>
            <a:ext cx="4555523" cy="1701900"/>
          </a:xfrm>
          <a:prstGeom prst="rect">
            <a:avLst/>
          </a:prstGeom>
        </p:spPr>
        <p:txBody>
          <a:bodyPr spcFirstLastPara="1" wrap="square" lIns="91425" tIns="91425" rIns="91425" bIns="91425" anchor="b" anchorCtr="0">
            <a:noAutofit/>
          </a:bodyPr>
          <a:lstStyle/>
          <a:p>
            <a:pPr marL="0" lvl="0" indent="0"/>
            <a:r>
              <a:rPr lang="en-US" sz="2400"/>
              <a:t>“Data is a precious thing and will last longer than the systems themselves”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362" name="Google Shape;1362;p47"/>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rPr>
              <a:t>Do you have any questions?</a:t>
            </a:r>
            <a:endParaRPr>
              <a:solidFill>
                <a:schemeClr val="accent2"/>
              </a:solidFill>
            </a:endParaRPr>
          </a:p>
          <a:p>
            <a:pPr marL="0" lvl="0" indent="0" algn="ctr" rtl="0">
              <a:spcBef>
                <a:spcPts val="0"/>
              </a:spcBef>
              <a:spcAft>
                <a:spcPts val="0"/>
              </a:spcAft>
              <a:buNone/>
            </a:pPr>
            <a:endParaRPr/>
          </a:p>
          <a:p>
            <a:pPr marL="0" lvl="0" indent="0" algn="ctr" rtl="0">
              <a:spcBef>
                <a:spcPts val="0"/>
              </a:spcBef>
              <a:spcAft>
                <a:spcPts val="0"/>
              </a:spcAft>
              <a:buNone/>
            </a:pPr>
            <a:r>
              <a:rPr lang="en"/>
              <a:t>1812832@dlu.edu.com </a:t>
            </a:r>
            <a:endParaRPr/>
          </a:p>
          <a:p>
            <a:pPr marL="0" lvl="0" indent="0" algn="ctr" rtl="0">
              <a:spcBef>
                <a:spcPts val="0"/>
              </a:spcBef>
              <a:spcAft>
                <a:spcPts val="0"/>
              </a:spcAft>
              <a:buNone/>
            </a:pPr>
            <a:r>
              <a:rPr lang="en"/>
              <a:t>+84  962 109 490 </a:t>
            </a:r>
            <a:endParaRPr/>
          </a:p>
          <a:p>
            <a:pPr marL="0" lvl="0" indent="0" algn="ctr" rtl="0">
              <a:spcBef>
                <a:spcPts val="0"/>
              </a:spcBef>
              <a:spcAft>
                <a:spcPts val="0"/>
              </a:spcAft>
              <a:buNone/>
            </a:pPr>
            <a:r>
              <a:rPr lang="en"/>
              <a:t>banhsmif.github.io</a:t>
            </a:r>
            <a:endParaRPr/>
          </a:p>
        </p:txBody>
      </p:sp>
      <p:sp>
        <p:nvSpPr>
          <p:cNvPr id="1363" name="Google Shape;1363;p47"/>
          <p:cNvSpPr txBox="1"/>
          <p:nvPr/>
        </p:nvSpPr>
        <p:spPr>
          <a:xfrm>
            <a:off x="3213811" y="4333329"/>
            <a:ext cx="2337900" cy="30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47"/>
          <p:cNvGrpSpPr/>
          <p:nvPr/>
        </p:nvGrpSpPr>
        <p:grpSpPr>
          <a:xfrm>
            <a:off x="3407882" y="3252461"/>
            <a:ext cx="261630" cy="261630"/>
            <a:chOff x="3368074" y="3882537"/>
            <a:chExt cx="215298" cy="215298"/>
          </a:xfrm>
        </p:grpSpPr>
        <p:sp>
          <p:nvSpPr>
            <p:cNvPr id="1375" name="Google Shape;1375;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47"/>
          <p:cNvSpPr/>
          <p:nvPr/>
        </p:nvSpPr>
        <p:spPr>
          <a:xfrm>
            <a:off x="5066623" y="3252448"/>
            <a:ext cx="320355" cy="26165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7"/>
          <p:cNvGrpSpPr/>
          <p:nvPr/>
        </p:nvGrpSpPr>
        <p:grpSpPr>
          <a:xfrm>
            <a:off x="4236456" y="3252450"/>
            <a:ext cx="292574" cy="261652"/>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1915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86"/>
        <p:cNvGrpSpPr/>
        <p:nvPr/>
      </p:nvGrpSpPr>
      <p:grpSpPr>
        <a:xfrm>
          <a:off x="0" y="0"/>
          <a:ext cx="0" cy="0"/>
          <a:chOff x="0" y="0"/>
          <a:chExt cx="0" cy="0"/>
        </a:xfrm>
      </p:grpSpPr>
      <p:pic>
        <p:nvPicPr>
          <p:cNvPr id="13787" name="Google Shape;13787;p65">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2354" y="334685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Avenir Next Demi Bold" panose="020B0503020202020204" pitchFamily="34" charset="0"/>
              </a:rPr>
              <a:t>Phòng chống</a:t>
            </a:r>
            <a:br>
              <a:rPr lang="en" b="1">
                <a:latin typeface="Avenir Next Demi Bold" panose="020B0503020202020204" pitchFamily="34" charset="0"/>
              </a:rPr>
            </a:br>
            <a:r>
              <a:rPr lang="en" b="1">
                <a:latin typeface="Avenir Next Demi Bold" panose="020B0503020202020204" pitchFamily="34" charset="0"/>
              </a:rPr>
              <a:t>SQL Injection</a:t>
            </a:r>
            <a:endParaRPr b="1">
              <a:latin typeface="Avenir Next Demi Bold" panose="020B0503020202020204" pitchFamily="34" charset="0"/>
            </a:endParaRPr>
          </a:p>
        </p:txBody>
      </p:sp>
      <p:sp>
        <p:nvSpPr>
          <p:cNvPr id="472" name="Google Shape;472;p27"/>
          <p:cNvSpPr txBox="1">
            <a:spLocks noGrp="1"/>
          </p:cNvSpPr>
          <p:nvPr>
            <p:ph type="subTitle" idx="1"/>
          </p:nvPr>
        </p:nvSpPr>
        <p:spPr>
          <a:xfrm>
            <a:off x="6662354" y="3829680"/>
            <a:ext cx="1833466"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Biện pháp phòng chống SQL Injection</a:t>
            </a:r>
            <a:endParaRPr/>
          </a:p>
        </p:txBody>
      </p:sp>
      <p:sp>
        <p:nvSpPr>
          <p:cNvPr id="473" name="Google Shape;473;p27"/>
          <p:cNvSpPr txBox="1">
            <a:spLocks noGrp="1"/>
          </p:cNvSpPr>
          <p:nvPr>
            <p:ph type="ctrTitle" idx="4"/>
          </p:nvPr>
        </p:nvSpPr>
        <p:spPr>
          <a:xfrm>
            <a:off x="3942827" y="3346850"/>
            <a:ext cx="152971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venir Next Demi Bold" panose="020B0503020202020204" pitchFamily="34" charset="0"/>
              </a:rPr>
              <a:t>Kỹ thuật</a:t>
            </a:r>
            <a:br>
              <a:rPr lang="en-US" b="1" dirty="0">
                <a:latin typeface="Avenir Next Demi Bold" panose="020B0503020202020204" pitchFamily="34" charset="0"/>
              </a:rPr>
            </a:br>
            <a:r>
              <a:rPr lang="en-US" b="1" dirty="0">
                <a:latin typeface="Avenir Next Demi Bold" panose="020B0503020202020204" pitchFamily="34" charset="0"/>
              </a:rPr>
              <a:t>tấn công</a:t>
            </a:r>
            <a:endParaRPr b="1" dirty="0">
              <a:latin typeface="Avenir Next Demi Bold" panose="020B0503020202020204" pitchFamily="34" charset="0"/>
            </a:endParaRPr>
          </a:p>
        </p:txBody>
      </p:sp>
      <p:sp>
        <p:nvSpPr>
          <p:cNvPr id="474" name="Google Shape;474;p27"/>
          <p:cNvSpPr txBox="1">
            <a:spLocks noGrp="1"/>
          </p:cNvSpPr>
          <p:nvPr>
            <p:ph type="ctrTitle"/>
          </p:nvPr>
        </p:nvSpPr>
        <p:spPr>
          <a:xfrm>
            <a:off x="1223300" y="3325693"/>
            <a:ext cx="2152500" cy="577800"/>
          </a:xfrm>
          <a:prstGeom prst="rect">
            <a:avLst/>
          </a:prstGeom>
        </p:spPr>
        <p:txBody>
          <a:bodyPr spcFirstLastPara="1" wrap="square" lIns="91425" tIns="91425" rIns="91425" bIns="91425" anchor="b" anchorCtr="0">
            <a:noAutofit/>
          </a:bodyPr>
          <a:lstStyle/>
          <a:p>
            <a:pPr lvl="0"/>
            <a:r>
              <a:rPr lang="en" b="1" dirty="0">
                <a:latin typeface="Avenir Next Demi Bold" panose="020B0503020202020204" pitchFamily="34" charset="0"/>
              </a:rPr>
              <a:t>SQL </a:t>
            </a:r>
            <a:br>
              <a:rPr lang="en" b="1" dirty="0">
                <a:latin typeface="Avenir Next Demi Bold" panose="020B0503020202020204" pitchFamily="34" charset="0"/>
              </a:rPr>
            </a:br>
            <a:r>
              <a:rPr lang="en" b="1" dirty="0">
                <a:latin typeface="Avenir Next Demi Bold" panose="020B0503020202020204" pitchFamily="34" charset="0"/>
              </a:rPr>
              <a:t>Injection</a:t>
            </a:r>
            <a:endParaRPr b="1" dirty="0">
              <a:latin typeface="Avenir Next Demi Bold" panose="020B0503020202020204" pitchFamily="34" charset="0"/>
            </a:endParaRPr>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Tổng quan về</a:t>
            </a:r>
            <a:r>
              <a:rPr lang="en" dirty="0"/>
              <a:t> SQL Injection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Phân tích kỹ thuật tấn công và Demo thực tế</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Consolas" panose="020B0609020204030204" pitchFamily="49" charset="0"/>
                <a:ea typeface="FiraCode Nerd Font" panose="020B0809050000020004" pitchFamily="49" charset="0"/>
                <a:cs typeface="Consolas" panose="020B0609020204030204" pitchFamily="49" charset="0"/>
              </a:rPr>
              <a:t>NỘI DUNG CHÍNH</a:t>
            </a:r>
            <a:endParaRPr b="1" dirty="0">
              <a:latin typeface="Consolas" panose="020B0609020204030204" pitchFamily="49" charset="0"/>
              <a:ea typeface="FiraCode Nerd Font" panose="020B0809050000020004" pitchFamily="49" charset="0"/>
              <a:cs typeface="Consolas" panose="020B0609020204030204" pitchFamily="49" charset="0"/>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69950" y="2057350"/>
            <a:ext cx="3937038" cy="707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Consolas" panose="020B0609020204030204" pitchFamily="49" charset="0"/>
                <a:cs typeface="Consolas" panose="020B0609020204030204" pitchFamily="49" charset="0"/>
              </a:rPr>
              <a:t>SQL Injection</a:t>
            </a:r>
            <a:endParaRPr sz="4000" b="1">
              <a:latin typeface="Consolas" panose="020B0609020204030204" pitchFamily="49" charset="0"/>
              <a:cs typeface="Consolas" panose="020B0609020204030204" pitchFamily="49"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pic>
        <p:nvPicPr>
          <p:cNvPr id="1026" name="Picture 2">
            <a:extLst>
              <a:ext uri="{FF2B5EF4-FFF2-40B4-BE49-F238E27FC236}">
                <a16:creationId xmlns:a16="http://schemas.microsoft.com/office/drawing/2014/main" id="{346D1D18-B484-7046-9B66-03EC97409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338" y="1299655"/>
            <a:ext cx="4893324" cy="254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0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21403" y="1368882"/>
            <a:ext cx="6020700" cy="872732"/>
          </a:xfrm>
          <a:prstGeom prst="rect">
            <a:avLst/>
          </a:prstGeom>
        </p:spPr>
        <p:txBody>
          <a:bodyPr spcFirstLastPara="1" wrap="square" lIns="91425" tIns="91425" rIns="91425" bIns="91425" anchor="b" anchorCtr="0">
            <a:noAutofit/>
          </a:bodyPr>
          <a:lstStyle/>
          <a:p>
            <a:pPr lvl="0"/>
            <a:r>
              <a:rPr lang="en" dirty="0"/>
              <a:t>SQL </a:t>
            </a:r>
            <a:r>
              <a:rPr lang="en" dirty="0">
                <a:solidFill>
                  <a:schemeClr val="accent2"/>
                </a:solidFill>
              </a:rPr>
              <a:t>Injection</a:t>
            </a:r>
            <a:r>
              <a:rPr lang="en" dirty="0"/>
              <a:t> là gì</a:t>
            </a:r>
            <a:r>
              <a:rPr lang="en" dirty="0">
                <a:solidFill>
                  <a:schemeClr val="accent2"/>
                </a:solidFill>
              </a:rPr>
              <a:t> </a:t>
            </a:r>
            <a:r>
              <a:rPr lang="en" dirty="0"/>
              <a:t>?</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688;p32">
            <a:extLst>
              <a:ext uri="{FF2B5EF4-FFF2-40B4-BE49-F238E27FC236}">
                <a16:creationId xmlns:a16="http://schemas.microsoft.com/office/drawing/2014/main" id="{B85CB49E-B5F1-7C42-89C2-898E5FF06188}"/>
              </a:ext>
            </a:extLst>
          </p:cNvPr>
          <p:cNvSpPr txBox="1">
            <a:spLocks noGrp="1"/>
          </p:cNvSpPr>
          <p:nvPr>
            <p:ph type="subTitle" idx="1"/>
          </p:nvPr>
        </p:nvSpPr>
        <p:spPr>
          <a:xfrm>
            <a:off x="1485667" y="2200872"/>
            <a:ext cx="6092172" cy="1048800"/>
          </a:xfrm>
          <a:prstGeom prst="rect">
            <a:avLst/>
          </a:prstGeom>
        </p:spPr>
        <p:txBody>
          <a:bodyPr spcFirstLastPara="1" wrap="square" lIns="91425" tIns="91425" rIns="91425" bIns="91425" anchor="t" anchorCtr="0">
            <a:noAutofit/>
          </a:bodyPr>
          <a:lstStyle/>
          <a:p>
            <a:pPr marL="0" lvl="0" indent="0"/>
            <a:r>
              <a:rPr lang="vi-VN"/>
              <a:t>một kỹ thuật lợi dụng những lỗ hổng về câu lệnh truy vấn của các ứng dụng. Được thực hiện bằng cách chèn thêm một đoạn SQL để làm sai lệch đi câu truy vấn ban đầu, từ đó có thể khai thác dữ liệu từ database</a:t>
            </a:r>
            <a:endParaRPr/>
          </a:p>
        </p:txBody>
      </p:sp>
    </p:spTree>
    <p:extLst>
      <p:ext uri="{BB962C8B-B14F-4D97-AF65-F5344CB8AC3E}">
        <p14:creationId xmlns:p14="http://schemas.microsoft.com/office/powerpoint/2010/main" val="82095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p:tgtEl>
                                          <p:spTgt spid="2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onsolas" panose="020B0609020204030204" pitchFamily="49" charset="0"/>
                <a:cs typeface="Consolas" panose="020B0609020204030204" pitchFamily="49" charset="0"/>
              </a:rPr>
              <a:t>Thêm và sửa</a:t>
            </a:r>
            <a:br>
              <a:rPr lang="en">
                <a:latin typeface="Consolas" panose="020B0609020204030204" pitchFamily="49" charset="0"/>
                <a:cs typeface="Consolas" panose="020B0609020204030204" pitchFamily="49" charset="0"/>
              </a:rPr>
            </a:br>
            <a:r>
              <a:rPr lang="en">
                <a:latin typeface="Consolas" panose="020B0609020204030204" pitchFamily="49" charset="0"/>
                <a:cs typeface="Consolas" panose="020B0609020204030204" pitchFamily="49" charset="0"/>
              </a:rPr>
              <a:t>dữ liệu</a:t>
            </a:r>
            <a:endParaRPr>
              <a:latin typeface="Consolas" panose="020B0609020204030204" pitchFamily="49" charset="0"/>
              <a:cs typeface="Consolas" panose="020B0609020204030204" pitchFamily="49" charset="0"/>
            </a:endParaRPr>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onsolas" panose="020B0609020204030204" pitchFamily="49" charset="0"/>
                <a:cs typeface="Consolas" panose="020B0609020204030204" pitchFamily="49" charset="0"/>
              </a:rPr>
              <a:t>Chiếm quyền người dùng</a:t>
            </a:r>
            <a:endParaRPr>
              <a:latin typeface="Consolas" panose="020B0609020204030204" pitchFamily="49" charset="0"/>
              <a:cs typeface="Consolas" panose="020B0609020204030204" pitchFamily="49" charset="0"/>
            </a:endParaRPr>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Thay đổi cấu trúc , thậm chí xoá luôn toàn bộ người dùng</a:t>
            </a:r>
            <a:endParaRPr/>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onsolas" panose="020B0609020204030204" pitchFamily="49" charset="0"/>
                <a:cs typeface="Consolas" panose="020B0609020204030204" pitchFamily="49" charset="0"/>
              </a:rPr>
              <a:t>Đánh cắp</a:t>
            </a:r>
            <a:br>
              <a:rPr lang="en">
                <a:latin typeface="Consolas" panose="020B0609020204030204" pitchFamily="49" charset="0"/>
                <a:cs typeface="Consolas" panose="020B0609020204030204" pitchFamily="49" charset="0"/>
              </a:rPr>
            </a:br>
            <a:r>
              <a:rPr lang="en">
                <a:latin typeface="Consolas" panose="020B0609020204030204" pitchFamily="49" charset="0"/>
                <a:cs typeface="Consolas" panose="020B0609020204030204" pitchFamily="49" charset="0"/>
              </a:rPr>
              <a:t>dữ liệu</a:t>
            </a:r>
            <a:endParaRPr>
              <a:latin typeface="Consolas" panose="020B0609020204030204" pitchFamily="49" charset="0"/>
              <a:cs typeface="Consolas" panose="020B0609020204030204" pitchFamily="49" charset="0"/>
            </a:endParaRPr>
          </a:p>
        </p:txBody>
      </p:sp>
      <p:sp>
        <p:nvSpPr>
          <p:cNvPr id="605" name="Google Shape;605;p30"/>
          <p:cNvSpPr txBox="1">
            <a:spLocks noGrp="1"/>
          </p:cNvSpPr>
          <p:nvPr>
            <p:ph type="subTitle" idx="1"/>
          </p:nvPr>
        </p:nvSpPr>
        <p:spPr>
          <a:xfrm>
            <a:off x="1213705" y="1865495"/>
            <a:ext cx="19830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Ăn cắp hoặc sao chép dữ liệu hệ thống</a:t>
            </a:r>
            <a:endParaRPr/>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Thay đổi dữ liệu</a:t>
            </a:r>
            <a:r>
              <a:rPr lang="en-US"/>
              <a:t> nhạy cảm</a:t>
            </a:r>
            <a:endParaRPr/>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a:t>
            </a:r>
            <a:r>
              <a:rPr lang="en"/>
              <a:t>hiếm quyền cúa người dùng thậm chí admin</a:t>
            </a:r>
            <a:endParaRPr/>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onsolas" panose="020B0609020204030204" pitchFamily="49" charset="0"/>
                <a:cs typeface="Consolas" panose="020B0609020204030204" pitchFamily="49" charset="0"/>
              </a:rPr>
              <a:t>Thay đổi cấu trúc bảng</a:t>
            </a:r>
            <a:endParaRPr>
              <a:latin typeface="Consolas" panose="020B0609020204030204" pitchFamily="49" charset="0"/>
              <a:cs typeface="Consolas" panose="020B0609020204030204" pitchFamily="49" charset="0"/>
            </a:endParaRPr>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479;p27">
            <a:extLst>
              <a:ext uri="{FF2B5EF4-FFF2-40B4-BE49-F238E27FC236}">
                <a16:creationId xmlns:a16="http://schemas.microsoft.com/office/drawing/2014/main" id="{5D7514F3-CEBA-0143-9CE3-B2CABAB3BD9A}"/>
              </a:ext>
            </a:extLst>
          </p:cNvPr>
          <p:cNvSpPr txBox="1">
            <a:spLocks/>
          </p:cNvSpPr>
          <p:nvPr/>
        </p:nvSpPr>
        <p:spPr>
          <a:xfrm>
            <a:off x="618825" y="411675"/>
            <a:ext cx="45762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3000" b="1" dirty="0">
                <a:latin typeface="Consolas" panose="020B0609020204030204" pitchFamily="49" charset="0"/>
                <a:ea typeface="FiraCode Nerd Font" panose="020B0809050000020004" pitchFamily="49" charset="0"/>
                <a:cs typeface="Consolas" panose="020B0609020204030204" pitchFamily="49" charset="0"/>
              </a:rPr>
              <a:t>MỤC ĐÍCH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828635" y="2057350"/>
            <a:ext cx="4954190" cy="707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a:latin typeface="Consolas" panose="020B0609020204030204" pitchFamily="49" charset="0"/>
                <a:cs typeface="Consolas" panose="020B0609020204030204" pitchFamily="49" charset="0"/>
              </a:rPr>
              <a:t>Kỹ thuật tấn công</a:t>
            </a:r>
            <a:endParaRPr sz="3600" b="1">
              <a:latin typeface="Consolas" panose="020B0609020204030204" pitchFamily="49" charset="0"/>
              <a:cs typeface="Consolas" panose="020B0609020204030204" pitchFamily="49"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02</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235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349515" y="285208"/>
            <a:ext cx="536861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latin typeface="Consolas" panose="020B0609020204030204" pitchFamily="49" charset="0"/>
                <a:ea typeface="FiraCode Nerd Font" panose="020B0809050000020004" pitchFamily="49" charset="0"/>
                <a:cs typeface="Consolas" panose="020B0609020204030204" pitchFamily="49" charset="0"/>
              </a:rPr>
              <a:t>Phân loại kỹ thuật tấn công</a:t>
            </a:r>
            <a:endParaRPr sz="2400" b="1" dirty="0">
              <a:latin typeface="Consolas" panose="020B0609020204030204" pitchFamily="49" charset="0"/>
              <a:ea typeface="FiraCode Nerd Font" panose="020B0809050000020004" pitchFamily="49" charset="0"/>
              <a:cs typeface="Consolas" panose="020B0609020204030204" pitchFamily="49" charset="0"/>
            </a:endParaRPr>
          </a:p>
        </p:txBody>
      </p: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2">
            <a:extLst>
              <a:ext uri="{FF2B5EF4-FFF2-40B4-BE49-F238E27FC236}">
                <a16:creationId xmlns:a16="http://schemas.microsoft.com/office/drawing/2014/main" id="{EA129625-4713-5249-94E3-E0D4FD01818E}"/>
              </a:ext>
            </a:extLst>
          </p:cNvPr>
          <p:cNvPicPr>
            <a:picLocks noChangeAspect="1"/>
          </p:cNvPicPr>
          <p:nvPr/>
        </p:nvPicPr>
        <p:blipFill>
          <a:blip r:embed="rId3"/>
          <a:stretch>
            <a:fillRect/>
          </a:stretch>
        </p:blipFill>
        <p:spPr>
          <a:xfrm>
            <a:off x="349515" y="863008"/>
            <a:ext cx="8135832" cy="4280492"/>
          </a:xfrm>
          <a:prstGeom prst="rect">
            <a:avLst/>
          </a:prstGeom>
        </p:spPr>
      </p:pic>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D71D48B0-BA24-1848-961C-DEBF93B79104}"/>
                  </a:ext>
                </a:extLst>
              </p14:cNvPr>
              <p14:cNvContentPartPr/>
              <p14:nvPr/>
            </p14:nvContentPartPr>
            <p14:xfrm>
              <a:off x="-125005" y="2643416"/>
              <a:ext cx="360" cy="360"/>
            </p14:xfrm>
          </p:contentPart>
        </mc:Choice>
        <mc:Fallback>
          <p:pic>
            <p:nvPicPr>
              <p:cNvPr id="15" name="Ink 14">
                <a:extLst>
                  <a:ext uri="{FF2B5EF4-FFF2-40B4-BE49-F238E27FC236}">
                    <a16:creationId xmlns:a16="http://schemas.microsoft.com/office/drawing/2014/main" id="{D71D48B0-BA24-1848-961C-DEBF93B79104}"/>
                  </a:ext>
                </a:extLst>
              </p:cNvPr>
              <p:cNvPicPr/>
              <p:nvPr/>
            </p:nvPicPr>
            <p:blipFill>
              <a:blip r:embed="rId5"/>
              <a:stretch>
                <a:fillRect/>
              </a:stretch>
            </p:blipFill>
            <p:spPr>
              <a:xfrm>
                <a:off x="-133645" y="2634776"/>
                <a:ext cx="18000" cy="18000"/>
              </a:xfrm>
              <a:prstGeom prst="rect">
                <a:avLst/>
              </a:prstGeom>
            </p:spPr>
          </p:pic>
        </mc:Fallback>
      </mc:AlternateContent>
    </p:spTree>
    <p:extLst>
      <p:ext uri="{BB962C8B-B14F-4D97-AF65-F5344CB8AC3E}">
        <p14:creationId xmlns:p14="http://schemas.microsoft.com/office/powerpoint/2010/main" val="48094396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502</Words>
  <Application>Microsoft Macintosh PowerPoint</Application>
  <PresentationFormat>On-screen Show (16:9)</PresentationFormat>
  <Paragraphs>73</Paragraphs>
  <Slides>23</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Share Tech</vt:lpstr>
      <vt:lpstr>Proxima Nova</vt:lpstr>
      <vt:lpstr>Avenir Next Demi Bold</vt:lpstr>
      <vt:lpstr>Arial</vt:lpstr>
      <vt:lpstr>Fira Sans Condensed Medium</vt:lpstr>
      <vt:lpstr>Maven Pro</vt:lpstr>
      <vt:lpstr>Proxima Nova Semibold</vt:lpstr>
      <vt:lpstr>Consolas</vt:lpstr>
      <vt:lpstr>Fira Sans Extra Condensed Medium</vt:lpstr>
      <vt:lpstr>Advent Pro SemiBold</vt:lpstr>
      <vt:lpstr>Data Science Consulting by Slidesgo</vt:lpstr>
      <vt:lpstr>Slidesgo Final Pages</vt:lpstr>
      <vt:lpstr>SQL INJECTION</vt:lpstr>
      <vt:lpstr>NHÓM THỰC HIỆN</vt:lpstr>
      <vt:lpstr>Phòng chống SQL Injection</vt:lpstr>
      <vt:lpstr>SQL Injection</vt:lpstr>
      <vt:lpstr>PowerPoint Presentation</vt:lpstr>
      <vt:lpstr>SQL Injection là gì ?</vt:lpstr>
      <vt:lpstr>Thêm và sửa dữ liệu</vt:lpstr>
      <vt:lpstr>Kỹ thuật tấn công</vt:lpstr>
      <vt:lpstr>Phân loại kỹ thuật tấn công</vt:lpstr>
      <vt:lpstr>2.1.1 Error-base SQLi</vt:lpstr>
      <vt:lpstr>DEMO HACKING</vt:lpstr>
      <vt:lpstr>2.1.2 Union-based SQLi</vt:lpstr>
      <vt:lpstr>DEMO HACKING</vt:lpstr>
      <vt:lpstr>2.2 Inferential SQLi (Blind SQL)</vt:lpstr>
      <vt:lpstr>2.2 Inferential SQLi (Blind SQL)</vt:lpstr>
      <vt:lpstr>DEMO HACKING</vt:lpstr>
      <vt:lpstr>2.3 Out-of-band SQLi</vt:lpstr>
      <vt:lpstr>Phòng chống SQL Injection</vt:lpstr>
      <vt:lpstr>PowerPoint Presentation</vt:lpstr>
      <vt:lpstr>PowerPoint Presentation</vt:lpstr>
      <vt:lpstr>—TIM BERNERS-LEE</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CONSULTING</dc:title>
  <cp:lastModifiedBy>Jiro Tomato</cp:lastModifiedBy>
  <cp:revision>37</cp:revision>
  <dcterms:modified xsi:type="dcterms:W3CDTF">2021-03-14T07:14:06Z</dcterms:modified>
</cp:coreProperties>
</file>