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opensource.ncsa.illinois.edu/fisheye/git/dfdl.git" Type="http://schemas.openxmlformats.org/officeDocument/2006/relationships/hyperlink" TargetMode="External" Id="rId4"/><Relationship Target="https://opensource.ncsa.illinois.edu/fisheye/git/dfdl.git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/>
              <a:t>Architecture of the Daffodil DFDL Processor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
</a:t>
            </a:r>
            <a:r>
              <a:rPr sz="2400" lang="en"/>
              <a:t>Mike Beckerle</a:t>
            </a:r>
          </a:p>
          <a:p>
            <a:pPr algn="l" rtl="0" lvl="0">
              <a:buNone/>
            </a:pPr>
            <a:r>
              <a:rPr sz="2400" lang="en"/>
              <a:t>DFDL Workgroup Co-Chair - Open Grid Forum</a:t>
            </a:r>
          </a:p>
          <a:p>
            <a:pPr algn="l">
              <a:buNone/>
            </a:pPr>
            <a:r>
              <a:rPr sz="2400" lang="en"/>
              <a:t>Tresys Technologies, LLC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253750" x="7032925"/>
            <a:ext cy="1625999" cx="1840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id="26" name="Shape 26"/>
          <p:cNvSpPr/>
          <p:nvPr/>
        </p:nvSpPr>
        <p:spPr>
          <a:xfrm>
            <a:off y="202700" x="7823654"/>
            <a:ext cy="1422124" cx="10695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&lt;dfdl:element byteOrder="bigEndian"&gt;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	 &lt;dfdl:property name="encoding"&gt;UTF-8&lt;/dfdl:property&gt;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82" name="Shape 82"/>
          <p:cNvSpPr/>
          <p:nvPr/>
        </p:nvSpPr>
        <p:spPr>
          <a:xfrm>
            <a:off y="860237" x="326075"/>
            <a:ext cy="830699" cx="3281699"/>
          </a:xfrm>
          <a:prstGeom prst="wedgeRoundRectCallout">
            <a:avLst>
              <a:gd fmla="val -22756" name="adj1"/>
              <a:gd fmla="val 93356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This becomes a GlobalElementDecl </a:t>
            </a:r>
            <a:r>
              <a:rPr lang="en" i="1"/>
              <a:t>Schema Component</a:t>
            </a:r>
            <a:r>
              <a:rPr lang="en"/>
              <a:t>. This piece of xml is always </a:t>
            </a:r>
            <a:r>
              <a:rPr lang="en" i="1"/>
              <a:t>val xml</a:t>
            </a:r>
            <a:r>
              <a:rPr lang="en"/>
              <a:t> in DSOM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&lt;dfdl:element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byteOrder="bigEndian"&gt;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	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&lt;dfdl:property name="encoding"&gt;UTF-8&lt;/dfdl:property&gt;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89" name="Shape 89"/>
          <p:cNvSpPr/>
          <p:nvPr/>
        </p:nvSpPr>
        <p:spPr>
          <a:xfrm>
            <a:off y="5365580" x="3777650"/>
            <a:ext cy="936000" cx="3796799"/>
          </a:xfrm>
          <a:prstGeom prst="wedgeRoundRectCallout">
            <a:avLst>
              <a:gd fmla="val -60966" name="adj1"/>
              <a:gd fmla="val -285353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Becomes a DFDLElement format annotation object. Refers to the enclosing schema component as </a:t>
            </a:r>
            <a:r>
              <a:rPr lang="en" i="1"/>
              <a:t>val annotatedSC</a:t>
            </a:r>
            <a:r>
              <a:rPr lang="en"/>
              <a:t>. Refers to this piece of xml as </a:t>
            </a:r>
            <a:r>
              <a:rPr lang="en" i="1"/>
              <a:t>val node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dfdl:initiator="{ '[' }" dfdl:terminator="]"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&lt;dfdl:element byteOrder="bigEndian"&gt;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	 &lt;dfdl:property name="encoding"&gt;UTF-8&lt;/dfdl:property&gt;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96" name="Shape 96"/>
          <p:cNvSpPr/>
          <p:nvPr/>
        </p:nvSpPr>
        <p:spPr>
          <a:xfrm>
            <a:off y="958337" x="4012675"/>
            <a:ext cy="262800" cx="2208899"/>
          </a:xfrm>
          <a:prstGeom prst="wedgeRoundRectCallout">
            <a:avLst>
              <a:gd fmla="val -51186" name="adj1"/>
              <a:gd fmla="val 377821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Short Form Annotations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&lt;dfdl:element byteOrder="bigEndian"&gt;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	 &lt;dfdl:property name="encoding"&gt;UTF-8&lt;/dfdl:property&gt;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103" name="Shape 103"/>
          <p:cNvSpPr/>
          <p:nvPr/>
        </p:nvSpPr>
        <p:spPr>
          <a:xfrm>
            <a:off y="1494529" x="5080375"/>
            <a:ext cy="1293599" cx="3796799"/>
          </a:xfrm>
          <a:prstGeom prst="wedgeRoundRectCallout">
            <a:avLst>
              <a:gd fmla="val -91832" name="adj1"/>
              <a:gd fmla="val 69457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dfdl:element is a Long Form </a:t>
            </a:r>
            <a:r>
              <a:rPr lang="en" i="1"/>
              <a:t>Format annotation.  </a:t>
            </a:r>
            <a:r>
              <a:rPr lang="en"/>
              <a:t>Becomes DFDLElement object. These carry </a:t>
            </a:r>
            <a:r>
              <a:rPr lang="en" i="1"/>
              <a:t>format properties</a:t>
            </a:r>
            <a:r>
              <a:rPr lang="en"/>
              <a:t>, as well as some other attributes.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&lt;dfdl:element byteOrder="bigEndian"&gt;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	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&lt;dfdl:property name="encoding"&gt;UTF-8&lt;/dfdl:property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110" name="Shape 110"/>
          <p:cNvSpPr/>
          <p:nvPr/>
        </p:nvSpPr>
        <p:spPr>
          <a:xfrm>
            <a:off y="274637" x="7008900"/>
            <a:ext cy="1735499" cx="2135100"/>
          </a:xfrm>
          <a:prstGeom prst="wedgeRoundRectCallout">
            <a:avLst>
              <a:gd fmla="val -188111" name="adj1"/>
              <a:gd fmla="val 126300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Element form property syntax uses a sub-element allowed inside format annotations only.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Code Conventions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&lt;dfdl:element byteOrder="bigEndian"&gt;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	 &lt;dfdl:property name="encoding"&gt;UTF-8&lt;/dfdl:property&gt;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&lt;dfdl:assert .../&gt;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117" name="Shape 117"/>
          <p:cNvSpPr/>
          <p:nvPr/>
        </p:nvSpPr>
        <p:spPr>
          <a:xfrm>
            <a:off y="4986587" x="4875100"/>
            <a:ext cy="494400" cx="3292199"/>
          </a:xfrm>
          <a:prstGeom prst="wedgeRoundRectCallout">
            <a:avLst>
              <a:gd fmla="val -110220" name="adj1"/>
              <a:gd fmla="val -245907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dfdl:assert is a </a:t>
            </a:r>
            <a:r>
              <a:rPr lang="en" i="1"/>
              <a:t>statement annotation. </a:t>
            </a:r>
            <a:r>
              <a:rPr lang="en"/>
              <a:t>Does not carry format properties.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Invariants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144997" x="415125"/>
            <a:ext cy="4988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If the schema syntax has no long-form format annotation....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 /&gt;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/>
              <a:t>We create a DFDLElement object anyway, so the behavior is as if the schema contained: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	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&lt;dfdl:element/&gt;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  <p:sp>
        <p:nvSpPr>
          <p:cNvPr id="124" name="Shape 124"/>
          <p:cNvSpPr/>
          <p:nvPr/>
        </p:nvSpPr>
        <p:spPr>
          <a:xfrm>
            <a:off y="5007612" x="5766001"/>
            <a:ext cy="1735499" cx="3218400"/>
          </a:xfrm>
          <a:prstGeom prst="wedgeRoundRectCallout">
            <a:avLst>
              <a:gd fmla="val -117592" name="adj1"/>
              <a:gd fmla="val -52883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We create a DFDLElement for an empty format annotation.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invariant then, is that every annotated schema component always has a </a:t>
            </a:r>
            <a:r>
              <a:rPr lang="en" i="1"/>
              <a:t>val formatAnnotation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Front End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Error Diagnostics and Logging</a:t>
            </a:r>
          </a:p>
          <a:p>
            <a:r>
              <a:t/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Verbosity controls - how much compilation time information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Error, Info, Compile, Debug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Capture Multiple SDE and Warnings at once.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Don't stop on first one via Throw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Avoid Localization/Internationalization pain in the future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English strings are tags used to find internationalized strings for translated versions.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Goal: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Enable embedding compiler in user interfaces - incremental compilation capability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Middle "End"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Objective: Declarative capture of DFDL specification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Grammar "Gram" rules - Prod, Terminal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Rule-based Optimization 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via splicing out Empty</a:t>
            </a:r>
            <a:r>
              <a:rPr lang="en"/>
              <a:t>Gram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CompiledExpression 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urier New"/>
              <a:buChar char="o"/>
            </a:pPr>
            <a:r>
              <a:rPr sz="2400" lang="en"/>
              <a:t>isConstant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urier New"/>
              <a:buChar char="o"/>
            </a:pPr>
            <a:r>
              <a:rPr sz="2400" lang="en"/>
              <a:t>knownXYZZY pattern</a:t>
            </a:r>
          </a:p>
          <a:p>
            <a:r>
              <a:t/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/>
              <a:t>Implementation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as "GrammarMixin" traits mixed into SchemaComponents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attributes with values of type Gram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Leave slides....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DFDL Spec - MS Word</a:t>
            </a:r>
          </a:p>
          <a:p>
            <a:pPr rtl="0" lvl="0">
              <a:buNone/>
            </a:pPr>
            <a:r>
              <a:rPr lang="en"/>
              <a:t>Eclipse to show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declarative grammar mixins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combinators, guards &amp; rule optimizations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CompiledExpression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Topics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Architecture Layers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Front, Middle, Back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Orientation to key ideas &amp; concepts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 End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Middle 'End' Gram is </a:t>
            </a:r>
            <a:r>
              <a:rPr u="sng" sz="2400" lang="en" i="1"/>
              <a:t>a Parser Factory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Parser is a function from PState =&gt; PState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PState is the runtime state object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input stream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position in input stream (in bits, bytes, characters)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variables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infoset (JDOM) - as it is being built up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child index within parent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index within group, index within array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Sequencing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Alternation, Repetition 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Backtracking &amp; Discriminators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Runtime evaluate(...) for CompiledExpression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Leave Slides....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back-end classes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Parser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Primitive parser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string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binary int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Back End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Parser base class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parse method 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Processing Errors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Error status is returned</a:t>
            </a:r>
          </a:p>
          <a:p>
            <a:pPr algn="l" rtl="0" lvl="2" marR="0" indent="-4191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Processing errors are not thrown</a:t>
            </a:r>
          </a:p>
          <a:p>
            <a:pPr algn="l" rtl="0" lvl="2" marR="0" indent="-4191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PE method creates a state to return.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EXCEPT.... there is a construct for entering a scope where a PE can be thrown.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Runtime-identified Schema Definition Errors are still thrown (SDE method throws them)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65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 End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140450" x="51465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Interactive Debugger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Hooks are there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Implementation TBD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Commands: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dump hex, dump text, single step, data breakpoint, schema component breakpoint, examine variables, examine infoset, ....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Key concept: a really useful kind of "stack traceback"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494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Open Design Considerations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921394" x="517100"/>
            <a:ext cy="5286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
</a:t>
            </a:r>
            <a:r>
              <a:rPr sz="1800" lang="en"/>
              <a:t>Multi-file schema support - XSOM or just do it ourselves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Stepping/Tracing Facility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For compilation activities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For parsing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Serialization (save/restore)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.....that doesn't keep everything.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But can still issue good diagnostics (tension)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Char char="•"/>
            </a:pPr>
            <a:r>
              <a:rPr sz="1800" lang="en"/>
              <a:t>Unparsing - exploiting similar declarative 'middle' Gram layer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Char char="•"/>
            </a:pPr>
            <a:r>
              <a:rPr sz="1800" lang="en"/>
              <a:t>Futures: Random Access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not parser.parse(state) but parser.endPosition(state)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Leave slides...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Go to JIRA tasks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New architecture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Has Compiler-style structure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Design to overcome recognized limitations of prior code base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Declarative grammar middle tier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93135" x="457200"/>
            <a:ext cy="690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Terminology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94515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XSD 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XML Schema Description Language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files use extension ".xsd"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XSD is itself an XML file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DFDL Schema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Extension of XSD with annotations that describe data format.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files use extension ".dfdl.xsd"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Schema-of-Schema 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an XSD for the DFDL Schema syntax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Terminology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Scalar = maxOccurs=1, minOccurs=1</a:t>
            </a:r>
          </a:p>
          <a:p>
            <a:pPr rtl="0" lvl="0">
              <a:buNone/>
            </a:pPr>
            <a:r>
              <a:rPr lang="en"/>
              <a:t>Note that a complexType can be "scalar" by this terminology.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Term = A schema construct that can appear within a group (sequence or choice)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Schema Components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SchemaSet - a set of schemas</a:t>
            </a:r>
          </a:p>
          <a:p>
            <a:pPr rtl="0" lvl="0">
              <a:buNone/>
            </a:pPr>
            <a:r>
              <a:rPr lang="en"/>
              <a:t>Schema - a set of schema documents having a common target namespace</a:t>
            </a:r>
          </a:p>
          <a:p>
            <a:pPr rtl="0" lvl="0">
              <a:buNone/>
            </a:pPr>
            <a:r>
              <a:rPr lang="en"/>
              <a:t>Schema Document - an XML object and all it contains: 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&lt;xsd:schema....&gt;.... &lt;/xsd:schema&gt;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DFDL annotations can be placed on the Schema Document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52987" x="457200"/>
            <a:ext cy="625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 follow along....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979396" x="119004"/>
            <a:ext cy="5550000" cx="882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These slides are available online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The code is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Git repository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E.g.,</a:t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git clone</a:t>
            </a:r>
            <a:r>
              <a:rPr sz="2400" lang="en">
                <a:solidFill>
                  <a:srgbClr val="000000"/>
                </a:solidFill>
                <a:hlinkClick r:id="rId3"/>
              </a:rPr>
              <a:t>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https://opensource.ncsa.illinois.edu/fisheye/git/dfdl.git</a:t>
            </a:r>
            <a:r>
              <a:rPr sz="2400" lang="en"/>
              <a:t>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Schema Document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3rd party XSD libraries such as XSOM and Apache XML Schema don't have a first-class schema document object type.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DFDL, </a:t>
            </a:r>
            <a:r>
              <a:rPr u="sng" lang="en" i="1"/>
              <a:t>schema document is a critically important schema component type</a:t>
            </a:r>
            <a:r>
              <a:rPr lang="en"/>
              <a:t> because it is the unit where our lexical scoping of default format properties applies.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So... we can't use these 3rd party libraries :-(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593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Schema Components (Cont.)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004925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XSD has: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Element Declarations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Simple Type Definitions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Complex Type Definitions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Group Definitions</a:t>
            </a:r>
          </a:p>
          <a:p>
            <a:pPr rtl="0" lvl="0" indent="0" marL="457200">
              <a:buNone/>
            </a:pPr>
            <a:r>
              <a:rPr sz="2400" lang="en"/>
              <a:t>(There are other constructs in XSD, but DFDL doesn't allow/use them.)</a:t>
            </a:r>
          </a:p>
          <a:p>
            <a:pPr rtl="0" lvl="0">
              <a:buNone/>
            </a:pPr>
            <a:r>
              <a:rPr sz="2400" lang="en"/>
              <a:t>DFDL adds: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Format Definitions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EscapeScheme Definitions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Global Variable Definitions</a:t>
            </a:r>
          </a:p>
          <a:p>
            <a:pPr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Default Format Annotation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593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Schema Components (Cont.)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004925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XSD has: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Sequences, Choices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LocalElementDecl, ElementRef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GroupRef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LocalSimpleTypeDef, LocalComplexTypeDef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rPr sz="2400" lang="en"/>
              <a:t>DFDL adds: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Format Annotations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Statement Annotations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Defining Annotations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560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Phases: Code Generator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054875" x="35555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Reads Schema-of-Schema for DFDL annotations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Generates type-safe enumeration types and trait "mixins" for all properties.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Eliminates manual maintenance.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Provides type safety.</a:t>
            </a:r>
          </a:p>
          <a:p>
            <a:pPr rtl="0" lvl="0">
              <a:buNone/>
            </a:pPr>
            <a:r>
              <a:rPr sz="1800" lang="en"/>
              <a:t>Example: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class GlobalElementDecl 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extends </a:t>
            </a:r>
            <a:r>
              <a:rPr u="sng" sz="1800" lang="en">
                <a:latin typeface="Courier New"/>
                <a:ea typeface="Courier New"/>
                <a:cs typeface="Courier New"/>
                <a:sym typeface="Courier New"/>
              </a:rPr>
              <a:t>ElementAnnotation_Mixin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val hasPattern = (</a:t>
            </a:r>
            <a:r>
              <a:rPr u="sng" sz="1800" lang="en">
                <a:latin typeface="Courier New"/>
                <a:ea typeface="Courier New"/>
                <a:cs typeface="Courier New"/>
                <a:sym typeface="Courier New"/>
              </a:rPr>
              <a:t>lengthKind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u="sng" sz="1800" lang="en">
                <a:latin typeface="Courier New"/>
                <a:ea typeface="Courier New"/>
                <a:cs typeface="Courier New"/>
                <a:sym typeface="Courier New"/>
              </a:rPr>
              <a:t>LengthKind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u="sng" sz="1800" lang="en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r>
              <a:t/>
            </a:r>
          </a:p>
        </p:txBody>
      </p:sp>
      <p:sp>
        <p:nvSpPr>
          <p:cNvPr id="227" name="Shape 227"/>
          <p:cNvSpPr/>
          <p:nvPr/>
        </p:nvSpPr>
        <p:spPr>
          <a:xfrm>
            <a:off y="5721193" x="1192325"/>
            <a:ext cy="785700" cx="2356800"/>
          </a:xfrm>
          <a:prstGeom prst="wedgeRoundRectCallout">
            <a:avLst>
              <a:gd fmla="val 51327" name="adj1"/>
              <a:gd fmla="val -152311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Ask for property and, you get it. If its not defined, it's an error.</a:t>
            </a:r>
          </a:p>
        </p:txBody>
      </p:sp>
      <p:sp>
        <p:nvSpPr>
          <p:cNvPr id="228" name="Shape 228"/>
          <p:cNvSpPr/>
          <p:nvPr/>
        </p:nvSpPr>
        <p:spPr>
          <a:xfrm>
            <a:off y="5670243" x="3867950"/>
            <a:ext cy="785700" cx="1894800"/>
          </a:xfrm>
          <a:prstGeom prst="wedgeRoundRectCallout">
            <a:avLst>
              <a:gd fmla="val 51327" name="adj1"/>
              <a:gd fmla="val -152311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Strong type for every property is defined.</a:t>
            </a:r>
          </a:p>
        </p:txBody>
      </p:sp>
      <p:sp>
        <p:nvSpPr>
          <p:cNvPr id="229" name="Shape 229"/>
          <p:cNvSpPr/>
          <p:nvPr/>
        </p:nvSpPr>
        <p:spPr>
          <a:xfrm>
            <a:off y="5670243" x="6340250"/>
            <a:ext cy="785700" cx="1894800"/>
          </a:xfrm>
          <a:prstGeom prst="wedgeRoundRectCallout">
            <a:avLst>
              <a:gd fmla="val -14870" name="adj1"/>
              <a:gd fmla="val -154094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Enum values are defined.</a:t>
            </a:r>
          </a:p>
        </p:txBody>
      </p:sp>
      <p:sp>
        <p:nvSpPr>
          <p:cNvPr id="230" name="Shape 230"/>
          <p:cNvSpPr/>
          <p:nvPr/>
        </p:nvSpPr>
        <p:spPr>
          <a:xfrm>
            <a:off y="2638698" x="5272825"/>
            <a:ext cy="915000" cx="2615700"/>
          </a:xfrm>
          <a:prstGeom prst="wedgeRoundRectCallout">
            <a:avLst>
              <a:gd fmla="val -61833" name="adj1"/>
              <a:gd fmla="val 94959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Mix this into an Annotation class or Schema Component class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569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Phases: Front End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091850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rPr sz="2400" lang="en"/>
              <a:t>Schema Validation 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Check the DFDL schema against the schema-of-schema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Eliminates the need for most checking inside the DFDL compiler and processor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Uses Apache Xerces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rPr sz="2400" lang="en"/>
              <a:t>Schema Compilation</a:t>
            </a:r>
          </a:p>
          <a:p>
            <a:pPr algn="l" rtl="0" lvl="0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Schema parsing: Constructs an attributed abstract syntax tree (AST) for the DFDL Schema</a:t>
            </a:r>
          </a:p>
          <a:p>
            <a:pPr algn="l" rtl="0" lvl="1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Schema components and their annotation objects make up the AST</a:t>
            </a:r>
          </a:p>
          <a:p>
            <a:pPr algn="l" rtl="0" lvl="1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Heavy use of lazy evaluation for 'attributes'</a:t>
            </a:r>
          </a:p>
          <a:p>
            <a:pPr rtl="0" lvl="2" indent="-381000" marL="18288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In the 'attribute grammars' sense of the word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few things to keep in mind: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Local Element Decls and Element references can have dimension (maxOccurs, minOccurs)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That's what the LocalElementBase abstract class is about.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Schema Components and Annotation Objects UML Class Diagram</a:t>
            </a:r>
          </a:p>
        </p:txBody>
      </p:sp>
      <p:sp>
        <p:nvSpPr>
          <p:cNvPr id="248" name="Shape 248"/>
          <p:cNvSpPr/>
          <p:nvPr/>
        </p:nvSpPr>
        <p:spPr>
          <a:xfrm>
            <a:off y="1771523" x="0"/>
            <a:ext cy="4244046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Grammar for Parser-Factory Combinators: Conceptual UML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600200" x="457200"/>
            <a:ext cy="499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Bases: Gram, BinaryGram, UnaryGram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Concrete: SeqGram, AltGram, Repetition Grams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Prod - for production 'rules'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Primitives </a:t>
            </a:r>
          </a:p>
          <a:p>
            <a:pPr rtl="0" lvl="0">
              <a:buNone/>
            </a:pPr>
            <a:r>
              <a:rPr sz="2400" lang="en"/>
              <a:t>CompiledExpression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Note: Combinators combine parser </a:t>
            </a:r>
            <a:r>
              <a:rPr sz="2400" lang="en" i="1"/>
              <a:t>factories</a:t>
            </a:r>
            <a:r>
              <a:rPr sz="2400" lang="en"/>
              <a:t>, not parsers</a:t>
            </a:r>
          </a:p>
          <a:p>
            <a:pPr>
              <a:buNone/>
            </a:pPr>
            <a:r>
              <a:rPr sz="2400" lang="en"/>
              <a:t>That's what makes this a compiler, not an interpreter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74637" x="457200"/>
            <a:ext cy="702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Runtime Structures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188350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CompiledExpression, ConstantExpression, RuntimeExpression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Parser : PState =&gt; PState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InStream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VariableMap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Infoset (JDOM tree)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4637" x="457200"/>
            <a:ext cy="616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Diagnostics and Exceptions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036400" x="457200"/>
            <a:ext cy="5531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Schema Definition Error</a:t>
            </a:r>
          </a:p>
          <a:p>
            <a:pPr rtl="0" lvl="0">
              <a:buNone/>
            </a:pPr>
            <a:r>
              <a:rPr lang="en"/>
              <a:t>Processing Error</a:t>
            </a:r>
          </a:p>
          <a:p>
            <a:pPr rtl="0" lvl="0">
              <a:buNone/>
            </a:pPr>
            <a:r>
              <a:rPr lang="en"/>
              <a:t>Validation Error - not schema validation, data validation (an optional feature)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 to the wiki....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Wiki</a:t>
            </a:r>
          </a:p>
          <a:p>
            <a:pPr>
              <a:buNone/>
            </a:pPr>
            <a:r>
              <a:rPr lang="en"/>
              <a:t>McGrath Paper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Style Guide Highlights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Functional Programming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Avoid mutable collections, mutable 'var' variables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map, flatMap, fold, reduce, flatten, group-by,...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"setters and getters"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Eliminate the NPE: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Never return or pass 'null' 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Only exception: if you must interface to a Java library that requires it.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There are many alternatives in Scala code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 Scala Option[T] types.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 Nil or List of values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 a "bomb" Assertion &amp; pass by-name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Make a "fake": </a:t>
            </a:r>
          </a:p>
          <a:p>
            <a:pPr algn="l" rtl="0" lvl="3" marR="0" indent="-381000" marL="18288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/>
              <a:t>object FakeGlobalElement extends...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Layers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Front end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SchemaComponent, DFDLAnnotation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Attribute-Grammar lazy attributes, OOLAG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Code Generator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Middle "end"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Grammar "Gram" rules - Prod, Terminal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Splicing out EmptyGram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CompiledExpression - isConstant, knownXYZZY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Back end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Parser - PState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Sequencing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Alternation, Repetition, Backtracking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evaluate(...) for CompiledExpression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Front End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Char char="•"/>
            </a:pPr>
            <a:r>
              <a:rPr sz="1800" lang="en"/>
              <a:t>Validates DFDL Schema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DFDL Subset of XSD Schema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DFDL Annotations Schema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Just uses Xerces for this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Recursive traversal of DFDL Schema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Creates Abstract Syntax Tree == SchemaComponent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Annotated ones have DFDLAnnotation 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DFDLFormatAnnotation - carry the format properties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Code Generator creates "mixins"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To access a property just use it.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DFDLStatement - executable statements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DFDLDefiningAnnotation - named top-level things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Char char="•"/>
            </a:pPr>
            <a:r>
              <a:rPr sz="1800" lang="en"/>
              <a:t>Establishes Attribute-Grammar lazy attributes framework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Used for Front, Middle purposes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46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en"/>
              <a:t>Front End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841525" x="457200"/>
            <a:ext cy="566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2400" lang="en"/>
              <a:t>Whole system is very Mixin/Trait oriented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Format Properties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Regular Format Properties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Generated from DFDL Annotations Schema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Runtime-evaluated properties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uses ExpressionCompiler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By-hand properties</a:t>
            </a:r>
          </a:p>
          <a:p>
            <a:r>
              <a:t/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Emphasizes Commonalities and Differences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Participation in common type-safe collections</a:t>
            </a:r>
          </a:p>
          <a:p>
            <a:r>
              <a:t/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Need to learn XML Schema?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1"/>
              <a:t>Definitive XML Schema</a:t>
            </a:r>
            <a:r>
              <a:rPr lang="en"/>
              <a:t>, Walmsley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Much better than slogging the w3c web sites.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995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Concrete Schema Components Classes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69737" x="457200"/>
            <a:ext cy="52635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SchemaDocument</a:t>
            </a:r>
          </a:p>
          <a:p>
            <a:pPr rtl="0" lvl="0">
              <a:buNone/>
            </a:pPr>
            <a:r>
              <a:rPr sz="2400" lang="en"/>
              <a:t>GlobalElementDecl</a:t>
            </a:r>
          </a:p>
          <a:p>
            <a:pPr rtl="0" lvl="0">
              <a:buNone/>
            </a:pPr>
            <a:r>
              <a:rPr sz="2400" lang="en"/>
              <a:t>LocalElementDecl</a:t>
            </a:r>
          </a:p>
          <a:p>
            <a:pPr rtl="0" lvl="0">
              <a:buNone/>
            </a:pPr>
            <a:r>
              <a:rPr sz="2400" lang="en"/>
              <a:t>ElementRef</a:t>
            </a:r>
          </a:p>
          <a:p>
            <a:pPr rtl="0" lvl="0">
              <a:buNone/>
            </a:pPr>
            <a:r>
              <a:rPr sz="2400" lang="en"/>
              <a:t>GlobalSimpleTypeDef</a:t>
            </a:r>
          </a:p>
          <a:p>
            <a:pPr rtl="0" lvl="0">
              <a:buNone/>
            </a:pPr>
            <a:r>
              <a:rPr sz="2400" lang="en"/>
              <a:t>LocalSimpleTypeDef</a:t>
            </a:r>
          </a:p>
          <a:p>
            <a:pPr rtl="0" lvl="0">
              <a:buNone/>
            </a:pPr>
            <a:r>
              <a:rPr sz="2400" lang="en"/>
              <a:t>GlobalComplexTypeDef</a:t>
            </a:r>
          </a:p>
          <a:p>
            <a:pPr rtl="0" lvl="0">
              <a:buNone/>
            </a:pPr>
            <a:r>
              <a:rPr sz="2400" lang="en"/>
              <a:t>LocalComplexTypeDef</a:t>
            </a:r>
          </a:p>
          <a:p>
            <a:pPr rtl="0" lvl="0">
              <a:buNone/>
            </a:pPr>
            <a:r>
              <a:rPr sz="2400" lang="en"/>
              <a:t>GlobalGroupDef</a:t>
            </a:r>
          </a:p>
          <a:p>
            <a:pPr rtl="0" lvl="0">
              <a:buNone/>
            </a:pPr>
            <a:r>
              <a:rPr sz="2400" lang="en"/>
              <a:t>GroupRef</a:t>
            </a:r>
          </a:p>
          <a:p>
            <a:pPr rtl="0" lvl="0">
              <a:buNone/>
            </a:pPr>
            <a:r>
              <a:rPr sz="2400" lang="en"/>
              <a:t>Sequence</a:t>
            </a:r>
          </a:p>
          <a:p>
            <a:pPr rtl="0" lvl="0">
              <a:buNone/>
            </a:pPr>
            <a:r>
              <a:rPr sz="2400" lang="en"/>
              <a:t>Choice</a:t>
            </a:r>
          </a:p>
          <a:p>
            <a:r>
              <a:t/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y="1269737" x="46923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DFDLDefineFormat</a:t>
            </a:r>
          </a:p>
          <a:p>
            <a:pPr rtl="0" lvl="0">
              <a:buNone/>
            </a:pPr>
            <a:r>
              <a:rPr sz="2400" lang="en"/>
              <a:t>DFDLDefineEscapeScheme</a:t>
            </a:r>
          </a:p>
          <a:p>
            <a:pPr rtl="0" lvl="0">
              <a:buNone/>
            </a:pPr>
            <a:r>
              <a:rPr sz="2400" lang="en"/>
              <a:t>DFDLFormat</a:t>
            </a:r>
          </a:p>
          <a:p>
            <a:pPr rtl="0" lvl="0">
              <a:buNone/>
            </a:pPr>
            <a:r>
              <a:rPr sz="2400" lang="en"/>
              <a:t>DFDLElement</a:t>
            </a:r>
          </a:p>
          <a:p>
            <a:pPr rtl="0" lvl="0">
              <a:buNone/>
            </a:pPr>
            <a:r>
              <a:rPr sz="2400" lang="en"/>
              <a:t>DFDLSimpleType</a:t>
            </a:r>
          </a:p>
          <a:p>
            <a:pPr rtl="0" lvl="0">
              <a:buNone/>
            </a:pPr>
            <a:r>
              <a:rPr sz="2400" lang="en"/>
              <a:t>DFDLSequence</a:t>
            </a:r>
          </a:p>
          <a:p>
            <a:pPr rtl="0" lvl="0">
              <a:buNone/>
            </a:pPr>
            <a:r>
              <a:rPr sz="2400" lang="en"/>
              <a:t>DFDLChoice</a:t>
            </a:r>
          </a:p>
          <a:p>
            <a:pPr rtl="0" lvl="0">
              <a:buNone/>
            </a:pPr>
            <a:r>
              <a:rPr sz="2400" lang="en"/>
              <a:t>DFDLAssert</a:t>
            </a:r>
          </a:p>
          <a:p>
            <a:pPr rtl="0" lvl="0">
              <a:buNone/>
            </a:pPr>
            <a:r>
              <a:rPr sz="2400" lang="en"/>
              <a:t>DFDLDiscriminator</a:t>
            </a:r>
          </a:p>
          <a:p>
            <a:pPr rtl="0" lvl="0">
              <a:buNone/>
            </a:pPr>
            <a:r>
              <a:rPr sz="2400" lang="en"/>
              <a:t>DFDLDefineVariable</a:t>
            </a:r>
          </a:p>
          <a:p>
            <a:pPr rtl="0" lvl="0">
              <a:buNone/>
            </a:pPr>
            <a:r>
              <a:rPr sz="2400" lang="en"/>
              <a:t>DFDLNewVariableInstance</a:t>
            </a:r>
          </a:p>
          <a:p>
            <a:pPr>
              <a:buNone/>
            </a:pPr>
            <a:r>
              <a:rPr sz="2400" lang="en"/>
              <a:t>DFDLSetVariable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58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 Conventions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923347" x="457200"/>
            <a:ext cy="312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&lt;element name="easy" dfdl:initiator="{ '[' }" dfdl:terminator="]"&gt;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 &lt;annotation&gt;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 &lt;appinfo source="http://www.ogf.org/dfdl/dfdl-1.0/"&gt;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 &lt;dfdl:element byteOrder="bigEndian"&gt;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	 &lt;dfdl:property name="encoding"&gt;UTF-8&lt;/dfdl:property&gt;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 &lt;/dfdl:element&gt;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	 &lt;dfdl:assert .../&gt;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	 &lt;/appinfo&gt;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	 &lt;/annotation&gt;</a:t>
            </a:r>
          </a:p>
          <a:p>
            <a:pPr rtl="0" lvl="0"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.....</a:t>
            </a:r>
          </a:p>
          <a:p>
            <a:pPr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