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4" r:id="rId2"/>
    <p:sldId id="258" r:id="rId3"/>
    <p:sldId id="260" r:id="rId4"/>
  </p:sldIdLst>
  <p:sldSz cx="9144000" cy="6858000" type="screen4x3"/>
  <p:notesSz cx="7010400" cy="92233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744" autoAdjust="0"/>
    <p:restoredTop sz="99408" autoAdjust="0"/>
  </p:normalViewPr>
  <p:slideViewPr>
    <p:cSldViewPr snapToGrid="0" snapToObjects="1">
      <p:cViewPr varScale="1">
        <p:scale>
          <a:sx n="74" d="100"/>
          <a:sy n="74" d="100"/>
        </p:scale>
        <p:origin x="246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19B30-FD54-A044-8162-C8A3FC045791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03ED4-BE08-034F-B520-37A2AEAB3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330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19B30-FD54-A044-8162-C8A3FC045791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03ED4-BE08-034F-B520-37A2AEAB3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12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19B30-FD54-A044-8162-C8A3FC045791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03ED4-BE08-034F-B520-37A2AEAB3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52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19B30-FD54-A044-8162-C8A3FC045791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03ED4-BE08-034F-B520-37A2AEAB3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296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19B30-FD54-A044-8162-C8A3FC045791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03ED4-BE08-034F-B520-37A2AEAB3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618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19B30-FD54-A044-8162-C8A3FC045791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03ED4-BE08-034F-B520-37A2AEAB3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282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19B30-FD54-A044-8162-C8A3FC045791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03ED4-BE08-034F-B520-37A2AEAB3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617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19B30-FD54-A044-8162-C8A3FC045791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03ED4-BE08-034F-B520-37A2AEAB3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332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19B30-FD54-A044-8162-C8A3FC045791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03ED4-BE08-034F-B520-37A2AEAB3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214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19B30-FD54-A044-8162-C8A3FC045791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03ED4-BE08-034F-B520-37A2AEAB3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039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19B30-FD54-A044-8162-C8A3FC045791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03ED4-BE08-034F-B520-37A2AEAB3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232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19B30-FD54-A044-8162-C8A3FC045791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03ED4-BE08-034F-B520-37A2AEAB3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786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emf"/><Relationship Id="rId9" Type="http://schemas.openxmlformats.org/officeDocument/2006/relationships/image" Target="../media/image8.emf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7.emf"/><Relationship Id="rId18" Type="http://schemas.openxmlformats.org/officeDocument/2006/relationships/image" Target="../media/image22.png"/><Relationship Id="rId3" Type="http://schemas.openxmlformats.org/officeDocument/2006/relationships/image" Target="../media/image2.png"/><Relationship Id="rId7" Type="http://schemas.openxmlformats.org/officeDocument/2006/relationships/image" Target="../media/image18.png"/><Relationship Id="rId12" Type="http://schemas.openxmlformats.org/officeDocument/2006/relationships/image" Target="../media/image11.png"/><Relationship Id="rId17" Type="http://schemas.openxmlformats.org/officeDocument/2006/relationships/image" Target="../media/image2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10.png"/><Relationship Id="rId5" Type="http://schemas.openxmlformats.org/officeDocument/2006/relationships/image" Target="../media/image16.png"/><Relationship Id="rId15" Type="http://schemas.openxmlformats.org/officeDocument/2006/relationships/image" Target="../media/image20.png"/><Relationship Id="rId10" Type="http://schemas.openxmlformats.org/officeDocument/2006/relationships/image" Target="../media/image3.emf"/><Relationship Id="rId4" Type="http://schemas.openxmlformats.org/officeDocument/2006/relationships/image" Target="../media/image5.png"/><Relationship Id="rId9" Type="http://schemas.openxmlformats.org/officeDocument/2006/relationships/image" Target="../media/image14.png"/><Relationship Id="rId14" Type="http://schemas.openxmlformats.org/officeDocument/2006/relationships/image" Target="../media/image19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hyperlink" Target="https://aws.amazon.com/architecture/icons/" TargetMode="External"/><Relationship Id="rId3" Type="http://schemas.openxmlformats.org/officeDocument/2006/relationships/image" Target="../media/image7.emf"/><Relationship Id="rId7" Type="http://schemas.openxmlformats.org/officeDocument/2006/relationships/image" Target="../media/image25.png"/><Relationship Id="rId12" Type="http://schemas.openxmlformats.org/officeDocument/2006/relationships/image" Target="../media/image29.png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8.png"/><Relationship Id="rId5" Type="http://schemas.openxmlformats.org/officeDocument/2006/relationships/image" Target="../media/image24.png"/><Relationship Id="rId15" Type="http://schemas.openxmlformats.org/officeDocument/2006/relationships/image" Target="../media/image31.png"/><Relationship Id="rId10" Type="http://schemas.openxmlformats.org/officeDocument/2006/relationships/image" Target="../media/image27.png"/><Relationship Id="rId4" Type="http://schemas.openxmlformats.org/officeDocument/2006/relationships/image" Target="../media/image19.emf"/><Relationship Id="rId9" Type="http://schemas.openxmlformats.org/officeDocument/2006/relationships/image" Target="../media/image26.png"/><Relationship Id="rId1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92467" y="1315092"/>
            <a:ext cx="8740034" cy="5033246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5" name="Picture 4" descr="AWS-Clou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84" y="934269"/>
            <a:ext cx="699322" cy="699322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308226" y="1801941"/>
            <a:ext cx="6524090" cy="4089114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7" name="Picture 6" descr="VPC-Clou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99" y="1473002"/>
            <a:ext cx="586504" cy="586504"/>
          </a:xfrm>
          <a:prstGeom prst="rect">
            <a:avLst/>
          </a:prstGeom>
        </p:spPr>
      </p:pic>
      <p:pic>
        <p:nvPicPr>
          <p:cNvPr id="8" name="Picture 7" descr="CloudTrail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376" y="1469375"/>
            <a:ext cx="533775" cy="64053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181113" y="2086618"/>
            <a:ext cx="8418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Cloudtrail</a:t>
            </a:r>
            <a:endParaRPr lang="en-US" sz="10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810378" y="2059506"/>
            <a:ext cx="5734259" cy="1740435"/>
          </a:xfrm>
          <a:prstGeom prst="roundRect">
            <a:avLst>
              <a:gd name="adj" fmla="val 9818"/>
            </a:avLst>
          </a:prstGeom>
          <a:noFill/>
          <a:ln w="19050">
            <a:solidFill>
              <a:srgbClr val="F7981F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810377" y="3854970"/>
            <a:ext cx="5734259" cy="1740435"/>
          </a:xfrm>
          <a:prstGeom prst="roundRect">
            <a:avLst>
              <a:gd name="adj" fmla="val 9818"/>
            </a:avLst>
          </a:prstGeom>
          <a:noFill/>
          <a:ln w="19050">
            <a:solidFill>
              <a:srgbClr val="F7981F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2" name="TextBox 32"/>
          <p:cNvSpPr txBox="1">
            <a:spLocks noChangeArrowheads="1"/>
          </p:cNvSpPr>
          <p:nvPr/>
        </p:nvSpPr>
        <p:spPr bwMode="auto">
          <a:xfrm>
            <a:off x="522700" y="1833105"/>
            <a:ext cx="5854060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050" b="1" dirty="0" smtClean="0">
                <a:solidFill>
                  <a:srgbClr val="F7981F"/>
                </a:solidFill>
                <a:latin typeface="Arial"/>
                <a:ea typeface="Verdana" pitchFamily="34" charset="0"/>
                <a:cs typeface="Arial"/>
              </a:rPr>
              <a:t>us-east-1a</a:t>
            </a:r>
            <a:endParaRPr lang="en-US" sz="1050" b="1" dirty="0">
              <a:solidFill>
                <a:srgbClr val="F7981F"/>
              </a:solidFill>
              <a:latin typeface="Arial"/>
              <a:ea typeface="Verdana" pitchFamily="34" charset="0"/>
              <a:cs typeface="Arial"/>
            </a:endParaRPr>
          </a:p>
        </p:txBody>
      </p:sp>
      <p:sp>
        <p:nvSpPr>
          <p:cNvPr id="13" name="TextBox 32"/>
          <p:cNvSpPr txBox="1">
            <a:spLocks noChangeArrowheads="1"/>
          </p:cNvSpPr>
          <p:nvPr/>
        </p:nvSpPr>
        <p:spPr bwMode="auto">
          <a:xfrm>
            <a:off x="532333" y="5540289"/>
            <a:ext cx="5854060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050" b="1" dirty="0" smtClean="0">
                <a:solidFill>
                  <a:srgbClr val="F7981F"/>
                </a:solidFill>
                <a:latin typeface="Arial"/>
                <a:ea typeface="Verdana" pitchFamily="34" charset="0"/>
                <a:cs typeface="Arial"/>
              </a:rPr>
              <a:t>us-east-1b</a:t>
            </a:r>
            <a:endParaRPr lang="en-US" sz="1050" b="1" dirty="0">
              <a:solidFill>
                <a:srgbClr val="F7981F"/>
              </a:solidFill>
              <a:latin typeface="Arial"/>
              <a:ea typeface="Verdana" pitchFamily="34" charset="0"/>
              <a:cs typeface="Arial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342731" y="2171972"/>
            <a:ext cx="2404427" cy="1509272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886421" y="2171972"/>
            <a:ext cx="1499972" cy="1509272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962078" y="2171972"/>
            <a:ext cx="1241390" cy="1509272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19" name="Picture 18" descr="EC2-Instances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275" y="2860885"/>
            <a:ext cx="760764" cy="760764"/>
          </a:xfrm>
          <a:prstGeom prst="rect">
            <a:avLst/>
          </a:prstGeom>
        </p:spPr>
      </p:pic>
      <p:grpSp>
        <p:nvGrpSpPr>
          <p:cNvPr id="20" name="Group 19"/>
          <p:cNvGrpSpPr>
            <a:grpSpLocks/>
          </p:cNvGrpSpPr>
          <p:nvPr/>
        </p:nvGrpSpPr>
        <p:grpSpPr bwMode="auto">
          <a:xfrm>
            <a:off x="1188882" y="2872742"/>
            <a:ext cx="765227" cy="763693"/>
            <a:chOff x="545458" y="4783771"/>
            <a:chExt cx="2293787" cy="1733798"/>
          </a:xfrm>
        </p:grpSpPr>
        <p:sp>
          <p:nvSpPr>
            <p:cNvPr id="21" name="Rounded Rectangle 20"/>
            <p:cNvSpPr/>
            <p:nvPr/>
          </p:nvSpPr>
          <p:spPr>
            <a:xfrm>
              <a:off x="545458" y="4783771"/>
              <a:ext cx="2293787" cy="1733798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1200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545458" y="4783771"/>
              <a:ext cx="2293787" cy="1733798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rgbClr val="FF0000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1200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 rot="16200000">
            <a:off x="797113" y="3065464"/>
            <a:ext cx="6110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Proxies</a:t>
            </a:r>
            <a:endParaRPr lang="en-US" sz="1100" b="1" dirty="0"/>
          </a:p>
        </p:txBody>
      </p:sp>
      <p:pic>
        <p:nvPicPr>
          <p:cNvPr id="25" name="Picture 24" descr="EC2-Instance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048" y="2192259"/>
            <a:ext cx="596308" cy="596308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1365902" y="2345393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chemeClr val="bg1"/>
                </a:solidFill>
              </a:rPr>
              <a:t>NAT</a:t>
            </a:r>
            <a:endParaRPr lang="en-US" sz="1100" b="1" dirty="0">
              <a:solidFill>
                <a:schemeClr val="bg1"/>
              </a:solidFill>
            </a:endParaRPr>
          </a:p>
        </p:txBody>
      </p:sp>
      <p:grpSp>
        <p:nvGrpSpPr>
          <p:cNvPr id="27" name="Group 26"/>
          <p:cNvGrpSpPr>
            <a:grpSpLocks/>
          </p:cNvGrpSpPr>
          <p:nvPr/>
        </p:nvGrpSpPr>
        <p:grpSpPr bwMode="auto">
          <a:xfrm>
            <a:off x="1258513" y="2219516"/>
            <a:ext cx="613843" cy="534529"/>
            <a:chOff x="545458" y="4783771"/>
            <a:chExt cx="2293787" cy="1733798"/>
          </a:xfrm>
        </p:grpSpPr>
        <p:sp>
          <p:nvSpPr>
            <p:cNvPr id="28" name="Rounded Rectangle 27"/>
            <p:cNvSpPr/>
            <p:nvPr/>
          </p:nvSpPr>
          <p:spPr>
            <a:xfrm>
              <a:off x="545458" y="4783771"/>
              <a:ext cx="2293787" cy="1733798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1200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545458" y="4783771"/>
              <a:ext cx="2293787" cy="1733798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rgbClr val="FF0000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1200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</p:grpSp>
      <p:pic>
        <p:nvPicPr>
          <p:cNvPr id="30" name="Picture 29" descr="EC2-Instances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564" y="2555175"/>
            <a:ext cx="760764" cy="760764"/>
          </a:xfrm>
          <a:prstGeom prst="rect">
            <a:avLst/>
          </a:prstGeom>
        </p:spPr>
      </p:pic>
      <p:grpSp>
        <p:nvGrpSpPr>
          <p:cNvPr id="31" name="Group 30"/>
          <p:cNvGrpSpPr>
            <a:grpSpLocks/>
          </p:cNvGrpSpPr>
          <p:nvPr/>
        </p:nvGrpSpPr>
        <p:grpSpPr bwMode="auto">
          <a:xfrm>
            <a:off x="2568018" y="2552821"/>
            <a:ext cx="1866774" cy="768639"/>
            <a:chOff x="545458" y="4783771"/>
            <a:chExt cx="2293787" cy="1733798"/>
          </a:xfrm>
        </p:grpSpPr>
        <p:sp>
          <p:nvSpPr>
            <p:cNvPr id="32" name="Rounded Rectangle 31"/>
            <p:cNvSpPr/>
            <p:nvPr/>
          </p:nvSpPr>
          <p:spPr>
            <a:xfrm>
              <a:off x="545458" y="4783771"/>
              <a:ext cx="2293787" cy="1733798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1200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545458" y="4783771"/>
              <a:ext cx="2293787" cy="1733798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rgbClr val="FF0000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1200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</p:grpSp>
      <p:pic>
        <p:nvPicPr>
          <p:cNvPr id="34" name="Picture 33" descr="Auto-Scaling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4072" y="2693093"/>
            <a:ext cx="477995" cy="477995"/>
          </a:xfrm>
          <a:prstGeom prst="rect">
            <a:avLst/>
          </a:prstGeom>
        </p:spPr>
      </p:pic>
      <p:pic>
        <p:nvPicPr>
          <p:cNvPr id="35" name="Picture 34" descr="EC2-Instances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429" y="2552822"/>
            <a:ext cx="760764" cy="760764"/>
          </a:xfrm>
          <a:prstGeom prst="rect">
            <a:avLst/>
          </a:prstGeom>
        </p:spPr>
      </p:pic>
      <p:grpSp>
        <p:nvGrpSpPr>
          <p:cNvPr id="36" name="Group 35"/>
          <p:cNvGrpSpPr>
            <a:grpSpLocks/>
          </p:cNvGrpSpPr>
          <p:nvPr/>
        </p:nvGrpSpPr>
        <p:grpSpPr bwMode="auto">
          <a:xfrm>
            <a:off x="5219614" y="2458173"/>
            <a:ext cx="851980" cy="878959"/>
            <a:chOff x="545458" y="4783771"/>
            <a:chExt cx="2293787" cy="1733798"/>
          </a:xfrm>
        </p:grpSpPr>
        <p:sp>
          <p:nvSpPr>
            <p:cNvPr id="37" name="Rounded Rectangle 36"/>
            <p:cNvSpPr/>
            <p:nvPr/>
          </p:nvSpPr>
          <p:spPr>
            <a:xfrm>
              <a:off x="545458" y="4783771"/>
              <a:ext cx="2293787" cy="1733798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1200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545458" y="4783771"/>
              <a:ext cx="2293787" cy="1733798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rgbClr val="FF0000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1200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5325896" y="3326002"/>
            <a:ext cx="7942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RDS DB</a:t>
            </a:r>
            <a:endParaRPr lang="en-US" sz="1100" b="1" dirty="0"/>
          </a:p>
        </p:txBody>
      </p:sp>
      <p:pic>
        <p:nvPicPr>
          <p:cNvPr id="40" name="Picture 39" descr="Database_RDS MasterSQL.eps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8085" y="2324664"/>
            <a:ext cx="1132143" cy="1132143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99427" y="2053275"/>
            <a:ext cx="204041" cy="228043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66058" y="2062210"/>
            <a:ext cx="204041" cy="228043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94211" y="2052117"/>
            <a:ext cx="204041" cy="228043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1918472" y="2542845"/>
            <a:ext cx="338554" cy="12416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1000" dirty="0" smtClean="0"/>
              <a:t>DMZ Subnet</a:t>
            </a:r>
            <a:endParaRPr lang="en-US" sz="800" dirty="0"/>
          </a:p>
        </p:txBody>
      </p:sp>
      <p:sp>
        <p:nvSpPr>
          <p:cNvPr id="45" name="TextBox 44"/>
          <p:cNvSpPr txBox="1"/>
          <p:nvPr/>
        </p:nvSpPr>
        <p:spPr>
          <a:xfrm>
            <a:off x="4445610" y="2524523"/>
            <a:ext cx="338554" cy="12416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1000" dirty="0" smtClean="0"/>
              <a:t>Private Subnet</a:t>
            </a:r>
            <a:endParaRPr lang="en-US" sz="800" dirty="0"/>
          </a:p>
        </p:txBody>
      </p:sp>
      <p:sp>
        <p:nvSpPr>
          <p:cNvPr id="46" name="TextBox 45"/>
          <p:cNvSpPr txBox="1"/>
          <p:nvPr/>
        </p:nvSpPr>
        <p:spPr>
          <a:xfrm>
            <a:off x="6107249" y="2536198"/>
            <a:ext cx="338554" cy="12416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1000" dirty="0" smtClean="0"/>
              <a:t>Private Subnet</a:t>
            </a:r>
            <a:endParaRPr lang="en-US" sz="800" dirty="0"/>
          </a:p>
        </p:txBody>
      </p:sp>
      <p:sp>
        <p:nvSpPr>
          <p:cNvPr id="47" name="Rounded Rectangle 46"/>
          <p:cNvSpPr/>
          <p:nvPr/>
        </p:nvSpPr>
        <p:spPr>
          <a:xfrm>
            <a:off x="2353751" y="3969166"/>
            <a:ext cx="2404427" cy="1509272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4897441" y="3969166"/>
            <a:ext cx="1499972" cy="1509272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973098" y="3969166"/>
            <a:ext cx="1241390" cy="1509272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50" name="Picture 49" descr="EC2-Instances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295" y="4658079"/>
            <a:ext cx="760764" cy="760764"/>
          </a:xfrm>
          <a:prstGeom prst="rect">
            <a:avLst/>
          </a:prstGeom>
        </p:spPr>
      </p:pic>
      <p:grpSp>
        <p:nvGrpSpPr>
          <p:cNvPr id="51" name="Group 50"/>
          <p:cNvGrpSpPr>
            <a:grpSpLocks/>
          </p:cNvGrpSpPr>
          <p:nvPr/>
        </p:nvGrpSpPr>
        <p:grpSpPr bwMode="auto">
          <a:xfrm>
            <a:off x="1199902" y="4669936"/>
            <a:ext cx="765227" cy="763693"/>
            <a:chOff x="545458" y="4783771"/>
            <a:chExt cx="2293787" cy="1733798"/>
          </a:xfrm>
        </p:grpSpPr>
        <p:sp>
          <p:nvSpPr>
            <p:cNvPr id="52" name="Rounded Rectangle 51"/>
            <p:cNvSpPr/>
            <p:nvPr/>
          </p:nvSpPr>
          <p:spPr>
            <a:xfrm>
              <a:off x="545458" y="4783771"/>
              <a:ext cx="2293787" cy="1733798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1200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545458" y="4783771"/>
              <a:ext cx="2293787" cy="1733798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rgbClr val="FF0000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1200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</p:grpSp>
      <p:sp>
        <p:nvSpPr>
          <p:cNvPr id="54" name="TextBox 53"/>
          <p:cNvSpPr txBox="1"/>
          <p:nvPr/>
        </p:nvSpPr>
        <p:spPr>
          <a:xfrm rot="16200000">
            <a:off x="808133" y="4862658"/>
            <a:ext cx="6110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Proxies</a:t>
            </a:r>
            <a:endParaRPr lang="en-US" sz="1100" b="1" dirty="0"/>
          </a:p>
        </p:txBody>
      </p:sp>
      <p:pic>
        <p:nvPicPr>
          <p:cNvPr id="55" name="Picture 54" descr="EC2-Instance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068" y="3989453"/>
            <a:ext cx="596308" cy="596308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1286291" y="4151019"/>
            <a:ext cx="6238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bg1"/>
                </a:solidFill>
              </a:rPr>
              <a:t>Bastion</a:t>
            </a:r>
            <a:endParaRPr lang="en-US" sz="1050" b="1" dirty="0">
              <a:solidFill>
                <a:schemeClr val="bg1"/>
              </a:solidFill>
            </a:endParaRPr>
          </a:p>
        </p:txBody>
      </p:sp>
      <p:grpSp>
        <p:nvGrpSpPr>
          <p:cNvPr id="57" name="Group 56"/>
          <p:cNvGrpSpPr>
            <a:grpSpLocks/>
          </p:cNvGrpSpPr>
          <p:nvPr/>
        </p:nvGrpSpPr>
        <p:grpSpPr bwMode="auto">
          <a:xfrm>
            <a:off x="1269533" y="4016710"/>
            <a:ext cx="613843" cy="534529"/>
            <a:chOff x="545458" y="4783771"/>
            <a:chExt cx="2293787" cy="1733798"/>
          </a:xfrm>
        </p:grpSpPr>
        <p:sp>
          <p:nvSpPr>
            <p:cNvPr id="58" name="Rounded Rectangle 57"/>
            <p:cNvSpPr/>
            <p:nvPr/>
          </p:nvSpPr>
          <p:spPr>
            <a:xfrm>
              <a:off x="545458" y="4783771"/>
              <a:ext cx="2293787" cy="1733798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1200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545458" y="4783771"/>
              <a:ext cx="2293787" cy="1733798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rgbClr val="FF0000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1200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</p:grpSp>
      <p:pic>
        <p:nvPicPr>
          <p:cNvPr id="60" name="Picture 59" descr="EC2-Instances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7584" y="4352369"/>
            <a:ext cx="760764" cy="760764"/>
          </a:xfrm>
          <a:prstGeom prst="rect">
            <a:avLst/>
          </a:prstGeom>
        </p:spPr>
      </p:pic>
      <p:grpSp>
        <p:nvGrpSpPr>
          <p:cNvPr id="61" name="Group 60"/>
          <p:cNvGrpSpPr>
            <a:grpSpLocks/>
          </p:cNvGrpSpPr>
          <p:nvPr/>
        </p:nvGrpSpPr>
        <p:grpSpPr bwMode="auto">
          <a:xfrm>
            <a:off x="2579038" y="4350015"/>
            <a:ext cx="1866774" cy="768639"/>
            <a:chOff x="545458" y="4783771"/>
            <a:chExt cx="2293787" cy="1733798"/>
          </a:xfrm>
        </p:grpSpPr>
        <p:sp>
          <p:nvSpPr>
            <p:cNvPr id="62" name="Rounded Rectangle 61"/>
            <p:cNvSpPr/>
            <p:nvPr/>
          </p:nvSpPr>
          <p:spPr>
            <a:xfrm>
              <a:off x="545458" y="4783771"/>
              <a:ext cx="2293787" cy="1733798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1200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545458" y="4783771"/>
              <a:ext cx="2293787" cy="1733798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rgbClr val="FF0000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1200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</p:grpSp>
      <p:pic>
        <p:nvPicPr>
          <p:cNvPr id="64" name="Picture 63" descr="Auto-Scaling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092" y="4490287"/>
            <a:ext cx="477995" cy="477995"/>
          </a:xfrm>
          <a:prstGeom prst="rect">
            <a:avLst/>
          </a:prstGeom>
        </p:spPr>
      </p:pic>
      <p:pic>
        <p:nvPicPr>
          <p:cNvPr id="65" name="Picture 64" descr="EC2-Instances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7449" y="4350016"/>
            <a:ext cx="760764" cy="760764"/>
          </a:xfrm>
          <a:prstGeom prst="rect">
            <a:avLst/>
          </a:prstGeom>
        </p:spPr>
      </p:pic>
      <p:grpSp>
        <p:nvGrpSpPr>
          <p:cNvPr id="66" name="Group 65"/>
          <p:cNvGrpSpPr>
            <a:grpSpLocks/>
          </p:cNvGrpSpPr>
          <p:nvPr/>
        </p:nvGrpSpPr>
        <p:grpSpPr bwMode="auto">
          <a:xfrm>
            <a:off x="5230634" y="4255367"/>
            <a:ext cx="851980" cy="878959"/>
            <a:chOff x="545458" y="4783771"/>
            <a:chExt cx="2293787" cy="1733798"/>
          </a:xfrm>
        </p:grpSpPr>
        <p:sp>
          <p:nvSpPr>
            <p:cNvPr id="67" name="Rounded Rectangle 66"/>
            <p:cNvSpPr/>
            <p:nvPr/>
          </p:nvSpPr>
          <p:spPr>
            <a:xfrm>
              <a:off x="545458" y="4783771"/>
              <a:ext cx="2293787" cy="1733798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1200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545458" y="4783771"/>
              <a:ext cx="2293787" cy="1733798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rgbClr val="FF0000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1200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5336916" y="5123196"/>
            <a:ext cx="7942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RDS DB</a:t>
            </a:r>
            <a:endParaRPr lang="en-US" sz="1100" b="1" dirty="0"/>
          </a:p>
        </p:txBody>
      </p:sp>
      <p:pic>
        <p:nvPicPr>
          <p:cNvPr id="70" name="Picture 69" descr="Database_RDS MasterSQL.eps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105" y="4121858"/>
            <a:ext cx="1132143" cy="1132143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10447" y="3850469"/>
            <a:ext cx="204041" cy="228043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77078" y="3859404"/>
            <a:ext cx="204041" cy="228043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05231" y="3849311"/>
            <a:ext cx="204041" cy="228043"/>
          </a:xfrm>
          <a:prstGeom prst="rect">
            <a:avLst/>
          </a:prstGeom>
        </p:spPr>
      </p:pic>
      <p:pic>
        <p:nvPicPr>
          <p:cNvPr id="17" name="Picture 16" descr="Amazon-Elastic-Load-Balacing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172" y="3464171"/>
            <a:ext cx="593335" cy="593335"/>
          </a:xfrm>
          <a:prstGeom prst="rect">
            <a:avLst/>
          </a:prstGeom>
        </p:spPr>
      </p:pic>
      <p:pic>
        <p:nvPicPr>
          <p:cNvPr id="18" name="Picture 17" descr="Amazon-Elastic-Load-Balacing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405" y="3466870"/>
            <a:ext cx="605173" cy="605173"/>
          </a:xfrm>
          <a:prstGeom prst="rect">
            <a:avLst/>
          </a:prstGeom>
        </p:spPr>
      </p:pic>
      <p:pic>
        <p:nvPicPr>
          <p:cNvPr id="74" name="Picture 73" descr="CloudWatch-Alarm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1461" y="2271062"/>
            <a:ext cx="731520" cy="731520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4421" y="3191996"/>
            <a:ext cx="780187" cy="780187"/>
          </a:xfrm>
          <a:prstGeom prst="rect">
            <a:avLst/>
          </a:prstGeom>
        </p:spPr>
      </p:pic>
      <p:sp>
        <p:nvSpPr>
          <p:cNvPr id="76" name="TextBox 75"/>
          <p:cNvSpPr txBox="1"/>
          <p:nvPr/>
        </p:nvSpPr>
        <p:spPr>
          <a:xfrm>
            <a:off x="7103482" y="3838910"/>
            <a:ext cx="10134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AWS </a:t>
            </a:r>
            <a:r>
              <a:rPr lang="en-US" sz="1100" b="1" dirty="0" err="1" smtClean="0"/>
              <a:t>Config</a:t>
            </a:r>
            <a:endParaRPr lang="en-US" sz="1000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6952951" y="2902129"/>
            <a:ext cx="15773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err="1" smtClean="0"/>
              <a:t>CloudWatch</a:t>
            </a:r>
            <a:r>
              <a:rPr lang="en-US" sz="1100" b="1" dirty="0" smtClean="0"/>
              <a:t> Alarms</a:t>
            </a:r>
            <a:endParaRPr lang="en-US" sz="1000" b="1" dirty="0"/>
          </a:p>
        </p:txBody>
      </p:sp>
      <p:pic>
        <p:nvPicPr>
          <p:cNvPr id="78" name="Picture 77" descr="VPC-Internet-Gateway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" y="3453742"/>
            <a:ext cx="614191" cy="614191"/>
          </a:xfrm>
          <a:prstGeom prst="rect">
            <a:avLst/>
          </a:prstGeom>
        </p:spPr>
      </p:pic>
      <p:pic>
        <p:nvPicPr>
          <p:cNvPr id="79" name="Picture 78" descr="Glacier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003" y="4860188"/>
            <a:ext cx="607054" cy="607054"/>
          </a:xfrm>
          <a:prstGeom prst="rect">
            <a:avLst/>
          </a:prstGeom>
        </p:spPr>
      </p:pic>
      <p:pic>
        <p:nvPicPr>
          <p:cNvPr id="80" name="Picture 79" descr="S3-Bucket-with-objects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263" y="4801053"/>
            <a:ext cx="759343" cy="759343"/>
          </a:xfrm>
          <a:prstGeom prst="rect">
            <a:avLst/>
          </a:prstGeom>
        </p:spPr>
      </p:pic>
      <p:sp>
        <p:nvSpPr>
          <p:cNvPr id="81" name="Right Arrow 80"/>
          <p:cNvSpPr/>
          <p:nvPr/>
        </p:nvSpPr>
        <p:spPr>
          <a:xfrm>
            <a:off x="7730679" y="4944968"/>
            <a:ext cx="259987" cy="50343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6990574" y="5455300"/>
            <a:ext cx="84183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/>
              <a:t>Archive Logs Bucket</a:t>
            </a:r>
            <a:endParaRPr lang="en-US" sz="900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7891390" y="5432567"/>
            <a:ext cx="84183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/>
              <a:t>S3 Lifecycle Policies to Glacier</a:t>
            </a:r>
            <a:endParaRPr lang="en-US" sz="1050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4444671" y="4299761"/>
            <a:ext cx="338554" cy="12416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1000" dirty="0" smtClean="0"/>
              <a:t>Private Subnet</a:t>
            </a:r>
            <a:endParaRPr lang="en-US" sz="800" dirty="0"/>
          </a:p>
        </p:txBody>
      </p:sp>
      <p:sp>
        <p:nvSpPr>
          <p:cNvPr id="87" name="TextBox 86"/>
          <p:cNvSpPr txBox="1"/>
          <p:nvPr/>
        </p:nvSpPr>
        <p:spPr>
          <a:xfrm>
            <a:off x="6117790" y="4310755"/>
            <a:ext cx="338554" cy="12416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1000" dirty="0" smtClean="0"/>
              <a:t>Private Subnet</a:t>
            </a:r>
            <a:endParaRPr lang="en-US" sz="800" dirty="0"/>
          </a:p>
        </p:txBody>
      </p:sp>
      <p:sp>
        <p:nvSpPr>
          <p:cNvPr id="88" name="TextBox 87"/>
          <p:cNvSpPr txBox="1"/>
          <p:nvPr/>
        </p:nvSpPr>
        <p:spPr>
          <a:xfrm>
            <a:off x="1240477" y="1053558"/>
            <a:ext cx="20213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AWS Account</a:t>
            </a:r>
            <a:endParaRPr lang="en-US" sz="1400" b="1" dirty="0"/>
          </a:p>
        </p:txBody>
      </p:sp>
      <p:sp>
        <p:nvSpPr>
          <p:cNvPr id="89" name="TextBox 88"/>
          <p:cNvSpPr txBox="1"/>
          <p:nvPr/>
        </p:nvSpPr>
        <p:spPr>
          <a:xfrm>
            <a:off x="1411747" y="1564053"/>
            <a:ext cx="24242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Virtual Private Cloud (VPC)</a:t>
            </a:r>
            <a:endParaRPr lang="en-US" sz="1100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3549232" y="73001"/>
            <a:ext cx="4984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Standard Architecture Deployed by AWS </a:t>
            </a:r>
            <a:r>
              <a:rPr lang="en-US" dirty="0" err="1" smtClean="0"/>
              <a:t>QuickStart</a:t>
            </a:r>
            <a:endParaRPr lang="en-US" dirty="0"/>
          </a:p>
        </p:txBody>
      </p:sp>
      <p:pic>
        <p:nvPicPr>
          <p:cNvPr id="91" name="Picture 90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654579" y="3331555"/>
            <a:ext cx="173092" cy="173092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617704" y="4343017"/>
            <a:ext cx="173092" cy="173092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194579" y="3058813"/>
            <a:ext cx="173092" cy="173092"/>
          </a:xfrm>
          <a:prstGeom prst="rect">
            <a:avLst/>
          </a:prstGeom>
        </p:spPr>
      </p:pic>
      <p:pic>
        <p:nvPicPr>
          <p:cNvPr id="94" name="Picture 93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037416" y="3048590"/>
            <a:ext cx="173092" cy="173092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111779" y="3788755"/>
            <a:ext cx="173092" cy="173092"/>
          </a:xfrm>
          <a:prstGeom prst="rect">
            <a:avLst/>
          </a:prstGeom>
        </p:spPr>
      </p:pic>
      <p:pic>
        <p:nvPicPr>
          <p:cNvPr id="96" name="Picture 95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194579" y="4834051"/>
            <a:ext cx="173092" cy="173092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051340" y="4839181"/>
            <a:ext cx="173092" cy="173092"/>
          </a:xfrm>
          <a:prstGeom prst="rect">
            <a:avLst/>
          </a:prstGeom>
        </p:spPr>
      </p:pic>
      <p:pic>
        <p:nvPicPr>
          <p:cNvPr id="98" name="Picture 97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654579" y="5145015"/>
            <a:ext cx="173092" cy="173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05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99592" y="442333"/>
            <a:ext cx="8297296" cy="6368342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50681" y="2579235"/>
            <a:ext cx="2210785" cy="2036456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9" name="Picture 8" descr="AWS-Clou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36" y="153433"/>
            <a:ext cx="603504" cy="603504"/>
          </a:xfrm>
          <a:prstGeom prst="rect">
            <a:avLst/>
          </a:prstGeom>
        </p:spPr>
      </p:pic>
      <p:pic>
        <p:nvPicPr>
          <p:cNvPr id="13" name="Picture 12" descr="VPC-Clou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854" y="2279649"/>
            <a:ext cx="599171" cy="599171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1310439" y="2768614"/>
            <a:ext cx="1847627" cy="939197"/>
            <a:chOff x="2549525" y="760413"/>
            <a:chExt cx="1689100" cy="2102044"/>
          </a:xfrm>
        </p:grpSpPr>
        <p:sp>
          <p:nvSpPr>
            <p:cNvPr id="16" name="Rounded Rectangle 15"/>
            <p:cNvSpPr/>
            <p:nvPr/>
          </p:nvSpPr>
          <p:spPr>
            <a:xfrm>
              <a:off x="2549525" y="760413"/>
              <a:ext cx="1689100" cy="1733550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rgbClr val="F7981F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7" name="TextBox 32"/>
            <p:cNvSpPr txBox="1">
              <a:spLocks noChangeArrowheads="1"/>
            </p:cNvSpPr>
            <p:nvPr/>
          </p:nvSpPr>
          <p:spPr bwMode="auto">
            <a:xfrm>
              <a:off x="2619375" y="2345825"/>
              <a:ext cx="1557338" cy="5166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rgbClr val="F7981F"/>
                  </a:solidFill>
                  <a:latin typeface="Arial"/>
                  <a:ea typeface="Verdana" pitchFamily="34" charset="0"/>
                  <a:cs typeface="Arial"/>
                </a:rPr>
                <a:t>US-East-1b</a:t>
              </a:r>
              <a:endParaRPr lang="en-US" sz="900" b="1" dirty="0">
                <a:solidFill>
                  <a:srgbClr val="F7981F"/>
                </a:solidFill>
                <a:latin typeface="Arial"/>
                <a:ea typeface="Verdana" pitchFamily="34" charset="0"/>
                <a:cs typeface="Arial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318901" y="3725379"/>
            <a:ext cx="1839166" cy="939197"/>
            <a:chOff x="2549525" y="760413"/>
            <a:chExt cx="1689100" cy="2102044"/>
          </a:xfrm>
        </p:grpSpPr>
        <p:sp>
          <p:nvSpPr>
            <p:cNvPr id="19" name="Rounded Rectangle 18"/>
            <p:cNvSpPr/>
            <p:nvPr/>
          </p:nvSpPr>
          <p:spPr>
            <a:xfrm>
              <a:off x="2549525" y="760413"/>
              <a:ext cx="1689100" cy="1733550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rgbClr val="F7981F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20" name="TextBox 32"/>
            <p:cNvSpPr txBox="1">
              <a:spLocks noChangeArrowheads="1"/>
            </p:cNvSpPr>
            <p:nvPr/>
          </p:nvSpPr>
          <p:spPr bwMode="auto">
            <a:xfrm>
              <a:off x="2619375" y="2345825"/>
              <a:ext cx="1557338" cy="5166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rgbClr val="F7981F"/>
                  </a:solidFill>
                  <a:latin typeface="Arial"/>
                  <a:ea typeface="Verdana" pitchFamily="34" charset="0"/>
                  <a:cs typeface="Arial"/>
                </a:rPr>
                <a:t>US-East-1c</a:t>
              </a:r>
              <a:endParaRPr lang="en-US" sz="900" b="1" dirty="0">
                <a:solidFill>
                  <a:srgbClr val="F7981F"/>
                </a:solidFill>
                <a:latin typeface="Arial"/>
                <a:ea typeface="Verdana" pitchFamily="34" charset="0"/>
                <a:cs typeface="Arial"/>
              </a:endParaRPr>
            </a:p>
          </p:txBody>
        </p:sp>
      </p:grpSp>
      <p:sp>
        <p:nvSpPr>
          <p:cNvPr id="37" name="Rounded Rectangle 36"/>
          <p:cNvSpPr/>
          <p:nvPr/>
        </p:nvSpPr>
        <p:spPr>
          <a:xfrm>
            <a:off x="1386845" y="2817092"/>
            <a:ext cx="712888" cy="350628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2242006" y="2825553"/>
            <a:ext cx="746727" cy="699858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43" name="Picture 42" descr="EC2-Instanc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763" y="2817092"/>
            <a:ext cx="408429" cy="408429"/>
          </a:xfrm>
          <a:prstGeom prst="rect">
            <a:avLst/>
          </a:prstGeom>
        </p:spPr>
      </p:pic>
      <p:pic>
        <p:nvPicPr>
          <p:cNvPr id="45" name="Picture 44" descr="EC2-Instanc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757" y="3748456"/>
            <a:ext cx="408429" cy="408429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1546692" y="2910261"/>
            <a:ext cx="4009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NAT</a:t>
            </a:r>
            <a:endParaRPr lang="en-US" sz="800" dirty="0"/>
          </a:p>
        </p:txBody>
      </p:sp>
      <p:sp>
        <p:nvSpPr>
          <p:cNvPr id="51" name="TextBox 50"/>
          <p:cNvSpPr txBox="1"/>
          <p:nvPr/>
        </p:nvSpPr>
        <p:spPr>
          <a:xfrm>
            <a:off x="1546692" y="3836715"/>
            <a:ext cx="4009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RDP</a:t>
            </a:r>
            <a:endParaRPr lang="en-US" sz="800" dirty="0"/>
          </a:p>
        </p:txBody>
      </p:sp>
      <p:pic>
        <p:nvPicPr>
          <p:cNvPr id="55" name="Picture 54" descr="EC2-Instanc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533" y="2800152"/>
            <a:ext cx="408429" cy="408429"/>
          </a:xfrm>
          <a:prstGeom prst="rect">
            <a:avLst/>
          </a:prstGeom>
        </p:spPr>
      </p:pic>
      <p:pic>
        <p:nvPicPr>
          <p:cNvPr id="56" name="Picture 55" descr="EC2-Instanc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803" y="3153979"/>
            <a:ext cx="408429" cy="408429"/>
          </a:xfrm>
          <a:prstGeom prst="rect">
            <a:avLst/>
          </a:prstGeom>
        </p:spPr>
      </p:pic>
      <p:pic>
        <p:nvPicPr>
          <p:cNvPr id="57" name="Picture 56" descr="EC2-Instanc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249" y="3153973"/>
            <a:ext cx="408429" cy="408429"/>
          </a:xfrm>
          <a:prstGeom prst="rect">
            <a:avLst/>
          </a:prstGeom>
        </p:spPr>
      </p:pic>
      <p:pic>
        <p:nvPicPr>
          <p:cNvPr id="58" name="Picture 57" descr="EC2-Instanc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967" y="2800134"/>
            <a:ext cx="408429" cy="408429"/>
          </a:xfrm>
          <a:prstGeom prst="rect">
            <a:avLst/>
          </a:prstGeom>
        </p:spPr>
      </p:pic>
      <p:sp>
        <p:nvSpPr>
          <p:cNvPr id="69" name="Rounded Rectangle 68"/>
          <p:cNvSpPr/>
          <p:nvPr/>
        </p:nvSpPr>
        <p:spPr>
          <a:xfrm>
            <a:off x="2222379" y="3784740"/>
            <a:ext cx="746727" cy="699858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70" name="Picture 69" descr="EC2-Instanc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906" y="3759339"/>
            <a:ext cx="408429" cy="408429"/>
          </a:xfrm>
          <a:prstGeom prst="rect">
            <a:avLst/>
          </a:prstGeom>
        </p:spPr>
      </p:pic>
      <p:pic>
        <p:nvPicPr>
          <p:cNvPr id="71" name="Picture 70" descr="EC2-Instanc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035" y="3141569"/>
            <a:ext cx="408429" cy="408429"/>
          </a:xfrm>
          <a:prstGeom prst="rect">
            <a:avLst/>
          </a:prstGeom>
        </p:spPr>
      </p:pic>
      <p:pic>
        <p:nvPicPr>
          <p:cNvPr id="72" name="Picture 71" descr="EC2-Instanc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346" y="4089540"/>
            <a:ext cx="408429" cy="408429"/>
          </a:xfrm>
          <a:prstGeom prst="rect">
            <a:avLst/>
          </a:prstGeom>
        </p:spPr>
      </p:pic>
      <p:pic>
        <p:nvPicPr>
          <p:cNvPr id="73" name="Picture 72" descr="EC2-Instanc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340" y="3759321"/>
            <a:ext cx="408429" cy="408429"/>
          </a:xfrm>
          <a:prstGeom prst="rect">
            <a:avLst/>
          </a:prstGeom>
        </p:spPr>
      </p:pic>
      <p:cxnSp>
        <p:nvCxnSpPr>
          <p:cNvPr id="79" name="Straight Arrow Connector 78"/>
          <p:cNvCxnSpPr>
            <a:stCxn id="8" idx="1"/>
          </p:cNvCxnSpPr>
          <p:nvPr/>
        </p:nvCxnSpPr>
        <p:spPr>
          <a:xfrm flipH="1" flipV="1">
            <a:off x="3261467" y="3903411"/>
            <a:ext cx="1586036" cy="96928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H="1">
            <a:off x="3261466" y="2428525"/>
            <a:ext cx="1593318" cy="88470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2213521" y="2356011"/>
            <a:ext cx="10414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Management</a:t>
            </a:r>
            <a:endParaRPr lang="en-US" sz="1200" b="1" dirty="0"/>
          </a:p>
        </p:txBody>
      </p:sp>
      <p:sp>
        <p:nvSpPr>
          <p:cNvPr id="285" name="TextBox 284"/>
          <p:cNvSpPr txBox="1"/>
          <p:nvPr/>
        </p:nvSpPr>
        <p:spPr>
          <a:xfrm rot="1950266">
            <a:off x="3640776" y="4141897"/>
            <a:ext cx="6452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VPC Peer</a:t>
            </a:r>
            <a:endParaRPr lang="en-US" sz="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96" name="Picture 295" descr="Users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12" y="1310310"/>
            <a:ext cx="668031" cy="668031"/>
          </a:xfrm>
          <a:prstGeom prst="rect">
            <a:avLst/>
          </a:prstGeom>
        </p:spPr>
      </p:pic>
      <p:sp>
        <p:nvSpPr>
          <p:cNvPr id="300" name="TextBox 299"/>
          <p:cNvSpPr txBox="1"/>
          <p:nvPr/>
        </p:nvSpPr>
        <p:spPr>
          <a:xfrm>
            <a:off x="146852" y="1878461"/>
            <a:ext cx="4773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/>
              <a:t>Users</a:t>
            </a:r>
            <a:endParaRPr lang="en-US" sz="1000" b="1" dirty="0"/>
          </a:p>
        </p:txBody>
      </p:sp>
      <p:sp>
        <p:nvSpPr>
          <p:cNvPr id="323" name="Rounded Rectangle 322"/>
          <p:cNvSpPr/>
          <p:nvPr/>
        </p:nvSpPr>
        <p:spPr>
          <a:xfrm>
            <a:off x="1386845" y="3754936"/>
            <a:ext cx="712888" cy="350628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24" name="Rounded Rectangle 323"/>
          <p:cNvSpPr/>
          <p:nvPr/>
        </p:nvSpPr>
        <p:spPr>
          <a:xfrm>
            <a:off x="1387120" y="4120026"/>
            <a:ext cx="712888" cy="350628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25" name="Rounded Rectangle 324"/>
          <p:cNvSpPr/>
          <p:nvPr/>
        </p:nvSpPr>
        <p:spPr>
          <a:xfrm>
            <a:off x="1386845" y="3183100"/>
            <a:ext cx="712888" cy="350628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99" name="TextBox 298"/>
          <p:cNvSpPr txBox="1"/>
          <p:nvPr/>
        </p:nvSpPr>
        <p:spPr>
          <a:xfrm>
            <a:off x="1466530" y="2418762"/>
            <a:ext cx="8430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10.12.0.0/16</a:t>
            </a:r>
            <a:endParaRPr lang="en-US" sz="800" b="1" dirty="0"/>
          </a:p>
        </p:txBody>
      </p:sp>
      <p:sp>
        <p:nvSpPr>
          <p:cNvPr id="683" name="TextBox 682"/>
          <p:cNvSpPr txBox="1"/>
          <p:nvPr/>
        </p:nvSpPr>
        <p:spPr>
          <a:xfrm>
            <a:off x="3549232" y="73001"/>
            <a:ext cx="5371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 Design w/Management &amp; Dev VPCs (Notional)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8240" y="914958"/>
            <a:ext cx="3742003" cy="250232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47503" y="3572189"/>
            <a:ext cx="3913686" cy="2601021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 rot="19785748">
            <a:off x="3614734" y="2750707"/>
            <a:ext cx="6452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VPC Peer</a:t>
            </a:r>
            <a:endParaRPr lang="en-US" sz="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03" name="Straight Arrow Connector 302"/>
          <p:cNvCxnSpPr/>
          <p:nvPr/>
        </p:nvCxnSpPr>
        <p:spPr>
          <a:xfrm flipH="1">
            <a:off x="362109" y="2159043"/>
            <a:ext cx="4683189" cy="3030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8" name="TextBox 327"/>
          <p:cNvSpPr txBox="1"/>
          <p:nvPr/>
        </p:nvSpPr>
        <p:spPr>
          <a:xfrm rot="2680540">
            <a:off x="5721136" y="4678075"/>
            <a:ext cx="2320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NOTIONAL</a:t>
            </a:r>
            <a:endParaRPr lang="en-US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1" name="Picture 60" descr="Glacier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765" y="761662"/>
            <a:ext cx="607054" cy="607054"/>
          </a:xfrm>
          <a:prstGeom prst="rect">
            <a:avLst/>
          </a:prstGeom>
        </p:spPr>
      </p:pic>
      <p:pic>
        <p:nvPicPr>
          <p:cNvPr id="62" name="Picture 61" descr="S3-Bucket-with-objects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025" y="702527"/>
            <a:ext cx="759343" cy="759343"/>
          </a:xfrm>
          <a:prstGeom prst="rect">
            <a:avLst/>
          </a:prstGeom>
        </p:spPr>
      </p:pic>
      <p:sp>
        <p:nvSpPr>
          <p:cNvPr id="63" name="Right Arrow 62"/>
          <p:cNvSpPr/>
          <p:nvPr/>
        </p:nvSpPr>
        <p:spPr>
          <a:xfrm>
            <a:off x="2316441" y="846442"/>
            <a:ext cx="259987" cy="50343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1576336" y="1356774"/>
            <a:ext cx="84183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/>
              <a:t>Archive Logs Bucket</a:t>
            </a:r>
            <a:endParaRPr lang="en-US" sz="9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2477152" y="1334041"/>
            <a:ext cx="84183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/>
              <a:t>S3 Lifecycle Policies to Glacier</a:t>
            </a:r>
            <a:endParaRPr lang="en-US" sz="1050" b="1" dirty="0"/>
          </a:p>
        </p:txBody>
      </p:sp>
      <p:pic>
        <p:nvPicPr>
          <p:cNvPr id="66" name="Picture 65" descr="CloudTrail.eps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645" y="5345593"/>
            <a:ext cx="533775" cy="640530"/>
          </a:xfrm>
          <a:prstGeom prst="rect">
            <a:avLst/>
          </a:prstGeom>
        </p:spPr>
      </p:pic>
      <p:sp>
        <p:nvSpPr>
          <p:cNvPr id="67" name="TextBox 66"/>
          <p:cNvSpPr txBox="1"/>
          <p:nvPr/>
        </p:nvSpPr>
        <p:spPr>
          <a:xfrm>
            <a:off x="2228485" y="5972557"/>
            <a:ext cx="8418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Cloudtrail</a:t>
            </a:r>
            <a:endParaRPr lang="en-US" sz="1000" b="1" dirty="0"/>
          </a:p>
        </p:txBody>
      </p:sp>
      <p:pic>
        <p:nvPicPr>
          <p:cNvPr id="68" name="Picture 67" descr="CloudWatch-Alarm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134" y="5280965"/>
            <a:ext cx="731520" cy="731520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931" y="5256632"/>
            <a:ext cx="780187" cy="780187"/>
          </a:xfrm>
          <a:prstGeom prst="rect">
            <a:avLst/>
          </a:prstGeom>
        </p:spPr>
      </p:pic>
      <p:sp>
        <p:nvSpPr>
          <p:cNvPr id="75" name="TextBox 74"/>
          <p:cNvSpPr txBox="1"/>
          <p:nvPr/>
        </p:nvSpPr>
        <p:spPr>
          <a:xfrm>
            <a:off x="1043249" y="5914816"/>
            <a:ext cx="10134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AWS </a:t>
            </a:r>
            <a:r>
              <a:rPr lang="en-US" sz="1100" b="1" dirty="0" err="1" smtClean="0"/>
              <a:t>Config</a:t>
            </a:r>
            <a:r>
              <a:rPr lang="en-US" sz="1100" b="1" dirty="0" smtClean="0"/>
              <a:t> Rules</a:t>
            </a:r>
            <a:endParaRPr lang="en-US" sz="1000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3103626" y="5944850"/>
            <a:ext cx="10802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err="1" smtClean="0"/>
              <a:t>CloudWatch</a:t>
            </a:r>
            <a:r>
              <a:rPr lang="en-US" sz="1100" b="1" dirty="0" smtClean="0"/>
              <a:t> Alarms</a:t>
            </a:r>
            <a:endParaRPr lang="en-US" sz="1000" b="1" dirty="0"/>
          </a:p>
        </p:txBody>
      </p:sp>
      <p:pic>
        <p:nvPicPr>
          <p:cNvPr id="78" name="Picture 77" descr="Database_RDS MasterSQL.eps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812" y="3103052"/>
            <a:ext cx="503869" cy="503869"/>
          </a:xfrm>
          <a:prstGeom prst="rect">
            <a:avLst/>
          </a:prstGeom>
        </p:spPr>
      </p:pic>
      <p:pic>
        <p:nvPicPr>
          <p:cNvPr id="80" name="Picture 79" descr="Database_RDS SlaveSQL.eps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8590" y="4063289"/>
            <a:ext cx="475286" cy="47528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554916" y="3398361"/>
            <a:ext cx="144506" cy="144506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677663" y="3351365"/>
            <a:ext cx="144506" cy="144506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669602" y="4292989"/>
            <a:ext cx="144506" cy="14450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627580" y="1930029"/>
            <a:ext cx="173092" cy="173092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626472" y="2929960"/>
            <a:ext cx="173092" cy="173092"/>
          </a:xfrm>
          <a:prstGeom prst="rect">
            <a:avLst/>
          </a:prstGeom>
        </p:spPr>
      </p:pic>
      <p:pic>
        <p:nvPicPr>
          <p:cNvPr id="88" name="Picture 87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396281" y="2730546"/>
            <a:ext cx="173092" cy="173092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023069" y="2739007"/>
            <a:ext cx="173092" cy="173092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390786" y="1736206"/>
            <a:ext cx="173092" cy="173092"/>
          </a:xfrm>
          <a:prstGeom prst="rect">
            <a:avLst/>
          </a:prstGeom>
        </p:spPr>
      </p:pic>
      <p:pic>
        <p:nvPicPr>
          <p:cNvPr id="91" name="Picture 90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023069" y="1747623"/>
            <a:ext cx="173092" cy="17309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419344" y="3399092"/>
            <a:ext cx="148414" cy="143776"/>
          </a:xfrm>
          <a:prstGeom prst="rect">
            <a:avLst/>
          </a:prstGeom>
        </p:spPr>
      </p:pic>
      <p:pic>
        <p:nvPicPr>
          <p:cNvPr id="94" name="Picture 9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926183" y="3390178"/>
            <a:ext cx="144506" cy="144506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790611" y="3390909"/>
            <a:ext cx="148414" cy="143776"/>
          </a:xfrm>
          <a:prstGeom prst="rect">
            <a:avLst/>
          </a:prstGeom>
        </p:spPr>
      </p:pic>
      <p:pic>
        <p:nvPicPr>
          <p:cNvPr id="83" name="Picture 82" descr="Amazon-Elastic-Load-Balacing.png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336" y="3417367"/>
            <a:ext cx="324162" cy="324162"/>
          </a:xfrm>
          <a:prstGeom prst="rect">
            <a:avLst/>
          </a:prstGeom>
        </p:spPr>
      </p:pic>
      <p:sp>
        <p:nvSpPr>
          <p:cNvPr id="98" name="TextBox 97"/>
          <p:cNvSpPr txBox="1"/>
          <p:nvPr/>
        </p:nvSpPr>
        <p:spPr>
          <a:xfrm>
            <a:off x="1355390" y="3200195"/>
            <a:ext cx="4277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DSM</a:t>
            </a:r>
            <a:endParaRPr lang="en-US" sz="800" dirty="0"/>
          </a:p>
        </p:txBody>
      </p:sp>
      <p:sp>
        <p:nvSpPr>
          <p:cNvPr id="99" name="TextBox 98"/>
          <p:cNvSpPr txBox="1"/>
          <p:nvPr/>
        </p:nvSpPr>
        <p:spPr>
          <a:xfrm>
            <a:off x="1730081" y="3198255"/>
            <a:ext cx="4583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DSM</a:t>
            </a:r>
            <a:endParaRPr lang="en-US" sz="800" dirty="0"/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633620" y="2516354"/>
            <a:ext cx="173092" cy="173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049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856" y="2850049"/>
            <a:ext cx="7220165" cy="20306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5" name="Rounded Rectangle 4"/>
          <p:cNvSpPr/>
          <p:nvPr/>
        </p:nvSpPr>
        <p:spPr>
          <a:xfrm>
            <a:off x="4928130" y="3401556"/>
            <a:ext cx="281415" cy="250451"/>
          </a:xfrm>
          <a:prstGeom prst="roundRect">
            <a:avLst>
              <a:gd name="adj" fmla="val 9818"/>
            </a:avLst>
          </a:prstGeom>
          <a:noFill/>
          <a:ln w="19050">
            <a:solidFill>
              <a:srgbClr val="F7981F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900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194" y="3012830"/>
            <a:ext cx="227908" cy="24510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52195" y="3001670"/>
            <a:ext cx="7793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EC2 Instance</a:t>
            </a:r>
          </a:p>
        </p:txBody>
      </p:sp>
      <p:pic>
        <p:nvPicPr>
          <p:cNvPr id="8" name="Picture 7" descr="Database_RDS MasterSQL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06" y="3346460"/>
            <a:ext cx="446651" cy="44665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252195" y="3442827"/>
            <a:ext cx="8835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RDS DB master</a:t>
            </a:r>
          </a:p>
        </p:txBody>
      </p:sp>
      <p:pic>
        <p:nvPicPr>
          <p:cNvPr id="10" name="Picture 9" descr="Database_RDS SlaveSQL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05" y="3814097"/>
            <a:ext cx="437874" cy="437874"/>
          </a:xfrm>
          <a:prstGeom prst="rect">
            <a:avLst/>
          </a:prstGeom>
        </p:spPr>
      </p:pic>
      <p:pic>
        <p:nvPicPr>
          <p:cNvPr id="11" name="Picture 10" descr="S3-Bucket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295" y="3005220"/>
            <a:ext cx="289468" cy="289468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4931072" y="3851404"/>
            <a:ext cx="290749" cy="383750"/>
            <a:chOff x="6743700" y="760413"/>
            <a:chExt cx="1752600" cy="2873370"/>
          </a:xfrm>
        </p:grpSpPr>
        <p:grpSp>
          <p:nvGrpSpPr>
            <p:cNvPr id="13" name="Group 12"/>
            <p:cNvGrpSpPr>
              <a:grpSpLocks/>
            </p:cNvGrpSpPr>
            <p:nvPr/>
          </p:nvGrpSpPr>
          <p:grpSpPr bwMode="auto">
            <a:xfrm>
              <a:off x="6743700" y="760413"/>
              <a:ext cx="1752600" cy="1733550"/>
              <a:chOff x="545458" y="4783771"/>
              <a:chExt cx="2293787" cy="1733798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1200" dirty="0">
                  <a:solidFill>
                    <a:schemeClr val="tx1"/>
                  </a:solidFill>
                  <a:latin typeface="Helvetica Neue"/>
                  <a:cs typeface="Helvetica Neue"/>
                </a:endParaRPr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rgbClr val="FF0000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1200" dirty="0">
                  <a:solidFill>
                    <a:schemeClr val="tx1"/>
                  </a:solidFill>
                  <a:latin typeface="Helvetica Neue"/>
                  <a:cs typeface="Helvetica Neue"/>
                </a:endParaRPr>
              </a:p>
            </p:txBody>
          </p:sp>
        </p:grpSp>
        <p:sp>
          <p:nvSpPr>
            <p:cNvPr id="14" name="TextBox 34"/>
            <p:cNvSpPr txBox="1">
              <a:spLocks noChangeArrowheads="1"/>
            </p:cNvSpPr>
            <p:nvPr/>
          </p:nvSpPr>
          <p:spPr bwMode="auto">
            <a:xfrm>
              <a:off x="6851647" y="2251076"/>
              <a:ext cx="1555748" cy="13827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b="1" dirty="0">
                <a:solidFill>
                  <a:srgbClr val="6F2927"/>
                </a:solidFill>
                <a:latin typeface="Helvetica Neue"/>
                <a:ea typeface="Verdana" pitchFamily="34" charset="0"/>
                <a:cs typeface="Helvetica Neue"/>
              </a:endParaRPr>
            </a:p>
          </p:txBody>
        </p:sp>
      </p:grpSp>
      <p:sp>
        <p:nvSpPr>
          <p:cNvPr id="17" name="Rounded Rectangle 16"/>
          <p:cNvSpPr/>
          <p:nvPr/>
        </p:nvSpPr>
        <p:spPr>
          <a:xfrm>
            <a:off x="2606213" y="3905711"/>
            <a:ext cx="281415" cy="222579"/>
          </a:xfrm>
          <a:prstGeom prst="roundRect">
            <a:avLst>
              <a:gd name="adj" fmla="val 9818"/>
            </a:avLst>
          </a:prstGeom>
          <a:noFill/>
          <a:ln w="19050">
            <a:solidFill>
              <a:schemeClr val="tx1"/>
            </a:solidFill>
            <a:prstDash val="lgDash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900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57610" y="3889943"/>
            <a:ext cx="92845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RDS DB standby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859763" y="3012830"/>
            <a:ext cx="6415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S3 Bucket</a:t>
            </a:r>
          </a:p>
        </p:txBody>
      </p:sp>
      <p:pic>
        <p:nvPicPr>
          <p:cNvPr id="20" name="Picture 19" descr="Amazon-Elastic-Load-Balacing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295" y="3400907"/>
            <a:ext cx="324162" cy="324162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2882043" y="3442827"/>
            <a:ext cx="14253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Elastic Load Balancer (ELB)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916634" y="3872825"/>
            <a:ext cx="10502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Autoscaling Group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241152" y="3400907"/>
            <a:ext cx="9621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Availability Zone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241152" y="3842750"/>
            <a:ext cx="92845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Security Groups</a:t>
            </a:r>
          </a:p>
        </p:txBody>
      </p:sp>
      <p:pic>
        <p:nvPicPr>
          <p:cNvPr id="25" name="Picture 24" descr="Route-Table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3324" y="4332104"/>
            <a:ext cx="227914" cy="227914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5264941" y="4325369"/>
            <a:ext cx="7473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Route Table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6733838" y="3066566"/>
            <a:ext cx="307290" cy="229716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1350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14506" y="2999322"/>
            <a:ext cx="116437" cy="130136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7062108" y="3064390"/>
            <a:ext cx="8835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Security Group</a:t>
            </a:r>
          </a:p>
        </p:txBody>
      </p:sp>
      <p:pic>
        <p:nvPicPr>
          <p:cNvPr id="30" name="Picture 29" descr="IAM.pn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2699" y="3400908"/>
            <a:ext cx="389567" cy="389567"/>
          </a:xfrm>
          <a:prstGeom prst="rect">
            <a:avLst/>
          </a:prstGeom>
        </p:spPr>
      </p:pic>
      <p:pic>
        <p:nvPicPr>
          <p:cNvPr id="31" name="Picture 30" descr="CloudWatch.png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566" y="4308472"/>
            <a:ext cx="366467" cy="366467"/>
          </a:xfrm>
          <a:prstGeom prst="rect">
            <a:avLst/>
          </a:prstGeom>
        </p:spPr>
      </p:pic>
      <p:pic>
        <p:nvPicPr>
          <p:cNvPr id="33" name="Picture 32" descr="VPN-Gateway-.png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4548" y="4280836"/>
            <a:ext cx="404746" cy="404746"/>
          </a:xfrm>
          <a:prstGeom prst="rect">
            <a:avLst/>
          </a:prstGeom>
        </p:spPr>
      </p:pic>
      <p:pic>
        <p:nvPicPr>
          <p:cNvPr id="34" name="Picture 33" descr="VPC-Internet-Gateway.png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734" y="2939281"/>
            <a:ext cx="392207" cy="392207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5241152" y="3046079"/>
            <a:ext cx="10054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Internet Gateway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977204" y="4374603"/>
            <a:ext cx="82105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VPN Gateway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123870" y="3465910"/>
            <a:ext cx="38023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IAM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324943" y="4352268"/>
            <a:ext cx="7601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CloudWatch</a:t>
            </a:r>
          </a:p>
        </p:txBody>
      </p:sp>
      <p:sp>
        <p:nvSpPr>
          <p:cNvPr id="2" name="Rectangle 1"/>
          <p:cNvSpPr/>
          <p:nvPr/>
        </p:nvSpPr>
        <p:spPr>
          <a:xfrm>
            <a:off x="646707" y="1855876"/>
            <a:ext cx="49357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hlinkClick r:id="rId13"/>
              </a:rPr>
              <a:t>https://aws.amazon.com/architecture/icons/</a:t>
            </a:r>
            <a:r>
              <a:rPr lang="en-US" sz="2000" dirty="0"/>
              <a:t> </a:t>
            </a:r>
          </a:p>
        </p:txBody>
      </p:sp>
      <p:pic>
        <p:nvPicPr>
          <p:cNvPr id="40" name="Picture 39" descr="Table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292" y="3882862"/>
            <a:ext cx="397974" cy="397974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7123870" y="3952395"/>
            <a:ext cx="7104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DynamoDB</a:t>
            </a:r>
          </a:p>
        </p:txBody>
      </p:sp>
      <p:pic>
        <p:nvPicPr>
          <p:cNvPr id="42" name="Picture 41" descr="SQS-Queque.png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5928" y="4336332"/>
            <a:ext cx="414702" cy="414702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7121521" y="4416551"/>
            <a:ext cx="7072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SQS Queue</a:t>
            </a:r>
          </a:p>
        </p:txBody>
      </p:sp>
    </p:spTree>
    <p:extLst>
      <p:ext uri="{BB962C8B-B14F-4D97-AF65-F5344CB8AC3E}">
        <p14:creationId xmlns:p14="http://schemas.microsoft.com/office/powerpoint/2010/main" val="2271809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2275</TotalTime>
  <Words>123</Words>
  <Application>Microsoft Office PowerPoint</Application>
  <PresentationFormat>On-screen Show (4:3)</PresentationFormat>
  <Paragraphs>56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Helvetica Neue</vt:lpstr>
      <vt:lpstr>Verdana</vt:lpstr>
      <vt:lpstr>Office Theme</vt:lpstr>
      <vt:lpstr>PowerPoint Presentation</vt:lpstr>
      <vt:lpstr>PowerPoint Presentation</vt:lpstr>
      <vt:lpstr>PowerPoint Presentation</vt:lpstr>
    </vt:vector>
  </TitlesOfParts>
  <Company>amazon.com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 Healy</dc:creator>
  <cp:lastModifiedBy>Vecchioni, Lou</cp:lastModifiedBy>
  <cp:revision>79</cp:revision>
  <cp:lastPrinted>2014-07-02T15:16:58Z</cp:lastPrinted>
  <dcterms:created xsi:type="dcterms:W3CDTF">2014-03-21T01:45:08Z</dcterms:created>
  <dcterms:modified xsi:type="dcterms:W3CDTF">2016-06-15T00:00:25Z</dcterms:modified>
</cp:coreProperties>
</file>