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0" r:id="rId2"/>
    <p:sldId id="256"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293226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55283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4341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19421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2012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69213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373066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15406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46260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10519-4691-4DA4-924E-7D5EAB3084DC}"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6915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10519-4691-4DA4-924E-7D5EAB3084DC}"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220009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10519-4691-4DA4-924E-7D5EAB3084DC}" type="datetimeFigureOut">
              <a:rPr lang="en-IN" smtClean="0"/>
              <a:t>21-02-2021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16487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10519-4691-4DA4-924E-7D5EAB3084DC}" type="datetimeFigureOut">
              <a:rPr lang="en-IN" smtClean="0"/>
              <a:t>21-02-2021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14368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10519-4691-4DA4-924E-7D5EAB3084DC}" type="datetimeFigureOut">
              <a:rPr lang="en-IN" smtClean="0"/>
              <a:t>21-02-2021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51810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284911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10519-4691-4DA4-924E-7D5EAB3084DC}"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48D33-E6E4-421C-A326-E484F899E373}" type="slidenum">
              <a:rPr lang="en-IN" smtClean="0"/>
              <a:t>‹#›</a:t>
            </a:fld>
            <a:endParaRPr lang="en-IN"/>
          </a:p>
        </p:txBody>
      </p:sp>
    </p:spTree>
    <p:extLst>
      <p:ext uri="{BB962C8B-B14F-4D97-AF65-F5344CB8AC3E}">
        <p14:creationId xmlns:p14="http://schemas.microsoft.com/office/powerpoint/2010/main" val="349985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A10519-4691-4DA4-924E-7D5EAB3084DC}" type="datetimeFigureOut">
              <a:rPr lang="en-IN" smtClean="0"/>
              <a:t>21-02-2021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148D33-E6E4-421C-A326-E484F899E373}" type="slidenum">
              <a:rPr lang="en-IN" smtClean="0"/>
              <a:t>‹#›</a:t>
            </a:fld>
            <a:endParaRPr lang="en-IN"/>
          </a:p>
        </p:txBody>
      </p:sp>
    </p:spTree>
    <p:extLst>
      <p:ext uri="{BB962C8B-B14F-4D97-AF65-F5344CB8AC3E}">
        <p14:creationId xmlns:p14="http://schemas.microsoft.com/office/powerpoint/2010/main" val="249477084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escapistmagazine.com/news/view/99224-Professor-Abandons-Grades-for-Experience-Poi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9B77D-0188-4B02-BDAD-57485B205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608306"/>
            <a:ext cx="9525000" cy="5676900"/>
          </a:xfrm>
          <a:prstGeom prst="rect">
            <a:avLst/>
          </a:prstGeom>
        </p:spPr>
      </p:pic>
    </p:spTree>
    <p:extLst>
      <p:ext uri="{BB962C8B-B14F-4D97-AF65-F5344CB8AC3E}">
        <p14:creationId xmlns:p14="http://schemas.microsoft.com/office/powerpoint/2010/main" val="34809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EBD7-040D-4BD7-893E-6F6CFAF3C9A7}"/>
              </a:ext>
            </a:extLst>
          </p:cNvPr>
          <p:cNvSpPr>
            <a:spLocks noGrp="1"/>
          </p:cNvSpPr>
          <p:nvPr>
            <p:ph type="title"/>
          </p:nvPr>
        </p:nvSpPr>
        <p:spPr/>
        <p:txBody>
          <a:bodyPr/>
          <a:lstStyle/>
          <a:p>
            <a:r>
              <a:rPr lang="en-IN" dirty="0"/>
              <a:t>THANKS…….</a:t>
            </a:r>
          </a:p>
        </p:txBody>
      </p:sp>
    </p:spTree>
    <p:extLst>
      <p:ext uri="{BB962C8B-B14F-4D97-AF65-F5344CB8AC3E}">
        <p14:creationId xmlns:p14="http://schemas.microsoft.com/office/powerpoint/2010/main" val="116381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CA2B-E55E-48E7-A616-91874182D245}"/>
              </a:ext>
            </a:extLst>
          </p:cNvPr>
          <p:cNvSpPr>
            <a:spLocks noGrp="1"/>
          </p:cNvSpPr>
          <p:nvPr>
            <p:ph type="ctrTitle"/>
          </p:nvPr>
        </p:nvSpPr>
        <p:spPr/>
        <p:txBody>
          <a:bodyPr/>
          <a:lstStyle/>
          <a:p>
            <a:r>
              <a:rPr lang="en-US" b="1" dirty="0"/>
              <a:t>OUR COMMITMENT ON EDUCATION TECHNOLOGY</a:t>
            </a:r>
            <a:endParaRPr lang="en-IN" b="1" dirty="0"/>
          </a:p>
        </p:txBody>
      </p:sp>
      <p:sp>
        <p:nvSpPr>
          <p:cNvPr id="3" name="Subtitle 2">
            <a:extLst>
              <a:ext uri="{FF2B5EF4-FFF2-40B4-BE49-F238E27FC236}">
                <a16:creationId xmlns:a16="http://schemas.microsoft.com/office/drawing/2014/main" id="{5B472177-5876-4537-BB88-0D0E6C83CD05}"/>
              </a:ext>
            </a:extLst>
          </p:cNvPr>
          <p:cNvSpPr>
            <a:spLocks noGrp="1"/>
          </p:cNvSpPr>
          <p:nvPr>
            <p:ph type="subTitle" idx="1"/>
          </p:nvPr>
        </p:nvSpPr>
        <p:spPr>
          <a:xfrm>
            <a:off x="1320636" y="4050833"/>
            <a:ext cx="7766936" cy="2634052"/>
          </a:xfrm>
        </p:spPr>
        <p:txBody>
          <a:bodyPr>
            <a:normAutofit fontScale="92500" lnSpcReduction="10000"/>
          </a:bodyPr>
          <a:lstStyle/>
          <a:p>
            <a:r>
              <a:rPr lang="en-US" dirty="0"/>
              <a:t>				</a:t>
            </a:r>
            <a:r>
              <a:rPr lang="en-US" sz="1900" b="1" dirty="0"/>
              <a:t>SUBMITTED BY :TEAM TERMINATORS</a:t>
            </a:r>
          </a:p>
          <a:p>
            <a:pPr algn="just"/>
            <a:r>
              <a:rPr lang="en-US" sz="1900" b="1" dirty="0"/>
              <a:t>												PARUL SEHOTRA</a:t>
            </a:r>
          </a:p>
          <a:p>
            <a:pPr algn="just"/>
            <a:r>
              <a:rPr lang="en-US" sz="1900" b="1" dirty="0"/>
              <a:t>												DALBEER SINGH</a:t>
            </a:r>
          </a:p>
          <a:p>
            <a:pPr algn="just"/>
            <a:r>
              <a:rPr lang="en-US" sz="1900" b="1" dirty="0"/>
              <a:t>												DEEPANSHI</a:t>
            </a:r>
          </a:p>
          <a:p>
            <a:pPr algn="just"/>
            <a:r>
              <a:rPr lang="en-US" sz="1900" b="1" dirty="0"/>
              <a:t>												NIKITA</a:t>
            </a:r>
          </a:p>
          <a:p>
            <a:r>
              <a:rPr lang="en-US" sz="1900" b="1" dirty="0"/>
              <a:t>			</a:t>
            </a:r>
            <a:r>
              <a:rPr lang="en-US" sz="4000" b="1" dirty="0"/>
              <a:t>	</a:t>
            </a:r>
            <a:endParaRPr lang="en-IN" sz="4000" b="1" dirty="0"/>
          </a:p>
        </p:txBody>
      </p:sp>
    </p:spTree>
    <p:extLst>
      <p:ext uri="{BB962C8B-B14F-4D97-AF65-F5344CB8AC3E}">
        <p14:creationId xmlns:p14="http://schemas.microsoft.com/office/powerpoint/2010/main" val="428612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DCBD-F6DE-46DE-A2DB-8CC5A79AEA0E}"/>
              </a:ext>
            </a:extLst>
          </p:cNvPr>
          <p:cNvSpPr>
            <a:spLocks noGrp="1"/>
          </p:cNvSpPr>
          <p:nvPr>
            <p:ph type="title"/>
          </p:nvPr>
        </p:nvSpPr>
        <p:spPr/>
        <p:txBody>
          <a:bodyPr/>
          <a:lstStyle/>
          <a:p>
            <a:r>
              <a:rPr lang="en-US" b="1" u="sng" dirty="0"/>
              <a:t>RECENT TEACHING TECHNOLOGY</a:t>
            </a:r>
            <a:endParaRPr lang="en-IN" b="1" u="sng" dirty="0"/>
          </a:p>
        </p:txBody>
      </p:sp>
      <p:sp>
        <p:nvSpPr>
          <p:cNvPr id="3" name="Content Placeholder 2">
            <a:extLst>
              <a:ext uri="{FF2B5EF4-FFF2-40B4-BE49-F238E27FC236}">
                <a16:creationId xmlns:a16="http://schemas.microsoft.com/office/drawing/2014/main" id="{D8B4E35F-168B-4938-994D-C004860764DD}"/>
              </a:ext>
            </a:extLst>
          </p:cNvPr>
          <p:cNvSpPr>
            <a:spLocks noGrp="1"/>
          </p:cNvSpPr>
          <p:nvPr>
            <p:ph idx="1"/>
          </p:nvPr>
        </p:nvSpPr>
        <p:spPr/>
        <p:txBody>
          <a:bodyPr/>
          <a:lstStyle/>
          <a:p>
            <a:r>
              <a:rPr lang="en-US" dirty="0"/>
              <a:t>Education Technology is the effective  use of technology tools in learning as a concept it concerns an array of tools such as media, machines and networking hardware as well as considering underlying theoretical perspective for their effective application.</a:t>
            </a:r>
            <a:endParaRPr lang="en-IN" dirty="0"/>
          </a:p>
        </p:txBody>
      </p:sp>
    </p:spTree>
    <p:extLst>
      <p:ext uri="{BB962C8B-B14F-4D97-AF65-F5344CB8AC3E}">
        <p14:creationId xmlns:p14="http://schemas.microsoft.com/office/powerpoint/2010/main" val="216922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BCC-CEBA-4F64-91FA-E63A31879271}"/>
              </a:ext>
            </a:extLst>
          </p:cNvPr>
          <p:cNvSpPr>
            <a:spLocks noGrp="1"/>
          </p:cNvSpPr>
          <p:nvPr>
            <p:ph type="title"/>
          </p:nvPr>
        </p:nvSpPr>
        <p:spPr/>
        <p:txBody>
          <a:bodyPr/>
          <a:lstStyle/>
          <a:p>
            <a:r>
              <a:rPr lang="en-IN" b="0" i="0" dirty="0">
                <a:solidFill>
                  <a:srgbClr val="000000"/>
                </a:solidFill>
                <a:effectLst/>
                <a:latin typeface="Linux Libertine"/>
              </a:rPr>
              <a:t>		</a:t>
            </a:r>
            <a:r>
              <a:rPr lang="en-IN" b="0" i="0" u="sng" dirty="0">
                <a:effectLst/>
                <a:latin typeface="Linux Libertine"/>
              </a:rPr>
              <a:t>Gamification of learning</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F3902CD0-07D9-42B4-812B-41208022BABF}"/>
              </a:ext>
            </a:extLst>
          </p:cNvPr>
          <p:cNvSpPr>
            <a:spLocks noGrp="1"/>
          </p:cNvSpPr>
          <p:nvPr>
            <p:ph idx="1"/>
          </p:nvPr>
        </p:nvSpPr>
        <p:spPr/>
        <p:txBody>
          <a:bodyPr>
            <a:normAutofit fontScale="92500" lnSpcReduction="10000"/>
          </a:bodyPr>
          <a:lstStyle/>
          <a:p>
            <a:pPr algn="l"/>
            <a:r>
              <a:rPr lang="en-US" sz="2200" b="0" i="0" dirty="0">
                <a:solidFill>
                  <a:schemeClr val="tx1"/>
                </a:solidFill>
                <a:effectLst/>
                <a:latin typeface="Arial" panose="020B0604020202020204" pitchFamily="34" charset="0"/>
              </a:rPr>
              <a:t>The </a:t>
            </a:r>
            <a:r>
              <a:rPr lang="en-US" sz="2200" b="1" i="0" dirty="0">
                <a:solidFill>
                  <a:schemeClr val="tx1"/>
                </a:solidFill>
                <a:effectLst/>
                <a:latin typeface="Arial" panose="020B0604020202020204" pitchFamily="34" charset="0"/>
              </a:rPr>
              <a:t>gamification of learning</a:t>
            </a:r>
            <a:r>
              <a:rPr lang="en-US" sz="2200" b="0" i="0" dirty="0">
                <a:solidFill>
                  <a:schemeClr val="tx1"/>
                </a:solidFill>
                <a:effectLst/>
                <a:latin typeface="Arial" panose="020B0604020202020204" pitchFamily="34" charset="0"/>
              </a:rPr>
              <a:t> is an educational approach to motivate students to learn by using </a:t>
            </a:r>
            <a:r>
              <a:rPr lang="en-US" sz="2200" dirty="0">
                <a:solidFill>
                  <a:schemeClr val="tx1"/>
                </a:solidFill>
                <a:latin typeface="Arial" panose="020B0604020202020204" pitchFamily="34" charset="0"/>
              </a:rPr>
              <a:t>video game design</a:t>
            </a:r>
            <a:r>
              <a:rPr lang="en-US" sz="2200" b="0" i="0" dirty="0">
                <a:solidFill>
                  <a:schemeClr val="tx1"/>
                </a:solidFill>
                <a:effectLst/>
                <a:latin typeface="Arial" panose="020B0604020202020204" pitchFamily="34" charset="0"/>
              </a:rPr>
              <a:t> and game elements in learning </a:t>
            </a:r>
            <a:r>
              <a:rPr lang="en-US" sz="2200" b="0" i="0" dirty="0" err="1">
                <a:solidFill>
                  <a:schemeClr val="tx1"/>
                </a:solidFill>
                <a:effectLst/>
                <a:latin typeface="Arial" panose="020B0604020202020204" pitchFamily="34" charset="0"/>
              </a:rPr>
              <a:t>environments.The</a:t>
            </a:r>
            <a:r>
              <a:rPr lang="en-US" sz="2200" b="0" i="0" dirty="0">
                <a:solidFill>
                  <a:schemeClr val="tx1"/>
                </a:solidFill>
                <a:effectLst/>
                <a:latin typeface="Arial" panose="020B0604020202020204" pitchFamily="34" charset="0"/>
              </a:rPr>
              <a:t> goal is to maximize enjoyment and engagement through capturing the interest of learners and inspiring them to continue learning. There are two forms of gamification, structural with no subject matter changes, and the altered content method that adds subject </a:t>
            </a:r>
            <a:r>
              <a:rPr lang="en-US" sz="2200" b="0" i="0" dirty="0" err="1">
                <a:solidFill>
                  <a:schemeClr val="tx1"/>
                </a:solidFill>
                <a:effectLst/>
                <a:latin typeface="Arial" panose="020B0604020202020204" pitchFamily="34" charset="0"/>
              </a:rPr>
              <a:t>matter.Games</a:t>
            </a:r>
            <a:r>
              <a:rPr lang="en-US" sz="2200" b="0" i="0" dirty="0">
                <a:solidFill>
                  <a:schemeClr val="tx1"/>
                </a:solidFill>
                <a:effectLst/>
                <a:latin typeface="Arial" panose="020B0604020202020204" pitchFamily="34" charset="0"/>
              </a:rPr>
              <a:t> applied in learning can be considered as serious games, where the learning experience is </a:t>
            </a:r>
            <a:r>
              <a:rPr lang="en-US" sz="2200" b="0" i="0" dirty="0" err="1">
                <a:solidFill>
                  <a:schemeClr val="tx1"/>
                </a:solidFill>
                <a:effectLst/>
                <a:latin typeface="Arial" panose="020B0604020202020204" pitchFamily="34" charset="0"/>
              </a:rPr>
              <a:t>centred</a:t>
            </a:r>
            <a:r>
              <a:rPr lang="en-US" sz="2200" b="0" i="0" dirty="0">
                <a:solidFill>
                  <a:schemeClr val="tx1"/>
                </a:solidFill>
                <a:effectLst/>
                <a:latin typeface="Arial" panose="020B0604020202020204" pitchFamily="34" charset="0"/>
              </a:rPr>
              <a:t> around serious stories. The serious story is "impressive in quality" and "part of a thoughtful process" to achieve learning goals.</a:t>
            </a:r>
          </a:p>
          <a:p>
            <a:pPr algn="l"/>
            <a:r>
              <a:rPr lang="en-US" sz="2200" b="0" i="0" dirty="0">
                <a:solidFill>
                  <a:schemeClr val="tx1"/>
                </a:solidFill>
                <a:effectLst/>
                <a:latin typeface="Arial" panose="020B0604020202020204" pitchFamily="34" charset="0"/>
              </a:rPr>
              <a:t>In educational contexts, examples of desired student </a:t>
            </a:r>
            <a:r>
              <a:rPr lang="en-US" sz="2200" b="0" i="0" dirty="0" err="1">
                <a:solidFill>
                  <a:schemeClr val="tx1"/>
                </a:solidFill>
                <a:effectLst/>
                <a:latin typeface="Arial" panose="020B0604020202020204" pitchFamily="34" charset="0"/>
              </a:rPr>
              <a:t>behaviour</a:t>
            </a:r>
            <a:r>
              <a:rPr lang="en-US" sz="2200" b="0" i="0" dirty="0">
                <a:solidFill>
                  <a:schemeClr val="tx1"/>
                </a:solidFill>
                <a:effectLst/>
                <a:latin typeface="Arial" panose="020B0604020202020204" pitchFamily="34" charset="0"/>
              </a:rPr>
              <a:t> which gamification can potentially influence include attending class, focusing on meaningful learning tasks, and taking initiative.</a:t>
            </a:r>
          </a:p>
          <a:p>
            <a:endParaRPr lang="en-IN" dirty="0"/>
          </a:p>
        </p:txBody>
      </p:sp>
    </p:spTree>
    <p:extLst>
      <p:ext uri="{BB962C8B-B14F-4D97-AF65-F5344CB8AC3E}">
        <p14:creationId xmlns:p14="http://schemas.microsoft.com/office/powerpoint/2010/main" val="328404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85B743-6477-40D9-B1D4-2438D00E1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82355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ABB6-2156-4E2D-BE77-7EB211A8B8AD}"/>
              </a:ext>
            </a:extLst>
          </p:cNvPr>
          <p:cNvSpPr>
            <a:spLocks noGrp="1"/>
          </p:cNvSpPr>
          <p:nvPr>
            <p:ph type="title"/>
          </p:nvPr>
        </p:nvSpPr>
        <p:spPr>
          <a:xfrm>
            <a:off x="677334" y="195309"/>
            <a:ext cx="8596668" cy="665825"/>
          </a:xfrm>
        </p:spPr>
        <p:txBody>
          <a:bodyPr>
            <a:normAutofit fontScale="90000"/>
          </a:bodyPr>
          <a:lstStyle/>
          <a:p>
            <a:pPr fontAlgn="base"/>
            <a:r>
              <a:rPr lang="en-US" b="1" i="0" u="sng" dirty="0">
                <a:effectLst/>
                <a:latin typeface="Source Sans Pro" panose="020B0503030403020204" pitchFamily="34" charset="0"/>
              </a:rPr>
              <a:t>How can I gamify education in my classroom?</a:t>
            </a:r>
            <a:br>
              <a:rPr lang="en-US" b="1" i="0" u="sng" dirty="0">
                <a:effectLst/>
                <a:latin typeface="Source Sans Pro" panose="020B0503030403020204" pitchFamily="34" charset="0"/>
              </a:rPr>
            </a:br>
            <a:br>
              <a:rPr lang="en-US" u="sng" dirty="0"/>
            </a:br>
            <a:endParaRPr lang="en-IN" u="sng" dirty="0"/>
          </a:p>
        </p:txBody>
      </p:sp>
      <p:sp>
        <p:nvSpPr>
          <p:cNvPr id="3" name="Content Placeholder 2">
            <a:extLst>
              <a:ext uri="{FF2B5EF4-FFF2-40B4-BE49-F238E27FC236}">
                <a16:creationId xmlns:a16="http://schemas.microsoft.com/office/drawing/2014/main" id="{77AAB33F-5BC0-43D0-9BE8-7E7E65E61449}"/>
              </a:ext>
            </a:extLst>
          </p:cNvPr>
          <p:cNvSpPr>
            <a:spLocks noGrp="1"/>
          </p:cNvSpPr>
          <p:nvPr>
            <p:ph idx="1"/>
          </p:nvPr>
        </p:nvSpPr>
        <p:spPr>
          <a:xfrm>
            <a:off x="838200" y="807868"/>
            <a:ext cx="10515600" cy="5903650"/>
          </a:xfrm>
        </p:spPr>
        <p:txBody>
          <a:bodyPr>
            <a:normAutofit fontScale="85000" lnSpcReduction="10000"/>
          </a:bodyPr>
          <a:lstStyle/>
          <a:p>
            <a:pPr algn="l" fontAlgn="base">
              <a:buFont typeface="+mj-lt"/>
              <a:buAutoNum type="arabicPeriod"/>
            </a:pPr>
            <a:r>
              <a:rPr lang="en-US" b="1" i="0" u="none" strike="noStrike" dirty="0">
                <a:solidFill>
                  <a:schemeClr val="tx1"/>
                </a:solidFill>
                <a:effectLst/>
                <a:latin typeface="Source Sans Pro" panose="020B0503030403020204" pitchFamily="34" charset="0"/>
              </a:rPr>
              <a:t>Gamification in grading</a:t>
            </a:r>
          </a:p>
          <a:p>
            <a:pPr marL="0" indent="0" algn="l" fontAlgn="base">
              <a:buNone/>
            </a:pPr>
            <a:r>
              <a:rPr lang="en-US" b="0" i="0" u="none" strike="noStrike" dirty="0">
                <a:solidFill>
                  <a:schemeClr val="tx1"/>
                </a:solidFill>
                <a:effectLst/>
                <a:latin typeface="Source Sans Pro" panose="020B0503030403020204" pitchFamily="34" charset="0"/>
              </a:rPr>
              <a:t>One success story is Lee Sheldon, a professor at Indiana University, who gamified his course by abandoning grades and implementing an </a:t>
            </a:r>
            <a:r>
              <a:rPr lang="en-US" b="1" i="0" u="none" strike="noStrike" dirty="0">
                <a:solidFill>
                  <a:schemeClr val="tx1"/>
                </a:solidFill>
                <a:effectLst/>
                <a:latin typeface="inherit"/>
                <a:hlinkClick r:id="rId2" tooltip="Professor Abandons Grades for Experience Points">
                  <a:extLst>
                    <a:ext uri="{A12FA001-AC4F-418D-AE19-62706E023703}">
                      <ahyp:hlinkClr xmlns:ahyp="http://schemas.microsoft.com/office/drawing/2018/hyperlinkcolor" val="tx"/>
                    </a:ext>
                  </a:extLst>
                </a:hlinkClick>
              </a:rPr>
              <a:t>“experience points”</a:t>
            </a:r>
            <a:r>
              <a:rPr lang="en-US" b="0" i="0" u="none" strike="noStrike" dirty="0">
                <a:solidFill>
                  <a:schemeClr val="tx1"/>
                </a:solidFill>
                <a:effectLst/>
                <a:latin typeface="Source Sans Pro" panose="020B0503030403020204" pitchFamily="34" charset="0"/>
              </a:rPr>
              <a:t> system. Students’ letter grades are determined by the number of points they have accumulated at the end of the course, in other words, by how much they have accomplished. Because of the extracurricular interests of the current college-age generation (games!), Professor Sheldon attributes success to the fact that “the elements of the class are couched in terms they understand.” Students are progressing towards levels of mastery, as one does in games. Each assignment and each test feels rewarding, rather than disheartening. Using experience points allows educators to align levels with skills and highlight the inherent value of education.</a:t>
            </a:r>
          </a:p>
          <a:p>
            <a:pPr marL="0" indent="0" algn="l" fontAlgn="base">
              <a:buNone/>
            </a:pPr>
            <a:r>
              <a:rPr lang="en-US" b="1" i="0" u="none" strike="noStrike" dirty="0">
                <a:solidFill>
                  <a:schemeClr val="tx1"/>
                </a:solidFill>
                <a:effectLst/>
                <a:latin typeface="Source Sans Pro" panose="020B0503030403020204" pitchFamily="34" charset="0"/>
              </a:rPr>
              <a:t>2. Award students with badges</a:t>
            </a:r>
          </a:p>
          <a:p>
            <a:pPr marL="0" indent="0" algn="l" fontAlgn="base">
              <a:buNone/>
            </a:pPr>
            <a:r>
              <a:rPr lang="en-US" b="0" i="0" u="none" strike="noStrike" dirty="0">
                <a:solidFill>
                  <a:schemeClr val="tx1"/>
                </a:solidFill>
                <a:effectLst/>
                <a:latin typeface="Source Sans Pro" panose="020B0503030403020204" pitchFamily="34" charset="0"/>
              </a:rPr>
              <a:t>For each assignment completed, award students with badges. This may seem like a regression back to Kindergarten stickers of gold stars, but it’s working for Khan Academy. As students watch instructional videos and complete problem sets, Khan Academy awards them with points and badges to track progress and encourage perseverance. Western Oklahoma State College is implementing this form of gamification into their technology classes, with badges like “Moodle Noob No More,” or, a personal favorite “Drop It Like It Hot” to indicate mastery of Dropbox. However, as previously noted, it’s important to add value to the badges, like bonus points, skill levels, etc.</a:t>
            </a:r>
          </a:p>
          <a:p>
            <a:pPr marL="0" indent="0" algn="l" fontAlgn="base">
              <a:buNone/>
            </a:pPr>
            <a:r>
              <a:rPr lang="en-US" b="1" i="0" u="none" strike="noStrike" dirty="0">
                <a:solidFill>
                  <a:schemeClr val="tx1"/>
                </a:solidFill>
                <a:effectLst/>
                <a:latin typeface="Source Sans Pro" panose="020B0503030403020204" pitchFamily="34" charset="0"/>
              </a:rPr>
              <a:t>3. Integrate educational video games into your curriculum</a:t>
            </a:r>
          </a:p>
          <a:p>
            <a:pPr marL="0" indent="0" algn="l" fontAlgn="base">
              <a:buNone/>
            </a:pPr>
            <a:r>
              <a:rPr lang="en-US" b="0" i="0" u="none" strike="noStrike" dirty="0">
                <a:solidFill>
                  <a:schemeClr val="tx1"/>
                </a:solidFill>
                <a:effectLst/>
                <a:latin typeface="Source Sans Pro" panose="020B0503030403020204" pitchFamily="34" charset="0"/>
              </a:rPr>
              <a:t>The use of games allows students to fail, overcome, and persevere. Students are given a sense of agency—in games, they control the choices they make, and the more agency students have, the better students do. Instantaneous feedback and small rewards (or big ones, like winning) are external motivators that work. Case in point, Mr. Pai, a 3rd-grade teacher on a mission to make learning fun. He disrupted the traditional classroom setting by introducing the Nintendo DS, among other technology, into his daily curriculum. Students practiced math and language through the use of computers and video games. In just eighteen weeks, his class went from a below 3rd-grade level to a mid-fourth-grade level.</a:t>
            </a:r>
          </a:p>
          <a:p>
            <a:endParaRPr lang="en-IN" dirty="0"/>
          </a:p>
        </p:txBody>
      </p:sp>
    </p:spTree>
    <p:extLst>
      <p:ext uri="{BB962C8B-B14F-4D97-AF65-F5344CB8AC3E}">
        <p14:creationId xmlns:p14="http://schemas.microsoft.com/office/powerpoint/2010/main" val="152000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70E3-C207-4959-95A7-8256FCBAC09D}"/>
              </a:ext>
            </a:extLst>
          </p:cNvPr>
          <p:cNvSpPr>
            <a:spLocks noGrp="1"/>
          </p:cNvSpPr>
          <p:nvPr>
            <p:ph type="title"/>
          </p:nvPr>
        </p:nvSpPr>
        <p:spPr/>
        <p:txBody>
          <a:bodyPr/>
          <a:lstStyle/>
          <a:p>
            <a:r>
              <a:rPr lang="en-US" b="0" i="0" u="sng" dirty="0">
                <a:effectLst/>
                <a:latin typeface="Linux Libertine"/>
              </a:rPr>
              <a:t>Game elements that can facilitate learning</a:t>
            </a:r>
            <a:br>
              <a:rPr lang="en-US"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95FDED82-0F0C-4510-9687-71AD4AEDAEFD}"/>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Arial" panose="020B0604020202020204" pitchFamily="34" charset="0"/>
              </a:rPr>
              <a:t>Progress mechanics (points/badges/leaderboards, or PBL's)</a:t>
            </a:r>
          </a:p>
          <a:p>
            <a:pPr algn="l">
              <a:buFont typeface="Arial" panose="020B0604020202020204" pitchFamily="34" charset="0"/>
              <a:buChar char="•"/>
            </a:pPr>
            <a:r>
              <a:rPr lang="en-US" dirty="0">
                <a:solidFill>
                  <a:schemeClr val="tx1"/>
                </a:solidFill>
                <a:latin typeface="Arial" panose="020B0604020202020204" pitchFamily="34" charset="0"/>
              </a:rPr>
              <a:t>Narrative</a:t>
            </a:r>
            <a:r>
              <a:rPr lang="en-US" b="0" i="0" dirty="0">
                <a:solidFill>
                  <a:schemeClr val="tx1"/>
                </a:solidFill>
                <a:effectLst/>
                <a:latin typeface="Arial" panose="020B0604020202020204" pitchFamily="34" charset="0"/>
              </a:rPr>
              <a:t> and characters</a:t>
            </a:r>
          </a:p>
          <a:p>
            <a:pPr algn="l">
              <a:buFont typeface="Arial" panose="020B0604020202020204" pitchFamily="34" charset="0"/>
              <a:buChar char="•"/>
            </a:pPr>
            <a:r>
              <a:rPr lang="en-US" b="0" i="0" dirty="0">
                <a:solidFill>
                  <a:schemeClr val="tx1"/>
                </a:solidFill>
                <a:effectLst/>
                <a:latin typeface="Arial" panose="020B0604020202020204" pitchFamily="34" charset="0"/>
              </a:rPr>
              <a:t>Player control</a:t>
            </a:r>
          </a:p>
          <a:p>
            <a:pPr algn="l">
              <a:buFont typeface="Arial" panose="020B0604020202020204" pitchFamily="34" charset="0"/>
              <a:buChar char="•"/>
            </a:pPr>
            <a:r>
              <a:rPr lang="en-US" b="0" i="0" dirty="0">
                <a:solidFill>
                  <a:schemeClr val="tx1"/>
                </a:solidFill>
                <a:effectLst/>
                <a:latin typeface="Arial" panose="020B0604020202020204" pitchFamily="34" charset="0"/>
              </a:rPr>
              <a:t>Immediate feedback</a:t>
            </a:r>
          </a:p>
          <a:p>
            <a:pPr algn="l">
              <a:buFont typeface="Arial" panose="020B0604020202020204" pitchFamily="34" charset="0"/>
              <a:buChar char="•"/>
            </a:pPr>
            <a:r>
              <a:rPr lang="en-US" b="0" i="0" dirty="0">
                <a:solidFill>
                  <a:schemeClr val="tx1"/>
                </a:solidFill>
                <a:effectLst/>
                <a:latin typeface="Arial" panose="020B0604020202020204" pitchFamily="34" charset="0"/>
              </a:rPr>
              <a:t>Opportunities for collaborative problem solving</a:t>
            </a:r>
          </a:p>
          <a:p>
            <a:pPr algn="l">
              <a:buFont typeface="Arial" panose="020B0604020202020204" pitchFamily="34" charset="0"/>
              <a:buChar char="•"/>
            </a:pPr>
            <a:r>
              <a:rPr lang="en-US" b="0" i="0" dirty="0">
                <a:solidFill>
                  <a:schemeClr val="tx1"/>
                </a:solidFill>
                <a:effectLst/>
                <a:latin typeface="Arial" panose="020B0604020202020204" pitchFamily="34" charset="0"/>
              </a:rPr>
              <a:t>Scaffolded learning with increasing challenges</a:t>
            </a:r>
          </a:p>
          <a:p>
            <a:pPr algn="l">
              <a:buFont typeface="Arial" panose="020B0604020202020204" pitchFamily="34" charset="0"/>
              <a:buChar char="•"/>
            </a:pPr>
            <a:r>
              <a:rPr lang="en-US" b="0" i="0" dirty="0">
                <a:solidFill>
                  <a:schemeClr val="tx1"/>
                </a:solidFill>
                <a:effectLst/>
                <a:latin typeface="Arial" panose="020B0604020202020204" pitchFamily="34" charset="0"/>
              </a:rPr>
              <a:t>Opportunities for mastery, and leveling up</a:t>
            </a:r>
          </a:p>
          <a:p>
            <a:pPr algn="l">
              <a:buFont typeface="Arial" panose="020B0604020202020204" pitchFamily="34" charset="0"/>
              <a:buChar char="•"/>
            </a:pPr>
            <a:r>
              <a:rPr lang="en-US" b="0" i="0" dirty="0">
                <a:solidFill>
                  <a:schemeClr val="tx1"/>
                </a:solidFill>
                <a:effectLst/>
                <a:latin typeface="Arial" panose="020B0604020202020204" pitchFamily="34" charset="0"/>
              </a:rPr>
              <a:t>Social connection</a:t>
            </a:r>
          </a:p>
          <a:p>
            <a:endParaRPr lang="en-IN" dirty="0"/>
          </a:p>
        </p:txBody>
      </p:sp>
    </p:spTree>
    <p:extLst>
      <p:ext uri="{BB962C8B-B14F-4D97-AF65-F5344CB8AC3E}">
        <p14:creationId xmlns:p14="http://schemas.microsoft.com/office/powerpoint/2010/main" val="255748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B84F-9212-4D0F-BD05-3B7165865998}"/>
              </a:ext>
            </a:extLst>
          </p:cNvPr>
          <p:cNvSpPr>
            <a:spLocks noGrp="1"/>
          </p:cNvSpPr>
          <p:nvPr>
            <p:ph type="title"/>
          </p:nvPr>
        </p:nvSpPr>
        <p:spPr/>
        <p:txBody>
          <a:bodyPr>
            <a:normAutofit fontScale="90000"/>
          </a:bodyPr>
          <a:lstStyle/>
          <a:p>
            <a:r>
              <a:rPr lang="en-IN" sz="6000" b="0" i="0" dirty="0">
                <a:solidFill>
                  <a:srgbClr val="000000"/>
                </a:solidFill>
                <a:effectLst/>
                <a:latin typeface="Linux Libertine"/>
              </a:rPr>
              <a:t>				</a:t>
            </a:r>
            <a:r>
              <a:rPr lang="en-IN" sz="6000" b="0" i="0" u="sng" dirty="0">
                <a:effectLst/>
                <a:latin typeface="Linux Libertine"/>
              </a:rPr>
              <a:t>Benefits</a:t>
            </a:r>
            <a:br>
              <a:rPr lang="en-IN" b="0" i="0" dirty="0">
                <a:effectLst/>
                <a:latin typeface="Linux Libertine"/>
              </a:rPr>
            </a:br>
            <a:endParaRPr lang="en-IN" dirty="0"/>
          </a:p>
        </p:txBody>
      </p:sp>
      <p:sp>
        <p:nvSpPr>
          <p:cNvPr id="3" name="Content Placeholder 2">
            <a:extLst>
              <a:ext uri="{FF2B5EF4-FFF2-40B4-BE49-F238E27FC236}">
                <a16:creationId xmlns:a16="http://schemas.microsoft.com/office/drawing/2014/main" id="{BD9F39F7-EAFD-4ACE-BC0E-403273FE4246}"/>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chemeClr val="tx1"/>
                </a:solidFill>
                <a:effectLst/>
                <a:latin typeface="Arial" panose="020B0604020202020204" pitchFamily="34" charset="0"/>
              </a:rPr>
              <a:t>giving students ownership of their learning</a:t>
            </a:r>
            <a:r>
              <a:rPr lang="en-US" b="0" i="0" baseline="30000" dirty="0">
                <a:solidFill>
                  <a:schemeClr val="tx1"/>
                </a:solidFill>
                <a:effectLst/>
                <a:latin typeface="Arial" panose="020B0604020202020204" pitchFamily="34" charset="0"/>
              </a:rPr>
              <a: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opportunities for identity work through taking on alternate selves</a:t>
            </a:r>
            <a:r>
              <a:rPr lang="en-US" b="0" i="0" baseline="30000" dirty="0">
                <a:solidFill>
                  <a:schemeClr val="tx1"/>
                </a:solidFill>
                <a:effectLst/>
                <a:latin typeface="Arial" panose="020B0604020202020204" pitchFamily="34" charset="0"/>
              </a:rPr>
              <a: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freedom to fail and try again without negative repercussions</a:t>
            </a:r>
            <a:r>
              <a:rPr lang="en-US" b="0" i="0" baseline="30000" dirty="0">
                <a:solidFill>
                  <a:schemeClr val="tx1"/>
                </a:solidFill>
                <a:effectLst/>
                <a:latin typeface="Arial" panose="020B0604020202020204" pitchFamily="34" charset="0"/>
              </a:rPr>
              <a: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chances to increase fun and joy in the classroom</a:t>
            </a:r>
            <a:r>
              <a:rPr lang="en-US" b="0" i="0" baseline="30000" dirty="0">
                <a:solidFill>
                  <a:schemeClr val="tx1"/>
                </a:solidFill>
                <a:effectLst/>
                <a:latin typeface="Arial" panose="020B0604020202020204" pitchFamily="34" charset="0"/>
              </a:rPr>
              <a: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opportunities for </a:t>
            </a:r>
            <a:r>
              <a:rPr lang="en-US" dirty="0">
                <a:solidFill>
                  <a:schemeClr val="tx1"/>
                </a:solidFill>
                <a:latin typeface="Arial" panose="020B0604020202020204" pitchFamily="34" charset="0"/>
              </a:rPr>
              <a:t>differentiated instruction.</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Arial" panose="020B0604020202020204" pitchFamily="34" charset="0"/>
              </a:rPr>
              <a:t>making learning visible.</a:t>
            </a:r>
          </a:p>
          <a:p>
            <a:pPr algn="l">
              <a:buFont typeface="Arial" panose="020B0604020202020204" pitchFamily="34" charset="0"/>
              <a:buChar char="•"/>
            </a:pPr>
            <a:r>
              <a:rPr lang="en-US" b="0" i="0" dirty="0">
                <a:solidFill>
                  <a:schemeClr val="tx1"/>
                </a:solidFill>
                <a:effectLst/>
                <a:latin typeface="Arial" panose="020B0604020202020204" pitchFamily="34" charset="0"/>
              </a:rPr>
              <a:t>providing a manageable set of subtasks and tasks</a:t>
            </a:r>
          </a:p>
          <a:p>
            <a:pPr algn="l">
              <a:buFont typeface="Arial" panose="020B0604020202020204" pitchFamily="34" charset="0"/>
              <a:buChar char="•"/>
            </a:pPr>
            <a:r>
              <a:rPr lang="en-US" b="0" i="0" dirty="0">
                <a:solidFill>
                  <a:schemeClr val="tx1"/>
                </a:solidFill>
                <a:effectLst/>
                <a:latin typeface="Arial" panose="020B0604020202020204" pitchFamily="34" charset="0"/>
              </a:rPr>
              <a:t>inspiring students to discover intrinsic motivators for learning motivating students with dyslexia with low levels of motivation</a:t>
            </a:r>
          </a:p>
          <a:p>
            <a:endParaRPr lang="en-IN" dirty="0"/>
          </a:p>
        </p:txBody>
      </p:sp>
    </p:spTree>
    <p:extLst>
      <p:ext uri="{BB962C8B-B14F-4D97-AF65-F5344CB8AC3E}">
        <p14:creationId xmlns:p14="http://schemas.microsoft.com/office/powerpoint/2010/main" val="302842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B361-E1E0-4EC2-8D37-63DBCB9F77AB}"/>
              </a:ext>
            </a:extLst>
          </p:cNvPr>
          <p:cNvSpPr>
            <a:spLocks noGrp="1"/>
          </p:cNvSpPr>
          <p:nvPr>
            <p:ph type="title"/>
          </p:nvPr>
        </p:nvSpPr>
        <p:spPr>
          <a:xfrm>
            <a:off x="677334" y="186432"/>
            <a:ext cx="8596668" cy="1136342"/>
          </a:xfrm>
        </p:spPr>
        <p:txBody>
          <a:bodyPr>
            <a:normAutofit fontScale="90000"/>
          </a:bodyPr>
          <a:lstStyle/>
          <a:p>
            <a:r>
              <a:rPr lang="en-IN" b="0" i="0" dirty="0">
                <a:solidFill>
                  <a:srgbClr val="000000"/>
                </a:solidFill>
                <a:effectLst/>
                <a:latin typeface="Linux Libertine"/>
              </a:rPr>
              <a:t>				</a:t>
            </a:r>
            <a:r>
              <a:rPr lang="en-IN" sz="6000" b="0" i="0" u="sng" dirty="0">
                <a:effectLst/>
                <a:latin typeface="Linux Libertine"/>
              </a:rPr>
              <a:t>Effectiveness</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CDF567C1-9576-45EB-AF39-B22CADA82F2E}"/>
              </a:ext>
            </a:extLst>
          </p:cNvPr>
          <p:cNvSpPr>
            <a:spLocks noGrp="1"/>
          </p:cNvSpPr>
          <p:nvPr>
            <p:ph idx="1"/>
          </p:nvPr>
        </p:nvSpPr>
        <p:spPr>
          <a:xfrm>
            <a:off x="855956" y="1331650"/>
            <a:ext cx="10515600" cy="5526350"/>
          </a:xfrm>
        </p:spPr>
        <p:txBody>
          <a:bodyPr>
            <a:normAutofit/>
          </a:bodyPr>
          <a:lstStyle/>
          <a:p>
            <a:r>
              <a:rPr lang="en-US" b="0" i="0" dirty="0">
                <a:solidFill>
                  <a:schemeClr val="tx1"/>
                </a:solidFill>
                <a:effectLst/>
                <a:latin typeface="Arial" panose="020B0604020202020204" pitchFamily="34" charset="0"/>
              </a:rPr>
              <a:t>The research of Domínguez and colleagues about gamifying learning experiences suggests that common beliefs about the benefits obtained when using games in education can be challenged. Students who completed the gamified experience got better scores in practical assignments and in overall score, but their findings also suggest that these students performed poorly on written assignments and participated less on class activities, although their initial motivation was higher. The researchers concluded that gamification in e-learning platforms seems to have the potential to increase student motivation, but that it is not trivial to achieve that effect, as a big effort is required in the design and implementation of the experience for it to be fully motivating for participants. On the one hand, qualitative analysis of the study suggests that gamification can have a great emotional and social impact on students, as reward systems and competitive social mechanisms seem to be motivating for them. But quantitative analysis suggests that the cognitive impact of gamification on students is not very significant. Students who followed traditional exercises performed similarly in overall score than those who followed gamified exercises. Disadvantages of gamified learning were reported by 57 students who did not want to participate in the gamified experience. The most frequent reason argued by students was 'time availability'. The second most important reason were technical problems. Other reasons were that there were too many students and that they had to visit so many </a:t>
            </a:r>
            <a:r>
              <a:rPr lang="en-US" dirty="0">
                <a:solidFill>
                  <a:schemeClr val="tx1"/>
                </a:solidFill>
                <a:latin typeface="Arial" panose="020B0604020202020204" pitchFamily="34" charset="0"/>
              </a:rPr>
              <a:t>web pages </a:t>
            </a:r>
            <a:r>
              <a:rPr lang="en-US" b="0" i="0" dirty="0">
                <a:solidFill>
                  <a:schemeClr val="tx1"/>
                </a:solidFill>
                <a:effectLst/>
                <a:latin typeface="Arial" panose="020B0604020202020204" pitchFamily="34" charset="0"/>
              </a:rPr>
              <a:t>and applications at the university that they did not want to use a new one.</a:t>
            </a:r>
            <a:endParaRPr lang="en-IN" dirty="0">
              <a:solidFill>
                <a:schemeClr val="tx1"/>
              </a:solidFill>
            </a:endParaRPr>
          </a:p>
        </p:txBody>
      </p:sp>
    </p:spTree>
    <p:extLst>
      <p:ext uri="{BB962C8B-B14F-4D97-AF65-F5344CB8AC3E}">
        <p14:creationId xmlns:p14="http://schemas.microsoft.com/office/powerpoint/2010/main" val="11410509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0</TotalTime>
  <Words>1087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inherit</vt:lpstr>
      <vt:lpstr>Linux Libertine</vt:lpstr>
      <vt:lpstr>Source Sans Pro</vt:lpstr>
      <vt:lpstr>Trebuchet MS</vt:lpstr>
      <vt:lpstr>Wingdings 3</vt:lpstr>
      <vt:lpstr>Facet</vt:lpstr>
      <vt:lpstr>PowerPoint Presentation</vt:lpstr>
      <vt:lpstr>OUR COMMITMENT ON EDUCATION TECHNOLOGY</vt:lpstr>
      <vt:lpstr>RECENT TEACHING TECHNOLOGY</vt:lpstr>
      <vt:lpstr>  Gamification of learning </vt:lpstr>
      <vt:lpstr>PowerPoint Presentation</vt:lpstr>
      <vt:lpstr>How can I gamify education in my classroom?  </vt:lpstr>
      <vt:lpstr>Game elements that can facilitate learning </vt:lpstr>
      <vt:lpstr>    Benefits </vt:lpstr>
      <vt:lpstr>    Effectiveness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ON EDUTECH</dc:title>
  <dc:creator>parul</dc:creator>
  <cp:lastModifiedBy>parul</cp:lastModifiedBy>
  <cp:revision>7</cp:revision>
  <dcterms:created xsi:type="dcterms:W3CDTF">2021-02-21T17:22:24Z</dcterms:created>
  <dcterms:modified xsi:type="dcterms:W3CDTF">2021-02-22T02:50:20Z</dcterms:modified>
</cp:coreProperties>
</file>