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85F"/>
        </a:solidFill>
        <a:effectLst/>
        <a:uFillTx/>
        <a:latin typeface="Helvetica"/>
        <a:ea typeface="Helvetica"/>
        <a:cs typeface="Helvetica"/>
        <a:sym typeface="Helvetica"/>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85F"/>
        </a:solidFill>
        <a:effectLst/>
        <a:uFillTx/>
        <a:latin typeface="Helvetica"/>
        <a:ea typeface="Helvetica"/>
        <a:cs typeface="Helvetica"/>
        <a:sym typeface="Helvetica"/>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85F"/>
        </a:solidFill>
        <a:effectLst/>
        <a:uFillTx/>
        <a:latin typeface="Helvetica"/>
        <a:ea typeface="Helvetica"/>
        <a:cs typeface="Helvetica"/>
        <a:sym typeface="Helvetica"/>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85F"/>
        </a:solidFill>
        <a:effectLst/>
        <a:uFillTx/>
        <a:latin typeface="Helvetica"/>
        <a:ea typeface="Helvetica"/>
        <a:cs typeface="Helvetica"/>
        <a:sym typeface="Helvetica"/>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85F"/>
        </a:solidFill>
        <a:effectLst/>
        <a:uFillTx/>
        <a:latin typeface="Helvetica"/>
        <a:ea typeface="Helvetica"/>
        <a:cs typeface="Helvetica"/>
        <a:sym typeface="Helvetica"/>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85F"/>
        </a:solidFill>
        <a:effectLst/>
        <a:uFillTx/>
        <a:latin typeface="Helvetica"/>
        <a:ea typeface="Helvetica"/>
        <a:cs typeface="Helvetica"/>
        <a:sym typeface="Helvetica"/>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85F"/>
        </a:solidFill>
        <a:effectLst/>
        <a:uFillTx/>
        <a:latin typeface="Helvetica"/>
        <a:ea typeface="Helvetica"/>
        <a:cs typeface="Helvetica"/>
        <a:sym typeface="Helvetica"/>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85F"/>
        </a:solidFill>
        <a:effectLst/>
        <a:uFillTx/>
        <a:latin typeface="Helvetica"/>
        <a:ea typeface="Helvetica"/>
        <a:cs typeface="Helvetica"/>
        <a:sym typeface="Helvetica"/>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85F"/>
        </a:solidFill>
        <a:effectLst/>
        <a:uFillTx/>
        <a:latin typeface="Helvetica"/>
        <a:ea typeface="Helvetica"/>
        <a:cs typeface="Helvetica"/>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4833937" y="2303859"/>
            <a:ext cx="14716126" cy="4643438"/>
          </a:xfrm>
          <a:prstGeom prst="rect">
            <a:avLst/>
          </a:prstGeom>
        </p:spPr>
        <p:txBody>
          <a:bodyPr anchor="b"/>
          <a:lstStyle/>
          <a:p>
            <a:pPr/>
            <a:r>
              <a:t>Title Text</a:t>
            </a:r>
          </a:p>
        </p:txBody>
      </p:sp>
      <p:sp>
        <p:nvSpPr>
          <p:cNvPr id="12" name="Shape 12"/>
          <p:cNvSpPr/>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solidFill>
                  <a:srgbClr val="000000"/>
                </a:solidFill>
              </a:defRPr>
            </a:lvl1pPr>
            <a:lvl2pPr marL="0" indent="228600" algn="ctr">
              <a:spcBef>
                <a:spcPts val="0"/>
              </a:spcBef>
              <a:buSzTx/>
              <a:buNone/>
              <a:defRPr sz="4400">
                <a:solidFill>
                  <a:srgbClr val="000000"/>
                </a:solidFill>
              </a:defRPr>
            </a:lvl2pPr>
            <a:lvl3pPr marL="0" indent="457200" algn="ctr">
              <a:spcBef>
                <a:spcPts val="0"/>
              </a:spcBef>
              <a:buSzTx/>
              <a:buNone/>
              <a:defRPr sz="4400">
                <a:solidFill>
                  <a:srgbClr val="000000"/>
                </a:solidFill>
              </a:defRPr>
            </a:lvl3pPr>
            <a:lvl4pPr marL="0" indent="685800" algn="ctr">
              <a:spcBef>
                <a:spcPts val="0"/>
              </a:spcBef>
              <a:buSzTx/>
              <a:buNone/>
              <a:defRPr sz="4400">
                <a:solidFill>
                  <a:srgbClr val="000000"/>
                </a:solidFill>
              </a:defRPr>
            </a:lvl4pPr>
            <a:lvl5pPr marL="0" indent="914400" algn="ctr">
              <a:spcBef>
                <a:spcPts val="0"/>
              </a:spcBef>
              <a:buSzTx/>
              <a:buNone/>
              <a:defRPr sz="4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solidFill>
                  <a:srgbClr val="000000"/>
                </a:solidFill>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solidFill>
                  <a:srgbClr val="000000"/>
                </a:solidFill>
              </a:defRPr>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sz="half" idx="13"/>
          </p:nvPr>
        </p:nvSpPr>
        <p:spPr>
          <a:xfrm>
            <a:off x="5307210" y="892968"/>
            <a:ext cx="13751720" cy="8322470"/>
          </a:xfrm>
          <a:prstGeom prst="rect">
            <a:avLst/>
          </a:prstGeom>
        </p:spPr>
        <p:txBody>
          <a:bodyPr lIns="91439" tIns="45719" rIns="91439" bIns="45719" anchor="t">
            <a:noAutofit/>
          </a:bodyPr>
          <a:lstStyle/>
          <a:p>
            <a:pPr/>
          </a:p>
        </p:txBody>
      </p:sp>
      <p:sp>
        <p:nvSpPr>
          <p:cNvPr id="21" name="Shape 21"/>
          <p:cNvSpPr/>
          <p:nvPr>
            <p:ph type="title"/>
          </p:nvPr>
        </p:nvSpPr>
        <p:spPr>
          <a:xfrm>
            <a:off x="4833937" y="9447609"/>
            <a:ext cx="14716126" cy="2000251"/>
          </a:xfrm>
          <a:prstGeom prst="rect">
            <a:avLst/>
          </a:prstGeom>
        </p:spPr>
        <p:txBody>
          <a:bodyPr anchor="b"/>
          <a:lstStyle/>
          <a:p>
            <a:pPr/>
            <a:r>
              <a:t>Title Text</a:t>
            </a:r>
          </a:p>
        </p:txBody>
      </p:sp>
      <p:sp>
        <p:nvSpPr>
          <p:cNvPr id="22" name="Shape 22"/>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solidFill>
                  <a:srgbClr val="000000"/>
                </a:solidFill>
              </a:defRPr>
            </a:lvl1pPr>
            <a:lvl2pPr marL="0" indent="228600" algn="ctr">
              <a:spcBef>
                <a:spcPts val="0"/>
              </a:spcBef>
              <a:buSzTx/>
              <a:buNone/>
              <a:defRPr sz="4400">
                <a:solidFill>
                  <a:srgbClr val="000000"/>
                </a:solidFill>
              </a:defRPr>
            </a:lvl2pPr>
            <a:lvl3pPr marL="0" indent="457200" algn="ctr">
              <a:spcBef>
                <a:spcPts val="0"/>
              </a:spcBef>
              <a:buSzTx/>
              <a:buNone/>
              <a:defRPr sz="4400">
                <a:solidFill>
                  <a:srgbClr val="000000"/>
                </a:solidFill>
              </a:defRPr>
            </a:lvl3pPr>
            <a:lvl4pPr marL="0" indent="685800" algn="ctr">
              <a:spcBef>
                <a:spcPts val="0"/>
              </a:spcBef>
              <a:buSzTx/>
              <a:buNone/>
              <a:defRPr sz="4400">
                <a:solidFill>
                  <a:srgbClr val="000000"/>
                </a:solidFill>
              </a:defRPr>
            </a:lvl4pPr>
            <a:lvl5pPr marL="0" indent="914400" algn="ctr">
              <a:spcBef>
                <a:spcPts val="0"/>
              </a:spcBef>
              <a:buSzTx/>
              <a:buNone/>
              <a:defRPr sz="4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4833937" y="4536281"/>
            <a:ext cx="14716126" cy="4643438"/>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12495609" y="892968"/>
            <a:ext cx="7500938" cy="11572876"/>
          </a:xfrm>
          <a:prstGeom prst="rect">
            <a:avLst/>
          </a:prstGeom>
        </p:spPr>
        <p:txBody>
          <a:bodyPr lIns="91439" tIns="45719" rIns="91439" bIns="45719" anchor="t">
            <a:noAutofit/>
          </a:bodyPr>
          <a:lstStyle/>
          <a:p>
            <a:pPr/>
          </a:p>
        </p:txBody>
      </p:sp>
      <p:sp>
        <p:nvSpPr>
          <p:cNvPr id="39" name="Shape 39"/>
          <p:cNvSpPr/>
          <p:nvPr>
            <p:ph type="title"/>
          </p:nvPr>
        </p:nvSpPr>
        <p:spPr>
          <a:xfrm>
            <a:off x="4387453" y="892968"/>
            <a:ext cx="7500938" cy="5607845"/>
          </a:xfrm>
          <a:prstGeom prst="rect">
            <a:avLst/>
          </a:prstGeom>
        </p:spPr>
        <p:txBody>
          <a:bodyPr anchor="b"/>
          <a:lstStyle>
            <a:lvl1pPr>
              <a:defRPr sz="5000">
                <a:solidFill>
                  <a:srgbClr val="DA3727"/>
                </a:solidFill>
              </a:defRPr>
            </a:lvl1pPr>
          </a:lstStyle>
          <a:p>
            <a:pPr/>
            <a:r>
              <a:t>Title Text</a:t>
            </a:r>
          </a:p>
        </p:txBody>
      </p:sp>
      <p:sp>
        <p:nvSpPr>
          <p:cNvPr id="40" name="Shape 40"/>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solidFill>
                  <a:srgbClr val="000000"/>
                </a:solidFill>
              </a:defRPr>
            </a:lvl1pPr>
            <a:lvl2pPr marL="0" indent="228600" algn="ctr">
              <a:spcBef>
                <a:spcPts val="0"/>
              </a:spcBef>
              <a:buSzTx/>
              <a:buNone/>
              <a:defRPr sz="4400">
                <a:solidFill>
                  <a:srgbClr val="000000"/>
                </a:solidFill>
              </a:defRPr>
            </a:lvl2pPr>
            <a:lvl3pPr marL="0" indent="457200" algn="ctr">
              <a:spcBef>
                <a:spcPts val="0"/>
              </a:spcBef>
              <a:buSzTx/>
              <a:buNone/>
              <a:defRPr sz="4400">
                <a:solidFill>
                  <a:srgbClr val="000000"/>
                </a:solidFill>
              </a:defRPr>
            </a:lvl3pPr>
            <a:lvl4pPr marL="0" indent="685800" algn="ctr">
              <a:spcBef>
                <a:spcPts val="0"/>
              </a:spcBef>
              <a:buSzTx/>
              <a:buNone/>
              <a:defRPr sz="4400">
                <a:solidFill>
                  <a:srgbClr val="000000"/>
                </a:solidFill>
              </a:defRPr>
            </a:lvl4pPr>
            <a:lvl5pPr marL="0" indent="914400" algn="ctr">
              <a:spcBef>
                <a:spcPts val="0"/>
              </a:spcBef>
              <a:buSzTx/>
              <a:buNone/>
              <a:defRPr sz="4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quarter" idx="13"/>
          </p:nvPr>
        </p:nvSpPr>
        <p:spPr>
          <a:xfrm>
            <a:off x="12495609" y="3661171"/>
            <a:ext cx="7500938" cy="8840392"/>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quarter" idx="1"/>
          </p:nvPr>
        </p:nvSpPr>
        <p:spPr>
          <a:xfrm>
            <a:off x="4387453" y="3661171"/>
            <a:ext cx="7500938" cy="8840392"/>
          </a:xfrm>
          <a:prstGeom prst="rect">
            <a:avLst/>
          </a:prstGeom>
        </p:spPr>
        <p:txBody>
          <a:bodyPr/>
          <a:lstStyle>
            <a:lvl1pPr marL="293914" indent="-293914">
              <a:spcBef>
                <a:spcPts val="4500"/>
              </a:spcBef>
              <a:defRPr sz="2400"/>
            </a:lvl1pPr>
            <a:lvl2pPr marL="636814" indent="-293914">
              <a:spcBef>
                <a:spcPts val="4500"/>
              </a:spcBef>
              <a:defRPr sz="2400"/>
            </a:lvl2pPr>
            <a:lvl3pPr marL="979714" indent="-293914">
              <a:spcBef>
                <a:spcPts val="4500"/>
              </a:spcBef>
              <a:defRPr sz="2400"/>
            </a:lvl3pPr>
            <a:lvl4pPr marL="1322614" indent="-293914">
              <a:spcBef>
                <a:spcPts val="4500"/>
              </a:spcBef>
              <a:defRPr sz="2400"/>
            </a:lvl4pPr>
            <a:lvl5pPr marL="1665514" indent="-293914">
              <a:spcBef>
                <a:spcPts val="4500"/>
              </a:spcBef>
              <a:defRPr sz="24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4" name="Shape 84"/>
          <p:cNvSpPr/>
          <p:nvPr>
            <p:ph type="pic" sz="quarter" idx="14"/>
          </p:nvPr>
        </p:nvSpPr>
        <p:spPr>
          <a:xfrm>
            <a:off x="12504353" y="1250156"/>
            <a:ext cx="7500939" cy="5304235"/>
          </a:xfrm>
          <a:prstGeom prst="rect">
            <a:avLst/>
          </a:prstGeom>
        </p:spPr>
        <p:txBody>
          <a:bodyPr lIns="91439" tIns="45719" rIns="91439" bIns="45719" anchor="t">
            <a:noAutofit/>
          </a:bodyPr>
          <a:lstStyle/>
          <a:p>
            <a:pPr/>
          </a:p>
        </p:txBody>
      </p:sp>
      <p:sp>
        <p:nvSpPr>
          <p:cNvPr id="85" name="Shape 85"/>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Shape 3"/>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821531" rtl="0" latinLnBrk="0">
        <a:lnSpc>
          <a:spcPct val="100000"/>
        </a:lnSpc>
        <a:spcBef>
          <a:spcPts val="0"/>
        </a:spcBef>
        <a:spcAft>
          <a:spcPts val="0"/>
        </a:spcAft>
        <a:buClrTx/>
        <a:buSzTx/>
        <a:buFontTx/>
        <a:buNone/>
        <a:tabLst/>
        <a:defRPr b="0" baseline="0" cap="none" i="0" spc="0" strike="noStrike" sz="5200" u="none">
          <a:ln>
            <a:noFill/>
          </a:ln>
          <a:solidFill>
            <a:srgbClr val="53585F"/>
          </a:solidFill>
          <a:uFillTx/>
          <a:latin typeface="+mn-lt"/>
          <a:ea typeface="+mn-ea"/>
          <a:cs typeface="+mn-cs"/>
          <a:sym typeface="Nexa Light"/>
        </a:defRPr>
      </a:lvl1pPr>
      <a:lvl2pPr marL="0" marR="0" indent="228600" algn="l" defTabSz="821531" rtl="0" latinLnBrk="0">
        <a:lnSpc>
          <a:spcPct val="100000"/>
        </a:lnSpc>
        <a:spcBef>
          <a:spcPts val="0"/>
        </a:spcBef>
        <a:spcAft>
          <a:spcPts val="0"/>
        </a:spcAft>
        <a:buClrTx/>
        <a:buSzTx/>
        <a:buFontTx/>
        <a:buNone/>
        <a:tabLst/>
        <a:defRPr b="0" baseline="0" cap="none" i="0" spc="0" strike="noStrike" sz="5200" u="none">
          <a:ln>
            <a:noFill/>
          </a:ln>
          <a:solidFill>
            <a:srgbClr val="53585F"/>
          </a:solidFill>
          <a:uFillTx/>
          <a:latin typeface="+mn-lt"/>
          <a:ea typeface="+mn-ea"/>
          <a:cs typeface="+mn-cs"/>
          <a:sym typeface="Nexa Light"/>
        </a:defRPr>
      </a:lvl2pPr>
      <a:lvl3pPr marL="0" marR="0" indent="457200" algn="l" defTabSz="821531" rtl="0" latinLnBrk="0">
        <a:lnSpc>
          <a:spcPct val="100000"/>
        </a:lnSpc>
        <a:spcBef>
          <a:spcPts val="0"/>
        </a:spcBef>
        <a:spcAft>
          <a:spcPts val="0"/>
        </a:spcAft>
        <a:buClrTx/>
        <a:buSzTx/>
        <a:buFontTx/>
        <a:buNone/>
        <a:tabLst/>
        <a:defRPr b="0" baseline="0" cap="none" i="0" spc="0" strike="noStrike" sz="5200" u="none">
          <a:ln>
            <a:noFill/>
          </a:ln>
          <a:solidFill>
            <a:srgbClr val="53585F"/>
          </a:solidFill>
          <a:uFillTx/>
          <a:latin typeface="+mn-lt"/>
          <a:ea typeface="+mn-ea"/>
          <a:cs typeface="+mn-cs"/>
          <a:sym typeface="Nexa Light"/>
        </a:defRPr>
      </a:lvl3pPr>
      <a:lvl4pPr marL="0" marR="0" indent="685800" algn="l" defTabSz="821531" rtl="0" latinLnBrk="0">
        <a:lnSpc>
          <a:spcPct val="100000"/>
        </a:lnSpc>
        <a:spcBef>
          <a:spcPts val="0"/>
        </a:spcBef>
        <a:spcAft>
          <a:spcPts val="0"/>
        </a:spcAft>
        <a:buClrTx/>
        <a:buSzTx/>
        <a:buFontTx/>
        <a:buNone/>
        <a:tabLst/>
        <a:defRPr b="0" baseline="0" cap="none" i="0" spc="0" strike="noStrike" sz="5200" u="none">
          <a:ln>
            <a:noFill/>
          </a:ln>
          <a:solidFill>
            <a:srgbClr val="53585F"/>
          </a:solidFill>
          <a:uFillTx/>
          <a:latin typeface="+mn-lt"/>
          <a:ea typeface="+mn-ea"/>
          <a:cs typeface="+mn-cs"/>
          <a:sym typeface="Nexa Light"/>
        </a:defRPr>
      </a:lvl4pPr>
      <a:lvl5pPr marL="0" marR="0" indent="914400" algn="l" defTabSz="821531" rtl="0" latinLnBrk="0">
        <a:lnSpc>
          <a:spcPct val="100000"/>
        </a:lnSpc>
        <a:spcBef>
          <a:spcPts val="0"/>
        </a:spcBef>
        <a:spcAft>
          <a:spcPts val="0"/>
        </a:spcAft>
        <a:buClrTx/>
        <a:buSzTx/>
        <a:buFontTx/>
        <a:buNone/>
        <a:tabLst/>
        <a:defRPr b="0" baseline="0" cap="none" i="0" spc="0" strike="noStrike" sz="5200" u="none">
          <a:ln>
            <a:noFill/>
          </a:ln>
          <a:solidFill>
            <a:srgbClr val="53585F"/>
          </a:solidFill>
          <a:uFillTx/>
          <a:latin typeface="+mn-lt"/>
          <a:ea typeface="+mn-ea"/>
          <a:cs typeface="+mn-cs"/>
          <a:sym typeface="Nexa Light"/>
        </a:defRPr>
      </a:lvl5pPr>
      <a:lvl6pPr marL="0" marR="0" indent="1143000" algn="l" defTabSz="821531" rtl="0" latinLnBrk="0">
        <a:lnSpc>
          <a:spcPct val="100000"/>
        </a:lnSpc>
        <a:spcBef>
          <a:spcPts val="0"/>
        </a:spcBef>
        <a:spcAft>
          <a:spcPts val="0"/>
        </a:spcAft>
        <a:buClrTx/>
        <a:buSzTx/>
        <a:buFontTx/>
        <a:buNone/>
        <a:tabLst/>
        <a:defRPr b="0" baseline="0" cap="none" i="0" spc="0" strike="noStrike" sz="5200" u="none">
          <a:ln>
            <a:noFill/>
          </a:ln>
          <a:solidFill>
            <a:srgbClr val="53585F"/>
          </a:solidFill>
          <a:uFillTx/>
          <a:latin typeface="+mn-lt"/>
          <a:ea typeface="+mn-ea"/>
          <a:cs typeface="+mn-cs"/>
          <a:sym typeface="Nexa Light"/>
        </a:defRPr>
      </a:lvl6pPr>
      <a:lvl7pPr marL="0" marR="0" indent="1371600" algn="l" defTabSz="821531" rtl="0" latinLnBrk="0">
        <a:lnSpc>
          <a:spcPct val="100000"/>
        </a:lnSpc>
        <a:spcBef>
          <a:spcPts val="0"/>
        </a:spcBef>
        <a:spcAft>
          <a:spcPts val="0"/>
        </a:spcAft>
        <a:buClrTx/>
        <a:buSzTx/>
        <a:buFontTx/>
        <a:buNone/>
        <a:tabLst/>
        <a:defRPr b="0" baseline="0" cap="none" i="0" spc="0" strike="noStrike" sz="5200" u="none">
          <a:ln>
            <a:noFill/>
          </a:ln>
          <a:solidFill>
            <a:srgbClr val="53585F"/>
          </a:solidFill>
          <a:uFillTx/>
          <a:latin typeface="+mn-lt"/>
          <a:ea typeface="+mn-ea"/>
          <a:cs typeface="+mn-cs"/>
          <a:sym typeface="Nexa Light"/>
        </a:defRPr>
      </a:lvl7pPr>
      <a:lvl8pPr marL="0" marR="0" indent="1600200" algn="l" defTabSz="821531" rtl="0" latinLnBrk="0">
        <a:lnSpc>
          <a:spcPct val="100000"/>
        </a:lnSpc>
        <a:spcBef>
          <a:spcPts val="0"/>
        </a:spcBef>
        <a:spcAft>
          <a:spcPts val="0"/>
        </a:spcAft>
        <a:buClrTx/>
        <a:buSzTx/>
        <a:buFontTx/>
        <a:buNone/>
        <a:tabLst/>
        <a:defRPr b="0" baseline="0" cap="none" i="0" spc="0" strike="noStrike" sz="5200" u="none">
          <a:ln>
            <a:noFill/>
          </a:ln>
          <a:solidFill>
            <a:srgbClr val="53585F"/>
          </a:solidFill>
          <a:uFillTx/>
          <a:latin typeface="+mn-lt"/>
          <a:ea typeface="+mn-ea"/>
          <a:cs typeface="+mn-cs"/>
          <a:sym typeface="Nexa Light"/>
        </a:defRPr>
      </a:lvl8pPr>
      <a:lvl9pPr marL="0" marR="0" indent="1828800" algn="l" defTabSz="821531" rtl="0" latinLnBrk="0">
        <a:lnSpc>
          <a:spcPct val="100000"/>
        </a:lnSpc>
        <a:spcBef>
          <a:spcPts val="0"/>
        </a:spcBef>
        <a:spcAft>
          <a:spcPts val="0"/>
        </a:spcAft>
        <a:buClrTx/>
        <a:buSzTx/>
        <a:buFontTx/>
        <a:buNone/>
        <a:tabLst/>
        <a:defRPr b="0" baseline="0" cap="none" i="0" spc="0" strike="noStrike" sz="5200" u="none">
          <a:ln>
            <a:noFill/>
          </a:ln>
          <a:solidFill>
            <a:srgbClr val="53585F"/>
          </a:solidFill>
          <a:uFillTx/>
          <a:latin typeface="+mn-lt"/>
          <a:ea typeface="+mn-ea"/>
          <a:cs typeface="+mn-cs"/>
          <a:sym typeface="Nexa Light"/>
        </a:defRPr>
      </a:lvl9pPr>
    </p:titleStyle>
    <p:bodyStyle>
      <a:lvl1pPr marL="444500" marR="0" indent="-444500" algn="l" defTabSz="821531" rtl="0" latinLnBrk="0">
        <a:lnSpc>
          <a:spcPct val="100000"/>
        </a:lnSpc>
        <a:spcBef>
          <a:spcPts val="5900"/>
        </a:spcBef>
        <a:spcAft>
          <a:spcPts val="0"/>
        </a:spcAft>
        <a:buClrTx/>
        <a:buSzPct val="75000"/>
        <a:buFontTx/>
        <a:buChar char="•"/>
        <a:tabLst/>
        <a:defRPr b="0" baseline="0" cap="none" i="0" spc="0" strike="noStrike" sz="3600" u="none">
          <a:ln>
            <a:noFill/>
          </a:ln>
          <a:solidFill>
            <a:srgbClr val="53585F"/>
          </a:solidFill>
          <a:uFillTx/>
          <a:latin typeface="Helvetica Light"/>
          <a:ea typeface="Helvetica Light"/>
          <a:cs typeface="Helvetica Light"/>
          <a:sym typeface="Helvetica Light"/>
        </a:defRPr>
      </a:lvl1pPr>
      <a:lvl2pPr marL="889000" marR="0" indent="-444500" algn="l" defTabSz="821531" rtl="0" latinLnBrk="0">
        <a:lnSpc>
          <a:spcPct val="100000"/>
        </a:lnSpc>
        <a:spcBef>
          <a:spcPts val="5900"/>
        </a:spcBef>
        <a:spcAft>
          <a:spcPts val="0"/>
        </a:spcAft>
        <a:buClrTx/>
        <a:buSzPct val="75000"/>
        <a:buFontTx/>
        <a:buChar char="•"/>
        <a:tabLst/>
        <a:defRPr b="0" baseline="0" cap="none" i="0" spc="0" strike="noStrike" sz="3600" u="none">
          <a:ln>
            <a:noFill/>
          </a:ln>
          <a:solidFill>
            <a:srgbClr val="53585F"/>
          </a:solidFill>
          <a:uFillTx/>
          <a:latin typeface="Helvetica Light"/>
          <a:ea typeface="Helvetica Light"/>
          <a:cs typeface="Helvetica Light"/>
          <a:sym typeface="Helvetica Light"/>
        </a:defRPr>
      </a:lvl2pPr>
      <a:lvl3pPr marL="1333500" marR="0" indent="-444500" algn="l" defTabSz="821531" rtl="0" latinLnBrk="0">
        <a:lnSpc>
          <a:spcPct val="100000"/>
        </a:lnSpc>
        <a:spcBef>
          <a:spcPts val="5900"/>
        </a:spcBef>
        <a:spcAft>
          <a:spcPts val="0"/>
        </a:spcAft>
        <a:buClrTx/>
        <a:buSzPct val="75000"/>
        <a:buFontTx/>
        <a:buChar char="•"/>
        <a:tabLst/>
        <a:defRPr b="0" baseline="0" cap="none" i="0" spc="0" strike="noStrike" sz="3600" u="none">
          <a:ln>
            <a:noFill/>
          </a:ln>
          <a:solidFill>
            <a:srgbClr val="53585F"/>
          </a:solidFill>
          <a:uFillTx/>
          <a:latin typeface="Helvetica Light"/>
          <a:ea typeface="Helvetica Light"/>
          <a:cs typeface="Helvetica Light"/>
          <a:sym typeface="Helvetica Light"/>
        </a:defRPr>
      </a:lvl3pPr>
      <a:lvl4pPr marL="1778000" marR="0" indent="-444500" algn="l" defTabSz="821531" rtl="0" latinLnBrk="0">
        <a:lnSpc>
          <a:spcPct val="100000"/>
        </a:lnSpc>
        <a:spcBef>
          <a:spcPts val="5900"/>
        </a:spcBef>
        <a:spcAft>
          <a:spcPts val="0"/>
        </a:spcAft>
        <a:buClrTx/>
        <a:buSzPct val="75000"/>
        <a:buFontTx/>
        <a:buChar char="•"/>
        <a:tabLst/>
        <a:defRPr b="0" baseline="0" cap="none" i="0" spc="0" strike="noStrike" sz="3600" u="none">
          <a:ln>
            <a:noFill/>
          </a:ln>
          <a:solidFill>
            <a:srgbClr val="53585F"/>
          </a:solidFill>
          <a:uFillTx/>
          <a:latin typeface="Helvetica Light"/>
          <a:ea typeface="Helvetica Light"/>
          <a:cs typeface="Helvetica Light"/>
          <a:sym typeface="Helvetica Light"/>
        </a:defRPr>
      </a:lvl4pPr>
      <a:lvl5pPr marL="2222500" marR="0" indent="-444500" algn="l" defTabSz="821531" rtl="0" latinLnBrk="0">
        <a:lnSpc>
          <a:spcPct val="100000"/>
        </a:lnSpc>
        <a:spcBef>
          <a:spcPts val="5900"/>
        </a:spcBef>
        <a:spcAft>
          <a:spcPts val="0"/>
        </a:spcAft>
        <a:buClrTx/>
        <a:buSzPct val="75000"/>
        <a:buFontTx/>
        <a:buChar char="•"/>
        <a:tabLst/>
        <a:defRPr b="0" baseline="0" cap="none" i="0" spc="0" strike="noStrike" sz="3600" u="none">
          <a:ln>
            <a:noFill/>
          </a:ln>
          <a:solidFill>
            <a:srgbClr val="53585F"/>
          </a:solidFill>
          <a:uFillTx/>
          <a:latin typeface="Helvetica Light"/>
          <a:ea typeface="Helvetica Light"/>
          <a:cs typeface="Helvetica Light"/>
          <a:sym typeface="Helvetica Light"/>
        </a:defRPr>
      </a:lvl5pPr>
      <a:lvl6pPr marL="2667000" marR="0" indent="-444500" algn="l" defTabSz="821531" rtl="0" latinLnBrk="0">
        <a:lnSpc>
          <a:spcPct val="100000"/>
        </a:lnSpc>
        <a:spcBef>
          <a:spcPts val="5900"/>
        </a:spcBef>
        <a:spcAft>
          <a:spcPts val="0"/>
        </a:spcAft>
        <a:buClrTx/>
        <a:buSzPct val="75000"/>
        <a:buFontTx/>
        <a:buChar char="•"/>
        <a:tabLst/>
        <a:defRPr b="0" baseline="0" cap="none" i="0" spc="0" strike="noStrike" sz="3600" u="none">
          <a:ln>
            <a:noFill/>
          </a:ln>
          <a:solidFill>
            <a:srgbClr val="53585F"/>
          </a:solidFill>
          <a:uFillTx/>
          <a:latin typeface="Helvetica Light"/>
          <a:ea typeface="Helvetica Light"/>
          <a:cs typeface="Helvetica Light"/>
          <a:sym typeface="Helvetica Light"/>
        </a:defRPr>
      </a:lvl6pPr>
      <a:lvl7pPr marL="3111500" marR="0" indent="-444500" algn="l" defTabSz="821531" rtl="0" latinLnBrk="0">
        <a:lnSpc>
          <a:spcPct val="100000"/>
        </a:lnSpc>
        <a:spcBef>
          <a:spcPts val="5900"/>
        </a:spcBef>
        <a:spcAft>
          <a:spcPts val="0"/>
        </a:spcAft>
        <a:buClrTx/>
        <a:buSzPct val="75000"/>
        <a:buFontTx/>
        <a:buChar char="•"/>
        <a:tabLst/>
        <a:defRPr b="0" baseline="0" cap="none" i="0" spc="0" strike="noStrike" sz="3600" u="none">
          <a:ln>
            <a:noFill/>
          </a:ln>
          <a:solidFill>
            <a:srgbClr val="53585F"/>
          </a:solidFill>
          <a:uFillTx/>
          <a:latin typeface="Helvetica Light"/>
          <a:ea typeface="Helvetica Light"/>
          <a:cs typeface="Helvetica Light"/>
          <a:sym typeface="Helvetica Light"/>
        </a:defRPr>
      </a:lvl7pPr>
      <a:lvl8pPr marL="3556000" marR="0" indent="-444500" algn="l" defTabSz="821531" rtl="0" latinLnBrk="0">
        <a:lnSpc>
          <a:spcPct val="100000"/>
        </a:lnSpc>
        <a:spcBef>
          <a:spcPts val="5900"/>
        </a:spcBef>
        <a:spcAft>
          <a:spcPts val="0"/>
        </a:spcAft>
        <a:buClrTx/>
        <a:buSzPct val="75000"/>
        <a:buFontTx/>
        <a:buChar char="•"/>
        <a:tabLst/>
        <a:defRPr b="0" baseline="0" cap="none" i="0" spc="0" strike="noStrike" sz="3600" u="none">
          <a:ln>
            <a:noFill/>
          </a:ln>
          <a:solidFill>
            <a:srgbClr val="53585F"/>
          </a:solidFill>
          <a:uFillTx/>
          <a:latin typeface="Helvetica Light"/>
          <a:ea typeface="Helvetica Light"/>
          <a:cs typeface="Helvetica Light"/>
          <a:sym typeface="Helvetica Light"/>
        </a:defRPr>
      </a:lvl8pPr>
      <a:lvl9pPr marL="4000500" marR="0" indent="-444500" algn="l" defTabSz="821531" rtl="0" latinLnBrk="0">
        <a:lnSpc>
          <a:spcPct val="100000"/>
        </a:lnSpc>
        <a:spcBef>
          <a:spcPts val="5900"/>
        </a:spcBef>
        <a:spcAft>
          <a:spcPts val="0"/>
        </a:spcAft>
        <a:buClrTx/>
        <a:buSzPct val="75000"/>
        <a:buFontTx/>
        <a:buChar char="•"/>
        <a:tabLst/>
        <a:defRPr b="0" baseline="0" cap="none" i="0" spc="0" strike="noStrike" sz="3600" u="none">
          <a:ln>
            <a:noFill/>
          </a:ln>
          <a:solidFill>
            <a:srgbClr val="53585F"/>
          </a:solidFill>
          <a:uFillTx/>
          <a:latin typeface="Helvetica Light"/>
          <a:ea typeface="Helvetica Light"/>
          <a:cs typeface="Helvetica Light"/>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tif"/><Relationship Id="rId3" Type="http://schemas.openxmlformats.org/officeDocument/2006/relationships/image" Target="../media/image1.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pasted-image.tiff"/>
          <p:cNvPicPr>
            <a:picLocks noChangeAspect="1"/>
          </p:cNvPicPr>
          <p:nvPr/>
        </p:nvPicPr>
        <p:blipFill>
          <a:blip r:embed="rId2">
            <a:extLst/>
          </a:blip>
          <a:stretch>
            <a:fillRect/>
          </a:stretch>
        </p:blipFill>
        <p:spPr>
          <a:xfrm>
            <a:off x="7985373" y="5769608"/>
            <a:ext cx="2176783" cy="2176784"/>
          </a:xfrm>
          <a:prstGeom prst="rect">
            <a:avLst/>
          </a:prstGeom>
          <a:ln w="12700">
            <a:miter lim="400000"/>
          </a:ln>
        </p:spPr>
      </p:pic>
      <p:sp>
        <p:nvSpPr>
          <p:cNvPr id="120" name="Shape 120"/>
          <p:cNvSpPr/>
          <p:nvPr/>
        </p:nvSpPr>
        <p:spPr>
          <a:xfrm>
            <a:off x="10491628" y="6392862"/>
            <a:ext cx="5907000" cy="930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200">
                <a:latin typeface="+mn-lt"/>
                <a:ea typeface="+mn-ea"/>
                <a:cs typeface="+mn-cs"/>
                <a:sym typeface="Nexa Light"/>
              </a:defRPr>
            </a:lvl1pPr>
          </a:lstStyle>
          <a:p>
            <a:pPr/>
            <a:r>
              <a:t>helps Golden Shoe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nvSpPr>
        <p:spPr>
          <a:xfrm>
            <a:off x="657284" y="1977618"/>
            <a:ext cx="23069431" cy="676195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spcBef>
                <a:spcPts val="5900"/>
              </a:spcBef>
              <a:defRPr sz="3600">
                <a:latin typeface="Helvetica Light"/>
                <a:ea typeface="Helvetica Light"/>
                <a:cs typeface="Helvetica Light"/>
                <a:sym typeface="Helvetica Light"/>
              </a:defRPr>
            </a:pPr>
            <a:r>
              <a:t>Golden Shoe has seen a steady decline in revenue over the last couple of years.</a:t>
            </a:r>
          </a:p>
          <a:p>
            <a:pPr algn="l">
              <a:spcBef>
                <a:spcPts val="5900"/>
              </a:spcBef>
              <a:defRPr sz="3600">
                <a:latin typeface="Helvetica Light"/>
                <a:ea typeface="Helvetica Light"/>
                <a:cs typeface="Helvetica Light"/>
                <a:sym typeface="Helvetica Light"/>
              </a:defRPr>
            </a:pPr>
            <a:r>
              <a:t>It’s a bricks and mortar company with an online presence. The flagship store is in London, however this is next to their main competitors, who seem much busier.</a:t>
            </a:r>
          </a:p>
          <a:p>
            <a:pPr algn="l">
              <a:spcBef>
                <a:spcPts val="5900"/>
              </a:spcBef>
              <a:defRPr sz="3600">
                <a:latin typeface="Helvetica Light"/>
                <a:ea typeface="Helvetica Light"/>
                <a:cs typeface="Helvetica Light"/>
                <a:sym typeface="Helvetica Light"/>
              </a:defRPr>
            </a:pPr>
            <a:r>
              <a:t>The eCommerce platform is around 9 years old. Conversion rate online has decreased rapidly and the dropout rates in mobile and iPad devices have increased dramatically. There is no mobile app.</a:t>
            </a:r>
          </a:p>
          <a:p>
            <a:pPr algn="l">
              <a:spcBef>
                <a:spcPts val="5900"/>
              </a:spcBef>
              <a:defRPr sz="3600">
                <a:latin typeface="Helvetica Light"/>
                <a:ea typeface="Helvetica Light"/>
                <a:cs typeface="Helvetica Light"/>
                <a:sym typeface="Helvetica Light"/>
              </a:defRPr>
            </a:pPr>
            <a:r>
              <a:t>Golden Shoe releases quarterly which works well, though it is impossible to get any small changes in quicker than this. They are aware of the benefits of agile but concerned on how they can up-skill their current loyal workforce and convince the leadership team.</a:t>
            </a:r>
          </a:p>
        </p:txBody>
      </p:sp>
      <p:sp>
        <p:nvSpPr>
          <p:cNvPr id="123" name="Shape 123"/>
          <p:cNvSpPr/>
          <p:nvPr/>
        </p:nvSpPr>
        <p:spPr>
          <a:xfrm>
            <a:off x="670164" y="627237"/>
            <a:ext cx="8474076" cy="917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000">
                <a:solidFill>
                  <a:srgbClr val="DA3727"/>
                </a:solidFill>
                <a:latin typeface="+mn-lt"/>
                <a:ea typeface="+mn-ea"/>
                <a:cs typeface="+mn-cs"/>
                <a:sym typeface="Nexa Light"/>
              </a:defRPr>
            </a:lvl1pPr>
          </a:lstStyle>
          <a:p>
            <a:pPr/>
            <a:r>
              <a:t>Why you’re speaking with us</a:t>
            </a:r>
          </a:p>
        </p:txBody>
      </p:sp>
      <p:graphicFrame>
        <p:nvGraphicFramePr>
          <p:cNvPr id="124" name="Table 124"/>
          <p:cNvGraphicFramePr/>
          <p:nvPr/>
        </p:nvGraphicFramePr>
        <p:xfrm>
          <a:off x="831149" y="9172380"/>
          <a:ext cx="8850490" cy="375089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8850488"/>
              </a:tblGrid>
              <a:tr h="937724">
                <a:tc>
                  <a:txBody>
                    <a:bodyPr/>
                    <a:lstStyle/>
                    <a:p>
                      <a:pPr defTabSz="914400">
                        <a:defRPr b="0" sz="1800">
                          <a:solidFill>
                            <a:srgbClr val="000000"/>
                          </a:solidFill>
                        </a:defRPr>
                      </a:pPr>
                      <a:r>
                        <a:rPr b="1" sz="2400">
                          <a:solidFill>
                            <a:srgbClr val="FFFFFF"/>
                          </a:solidFill>
                          <a:sym typeface="Helvetica"/>
                        </a:rPr>
                        <a:t>Top 3 reasons for contacting Customer Services</a:t>
                      </a:r>
                    </a:p>
                  </a:txBody>
                  <a:tcPr marL="50800" marR="50800" marT="50800" marB="50800" anchor="ctr" anchorCtr="0" horzOverflow="overflow">
                    <a:solidFill>
                      <a:schemeClr val="accent5"/>
                    </a:solidFill>
                  </a:tcPr>
                </a:tc>
              </a:tr>
              <a:tr h="937724">
                <a:tc>
                  <a:txBody>
                    <a:bodyPr/>
                    <a:lstStyle/>
                    <a:p>
                      <a:pPr algn="l">
                        <a:spcBef>
                          <a:spcPts val="4500"/>
                        </a:spcBef>
                        <a:defRPr sz="1800"/>
                      </a:pPr>
                      <a:r>
                        <a:rPr sz="2400">
                          <a:solidFill>
                            <a:srgbClr val="53585F"/>
                          </a:solidFill>
                        </a:rPr>
                        <a:t>Returns Process</a:t>
                      </a:r>
                    </a:p>
                  </a:txBody>
                  <a:tcPr marL="50800" marR="50800" marT="50800" marB="50800" anchor="ctr" anchorCtr="0" horzOverflow="overflow"/>
                </a:tc>
              </a:tr>
              <a:tr h="937724">
                <a:tc>
                  <a:txBody>
                    <a:bodyPr/>
                    <a:lstStyle/>
                    <a:p>
                      <a:pPr algn="l">
                        <a:spcBef>
                          <a:spcPts val="4500"/>
                        </a:spcBef>
                        <a:defRPr sz="1800"/>
                      </a:pPr>
                      <a:r>
                        <a:rPr sz="2400">
                          <a:solidFill>
                            <a:srgbClr val="53585F"/>
                          </a:solidFill>
                        </a:rPr>
                        <a:t>Not showing items out of stock and can still checkout</a:t>
                      </a:r>
                    </a:p>
                  </a:txBody>
                  <a:tcPr marL="50800" marR="50800" marT="50800" marB="50800" anchor="ctr" anchorCtr="0" horzOverflow="overflow"/>
                </a:tc>
              </a:tr>
              <a:tr h="937724">
                <a:tc>
                  <a:txBody>
                    <a:bodyPr/>
                    <a:lstStyle/>
                    <a:p>
                      <a:pPr algn="l">
                        <a:spcBef>
                          <a:spcPts val="4500"/>
                        </a:spcBef>
                        <a:defRPr sz="1800"/>
                      </a:pPr>
                      <a:r>
                        <a:rPr sz="2400">
                          <a:solidFill>
                            <a:srgbClr val="53585F"/>
                          </a:solidFill>
                        </a:rPr>
                        <a:t>Delivery Date and Time</a:t>
                      </a:r>
                    </a:p>
                  </a:txBody>
                  <a:tcPr marL="50800" marR="50800" marT="50800" marB="50800" anchor="ctr" anchorCtr="0" horzOverflow="overflow"/>
                </a:tc>
              </a:tr>
            </a:tbl>
          </a:graphicData>
        </a:graphic>
      </p:graphicFrame>
      <p:graphicFrame>
        <p:nvGraphicFramePr>
          <p:cNvPr id="125" name="Table 125"/>
          <p:cNvGraphicFramePr/>
          <p:nvPr/>
        </p:nvGraphicFramePr>
        <p:xfrm>
          <a:off x="14204943" y="9172380"/>
          <a:ext cx="8850490" cy="375089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8850488"/>
              </a:tblGrid>
              <a:tr h="750179">
                <a:tc>
                  <a:txBody>
                    <a:bodyPr/>
                    <a:lstStyle/>
                    <a:p>
                      <a:pPr defTabSz="914400">
                        <a:defRPr b="0" sz="1800">
                          <a:solidFill>
                            <a:srgbClr val="000000"/>
                          </a:solidFill>
                        </a:defRPr>
                      </a:pPr>
                      <a:r>
                        <a:rPr b="1" sz="2400">
                          <a:solidFill>
                            <a:srgbClr val="FFFFFF"/>
                          </a:solidFill>
                          <a:sym typeface="Helvetica"/>
                        </a:rPr>
                        <a:t>Top reasons for returning items</a:t>
                      </a:r>
                    </a:p>
                  </a:txBody>
                  <a:tcPr marL="50800" marR="50800" marT="50800" marB="50800" anchor="ctr" anchorCtr="0" horzOverflow="overflow">
                    <a:solidFill>
                      <a:schemeClr val="accent5"/>
                    </a:solidFill>
                  </a:tcPr>
                </a:tc>
              </a:tr>
              <a:tr h="750179">
                <a:tc>
                  <a:txBody>
                    <a:bodyPr/>
                    <a:lstStyle/>
                    <a:p>
                      <a:pPr algn="l">
                        <a:spcBef>
                          <a:spcPts val="4500"/>
                        </a:spcBef>
                        <a:defRPr>
                          <a:solidFill>
                            <a:srgbClr val="53585F"/>
                          </a:solidFill>
                        </a:defRPr>
                      </a:pPr>
                      <a:r>
                        <a:t>Incorrect shoe size – </a:t>
                      </a:r>
                      <a:r>
                        <a:rPr b="1">
                          <a:latin typeface="Helvetica"/>
                          <a:ea typeface="Helvetica"/>
                          <a:cs typeface="Helvetica"/>
                          <a:sym typeface="Helvetica"/>
                        </a:rPr>
                        <a:t>38%</a:t>
                      </a:r>
                    </a:p>
                  </a:txBody>
                  <a:tcPr marL="50800" marR="50800" marT="50800" marB="50800" anchor="ctr" anchorCtr="0" horzOverflow="overflow"/>
                </a:tc>
              </a:tr>
              <a:tr h="750179">
                <a:tc>
                  <a:txBody>
                    <a:bodyPr/>
                    <a:lstStyle/>
                    <a:p>
                      <a:pPr algn="l">
                        <a:spcBef>
                          <a:spcPts val="4500"/>
                        </a:spcBef>
                        <a:defRPr>
                          <a:solidFill>
                            <a:srgbClr val="53585F"/>
                          </a:solidFill>
                        </a:defRPr>
                      </a:pPr>
                      <a:r>
                        <a:t>Didn’t like the style – </a:t>
                      </a:r>
                      <a:r>
                        <a:rPr b="1">
                          <a:latin typeface="Helvetica"/>
                          <a:ea typeface="Helvetica"/>
                          <a:cs typeface="Helvetica"/>
                          <a:sym typeface="Helvetica"/>
                        </a:rPr>
                        <a:t>35%</a:t>
                      </a:r>
                    </a:p>
                  </a:txBody>
                  <a:tcPr marL="50800" marR="50800" marT="50800" marB="50800" anchor="ctr" anchorCtr="0" horzOverflow="overflow"/>
                </a:tc>
              </a:tr>
              <a:tr h="750179">
                <a:tc>
                  <a:txBody>
                    <a:bodyPr/>
                    <a:lstStyle/>
                    <a:p>
                      <a:pPr algn="l">
                        <a:spcBef>
                          <a:spcPts val="4500"/>
                        </a:spcBef>
                        <a:defRPr>
                          <a:solidFill>
                            <a:srgbClr val="53585F"/>
                          </a:solidFill>
                        </a:defRPr>
                      </a:pPr>
                      <a:r>
                        <a:t>How to? – </a:t>
                      </a:r>
                      <a:r>
                        <a:rPr b="1">
                          <a:latin typeface="Helvetica"/>
                          <a:ea typeface="Helvetica"/>
                          <a:cs typeface="Helvetica"/>
                          <a:sym typeface="Helvetica"/>
                        </a:rPr>
                        <a:t>19%</a:t>
                      </a:r>
                    </a:p>
                  </a:txBody>
                  <a:tcPr marL="50800" marR="50800" marT="50800" marB="50800" anchor="ctr" anchorCtr="0" horzOverflow="overflow"/>
                </a:tc>
              </a:tr>
              <a:tr h="750179">
                <a:tc>
                  <a:txBody>
                    <a:bodyPr/>
                    <a:lstStyle/>
                    <a:p>
                      <a:pPr algn="l">
                        <a:spcBef>
                          <a:spcPts val="4500"/>
                        </a:spcBef>
                        <a:defRPr>
                          <a:solidFill>
                            <a:srgbClr val="53585F"/>
                          </a:solidFill>
                        </a:defRPr>
                      </a:pPr>
                      <a:r>
                        <a:t>Other – </a:t>
                      </a:r>
                      <a:r>
                        <a:rPr b="1">
                          <a:latin typeface="Helvetica"/>
                          <a:ea typeface="Helvetica"/>
                          <a:cs typeface="Helvetica"/>
                          <a:sym typeface="Helvetica"/>
                        </a:rPr>
                        <a:t>8%</a:t>
                      </a:r>
                    </a:p>
                  </a:txBody>
                  <a:tcPr marL="50800" marR="50800" marT="50800" marB="50800" anchor="ctr" anchorCtr="0" horzOverflow="overflow"/>
                </a:tc>
              </a:tr>
            </a:tbl>
          </a:graphicData>
        </a:graphic>
      </p:graphicFrame>
      <p:pic>
        <p:nvPicPr>
          <p:cNvPr id="126" name="pasted-image.tiff"/>
          <p:cNvPicPr>
            <a:picLocks noChangeAspect="1"/>
          </p:cNvPicPr>
          <p:nvPr/>
        </p:nvPicPr>
        <p:blipFill>
          <a:blip r:embed="rId2">
            <a:extLst/>
          </a:blip>
          <a:stretch>
            <a:fillRect/>
          </a:stretch>
        </p:blipFill>
        <p:spPr>
          <a:xfrm>
            <a:off x="23109457" y="392026"/>
            <a:ext cx="917576" cy="91757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nvSpPr>
        <p:spPr>
          <a:xfrm>
            <a:off x="10933566" y="3676133"/>
            <a:ext cx="2541026" cy="1668855"/>
          </a:xfrm>
          <a:prstGeom prst="wedgeEllipseCallout">
            <a:avLst>
              <a:gd name="adj1" fmla="val -206"/>
              <a:gd name="adj2" fmla="val 86931"/>
            </a:avLst>
          </a:prstGeom>
          <a:ln w="25400">
            <a:solidFill>
              <a:srgbClr val="CF2D3B"/>
            </a:solidFill>
            <a:miter lim="400000"/>
          </a:ln>
          <a:extLst>
            <a:ext uri="{C572A759-6A51-4108-AA02-DFA0A04FC94B}">
              <ma14:wrappingTextBoxFlag xmlns:ma14="http://schemas.microsoft.com/office/mac/drawingml/2011/main" val="1"/>
            </a:ext>
          </a:extLst>
        </p:spPr>
        <p:txBody>
          <a:bodyPr lIns="71437" tIns="71437" rIns="71437" bIns="71437" anchor="ctr"/>
          <a:lstStyle>
            <a:lvl1pPr>
              <a:defRPr sz="1800"/>
            </a:lvl1pPr>
          </a:lstStyle>
          <a:p>
            <a:pPr/>
            <a:r>
              <a:t>Online conversion has decreased</a:t>
            </a:r>
          </a:p>
        </p:txBody>
      </p:sp>
      <p:sp>
        <p:nvSpPr>
          <p:cNvPr id="129" name="Shape 129"/>
          <p:cNvSpPr/>
          <p:nvPr/>
        </p:nvSpPr>
        <p:spPr>
          <a:xfrm>
            <a:off x="14791447" y="6914510"/>
            <a:ext cx="2541026" cy="1668855"/>
          </a:xfrm>
          <a:prstGeom prst="wedgeEllipseCallout">
            <a:avLst>
              <a:gd name="adj1" fmla="val -67994"/>
              <a:gd name="adj2" fmla="val -43790"/>
            </a:avLst>
          </a:prstGeom>
          <a:ln w="25400">
            <a:solidFill>
              <a:srgbClr val="CF2D3B"/>
            </a:solidFill>
            <a:miter lim="400000"/>
          </a:ln>
          <a:extLst>
            <a:ext uri="{C572A759-6A51-4108-AA02-DFA0A04FC94B}">
              <ma14:wrappingTextBoxFlag xmlns:ma14="http://schemas.microsoft.com/office/mac/drawingml/2011/main" val="1"/>
            </a:ext>
          </a:extLst>
        </p:spPr>
        <p:txBody>
          <a:bodyPr lIns="71437" tIns="71437" rIns="71437" bIns="71437" anchor="ctr"/>
          <a:lstStyle>
            <a:lvl1pPr>
              <a:defRPr sz="1800"/>
            </a:lvl1pPr>
          </a:lstStyle>
          <a:p>
            <a:pPr/>
            <a:r>
              <a:t>Mobile and tablet dropout rates have increased</a:t>
            </a:r>
          </a:p>
        </p:txBody>
      </p:sp>
      <p:sp>
        <p:nvSpPr>
          <p:cNvPr id="130" name="Shape 130"/>
          <p:cNvSpPr/>
          <p:nvPr/>
        </p:nvSpPr>
        <p:spPr>
          <a:xfrm>
            <a:off x="7110185" y="6846005"/>
            <a:ext cx="2541026" cy="1668855"/>
          </a:xfrm>
          <a:prstGeom prst="wedgeEllipseCallout">
            <a:avLst>
              <a:gd name="adj1" fmla="val 69055"/>
              <a:gd name="adj2" fmla="val -34623"/>
            </a:avLst>
          </a:prstGeom>
          <a:ln w="25400">
            <a:solidFill>
              <a:srgbClr val="CF2D3B"/>
            </a:solidFill>
            <a:miter lim="400000"/>
          </a:ln>
          <a:extLst>
            <a:ext uri="{C572A759-6A51-4108-AA02-DFA0A04FC94B}">
              <ma14:wrappingTextBoxFlag xmlns:ma14="http://schemas.microsoft.com/office/mac/drawingml/2011/main" val="1"/>
            </a:ext>
          </a:extLst>
        </p:spPr>
        <p:txBody>
          <a:bodyPr lIns="71437" tIns="71437" rIns="71437" bIns="71437" anchor="ctr"/>
          <a:lstStyle>
            <a:lvl1pPr>
              <a:defRPr sz="1800"/>
            </a:lvl1pPr>
          </a:lstStyle>
          <a:p>
            <a:pPr/>
            <a:r>
              <a:t>Customers phone us to ask about delivery dates and times</a:t>
            </a:r>
          </a:p>
        </p:txBody>
      </p:sp>
      <p:sp>
        <p:nvSpPr>
          <p:cNvPr id="131" name="Shape 131"/>
          <p:cNvSpPr/>
          <p:nvPr/>
        </p:nvSpPr>
        <p:spPr>
          <a:xfrm>
            <a:off x="14160593" y="4472314"/>
            <a:ext cx="2541026" cy="1668854"/>
          </a:xfrm>
          <a:prstGeom prst="wedgeEllipseCallout">
            <a:avLst>
              <a:gd name="adj1" fmla="val -60205"/>
              <a:gd name="adj2" fmla="val 54872"/>
            </a:avLst>
          </a:prstGeom>
          <a:ln w="25400">
            <a:solidFill>
              <a:srgbClr val="CF2D3B"/>
            </a:solidFill>
            <a:miter lim="400000"/>
          </a:ln>
          <a:extLst>
            <a:ext uri="{C572A759-6A51-4108-AA02-DFA0A04FC94B}">
              <ma14:wrappingTextBoxFlag xmlns:ma14="http://schemas.microsoft.com/office/mac/drawingml/2011/main" val="1"/>
            </a:ext>
          </a:extLst>
        </p:spPr>
        <p:txBody>
          <a:bodyPr lIns="71437" tIns="71437" rIns="71437" bIns="71437" anchor="ctr"/>
          <a:lstStyle>
            <a:lvl1pPr>
              <a:defRPr sz="1800"/>
            </a:lvl1pPr>
          </a:lstStyle>
          <a:p>
            <a:pPr/>
            <a:r>
              <a:t>Customers are returning items because they have the wrong size</a:t>
            </a:r>
          </a:p>
        </p:txBody>
      </p:sp>
      <p:grpSp>
        <p:nvGrpSpPr>
          <p:cNvPr id="135" name="Group 135"/>
          <p:cNvGrpSpPr/>
          <p:nvPr/>
        </p:nvGrpSpPr>
        <p:grpSpPr>
          <a:xfrm>
            <a:off x="10085100" y="9931551"/>
            <a:ext cx="2541192" cy="2736620"/>
            <a:chOff x="0" y="0"/>
            <a:chExt cx="2541190" cy="2736619"/>
          </a:xfrm>
        </p:grpSpPr>
        <p:sp>
          <p:nvSpPr>
            <p:cNvPr id="132" name="Shape 132"/>
            <p:cNvSpPr/>
            <p:nvPr/>
          </p:nvSpPr>
          <p:spPr>
            <a:xfrm>
              <a:off x="0" y="989278"/>
              <a:ext cx="2541191" cy="1747342"/>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The process isn’t articulated on the website</a:t>
              </a:r>
            </a:p>
          </p:txBody>
        </p:sp>
        <p:sp>
          <p:nvSpPr>
            <p:cNvPr id="133" name="Shape 133"/>
            <p:cNvSpPr/>
            <p:nvPr/>
          </p:nvSpPr>
          <p:spPr>
            <a:xfrm>
              <a:off x="543600" y="-1"/>
              <a:ext cx="683328" cy="1001100"/>
            </a:xfrm>
            <a:prstGeom prst="line">
              <a:avLst/>
            </a:prstGeom>
            <a:noFill/>
            <a:ln w="25400" cap="flat">
              <a:solidFill>
                <a:srgbClr val="CF2D3B"/>
              </a:solidFill>
              <a:prstDash val="solid"/>
              <a:miter lim="400000"/>
              <a:tailEnd type="triangle" w="med" len="med"/>
            </a:ln>
            <a:effectLst/>
          </p:spPr>
          <p:txBody>
            <a:bodyPr wrap="square" lIns="71437" tIns="71437" rIns="71437" bIns="71437" numCol="1" anchor="ctr">
              <a:noAutofit/>
            </a:bodyPr>
            <a:lstStyle/>
            <a:p>
              <a:pPr>
                <a:defRPr sz="1800"/>
              </a:pPr>
            </a:p>
          </p:txBody>
        </p:sp>
        <p:sp>
          <p:nvSpPr>
            <p:cNvPr id="134" name="Shape 134"/>
            <p:cNvSpPr/>
            <p:nvPr/>
          </p:nvSpPr>
          <p:spPr>
            <a:xfrm>
              <a:off x="1097455" y="317581"/>
              <a:ext cx="610060" cy="358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Why?</a:t>
              </a:r>
            </a:p>
          </p:txBody>
        </p:sp>
      </p:grpSp>
      <p:grpSp>
        <p:nvGrpSpPr>
          <p:cNvPr id="139" name="Group 139"/>
          <p:cNvGrpSpPr/>
          <p:nvPr/>
        </p:nvGrpSpPr>
        <p:grpSpPr>
          <a:xfrm>
            <a:off x="7365730" y="9752713"/>
            <a:ext cx="2541191" cy="2740458"/>
            <a:chOff x="0" y="0"/>
            <a:chExt cx="2541190" cy="2740456"/>
          </a:xfrm>
        </p:grpSpPr>
        <p:sp>
          <p:nvSpPr>
            <p:cNvPr id="136" name="Shape 136"/>
            <p:cNvSpPr/>
            <p:nvPr/>
          </p:nvSpPr>
          <p:spPr>
            <a:xfrm>
              <a:off x="0" y="993115"/>
              <a:ext cx="2541191" cy="1747342"/>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They are scared of getting it wrong</a:t>
              </a:r>
            </a:p>
          </p:txBody>
        </p:sp>
        <p:sp>
          <p:nvSpPr>
            <p:cNvPr id="137" name="Shape 137"/>
            <p:cNvSpPr/>
            <p:nvPr/>
          </p:nvSpPr>
          <p:spPr>
            <a:xfrm flipH="1">
              <a:off x="1422507" y="-1"/>
              <a:ext cx="672197" cy="988615"/>
            </a:xfrm>
            <a:prstGeom prst="line">
              <a:avLst/>
            </a:prstGeom>
            <a:noFill/>
            <a:ln w="25400" cap="flat">
              <a:solidFill>
                <a:srgbClr val="CF2D3B"/>
              </a:solidFill>
              <a:prstDash val="solid"/>
              <a:miter lim="400000"/>
              <a:tailEnd type="triangle" w="med" len="med"/>
            </a:ln>
            <a:effectLst/>
          </p:spPr>
          <p:txBody>
            <a:bodyPr wrap="square" lIns="71437" tIns="71437" rIns="71437" bIns="71437" numCol="1" anchor="ctr">
              <a:noAutofit/>
            </a:bodyPr>
            <a:lstStyle/>
            <a:p>
              <a:pPr>
                <a:defRPr sz="1800"/>
              </a:pPr>
            </a:p>
          </p:txBody>
        </p:sp>
        <p:sp>
          <p:nvSpPr>
            <p:cNvPr id="138" name="Shape 138"/>
            <p:cNvSpPr/>
            <p:nvPr/>
          </p:nvSpPr>
          <p:spPr>
            <a:xfrm>
              <a:off x="1077135" y="311258"/>
              <a:ext cx="610059" cy="358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Why?</a:t>
              </a:r>
            </a:p>
          </p:txBody>
        </p:sp>
      </p:grpSp>
      <p:sp>
        <p:nvSpPr>
          <p:cNvPr id="140" name="Shape 140"/>
          <p:cNvSpPr/>
          <p:nvPr/>
        </p:nvSpPr>
        <p:spPr>
          <a:xfrm>
            <a:off x="9131206" y="8388225"/>
            <a:ext cx="2541027" cy="1668854"/>
          </a:xfrm>
          <a:prstGeom prst="wedgeEllipseCallout">
            <a:avLst>
              <a:gd name="adj1" fmla="val 36150"/>
              <a:gd name="adj2" fmla="val -89295"/>
            </a:avLst>
          </a:prstGeom>
          <a:solidFill>
            <a:srgbClr val="FFFFFF"/>
          </a:solidFill>
          <a:ln w="25400">
            <a:solidFill>
              <a:srgbClr val="CF2D3B"/>
            </a:solidFill>
            <a:miter lim="400000"/>
          </a:ln>
          <a:extLst>
            <a:ext uri="{C572A759-6A51-4108-AA02-DFA0A04FC94B}">
              <ma14:wrappingTextBoxFlag xmlns:ma14="http://schemas.microsoft.com/office/mac/drawingml/2011/main" val="1"/>
            </a:ext>
          </a:extLst>
        </p:spPr>
        <p:txBody>
          <a:bodyPr lIns="71437" tIns="71437" rIns="71437" bIns="71437" anchor="ctr"/>
          <a:lstStyle>
            <a:lvl1pPr>
              <a:defRPr sz="1800"/>
            </a:lvl1pPr>
          </a:lstStyle>
          <a:p>
            <a:pPr/>
            <a:r>
              <a:t>Customers phone us to ask about our return process</a:t>
            </a:r>
          </a:p>
        </p:txBody>
      </p:sp>
      <p:grpSp>
        <p:nvGrpSpPr>
          <p:cNvPr id="144" name="Group 144"/>
          <p:cNvGrpSpPr/>
          <p:nvPr/>
        </p:nvGrpSpPr>
        <p:grpSpPr>
          <a:xfrm>
            <a:off x="16625322" y="5291820"/>
            <a:ext cx="3470791" cy="1747342"/>
            <a:chOff x="543600" y="-311201"/>
            <a:chExt cx="3470790" cy="1747340"/>
          </a:xfrm>
        </p:grpSpPr>
        <p:sp>
          <p:nvSpPr>
            <p:cNvPr id="141" name="Shape 141"/>
            <p:cNvSpPr/>
            <p:nvPr/>
          </p:nvSpPr>
          <p:spPr>
            <a:xfrm>
              <a:off x="1473200" y="-311202"/>
              <a:ext cx="2541191" cy="1747342"/>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It might be difficult to know what their size is in a particular brand or style</a:t>
              </a:r>
            </a:p>
          </p:txBody>
        </p:sp>
        <p:sp>
          <p:nvSpPr>
            <p:cNvPr id="142" name="Shape 142"/>
            <p:cNvSpPr/>
            <p:nvPr/>
          </p:nvSpPr>
          <p:spPr>
            <a:xfrm>
              <a:off x="543600" y="-1"/>
              <a:ext cx="986025" cy="306886"/>
            </a:xfrm>
            <a:prstGeom prst="line">
              <a:avLst/>
            </a:prstGeom>
            <a:noFill/>
            <a:ln w="25400" cap="flat">
              <a:solidFill>
                <a:srgbClr val="CF2D3B"/>
              </a:solidFill>
              <a:prstDash val="solid"/>
              <a:miter lim="400000"/>
              <a:tailEnd type="triangle" w="med" len="med"/>
            </a:ln>
            <a:effectLst/>
          </p:spPr>
          <p:txBody>
            <a:bodyPr wrap="square" lIns="71437" tIns="71437" rIns="71437" bIns="71437" numCol="1" anchor="ctr">
              <a:noAutofit/>
            </a:bodyPr>
            <a:lstStyle/>
            <a:p>
              <a:pPr>
                <a:defRPr sz="1800"/>
              </a:pPr>
            </a:p>
          </p:txBody>
        </p:sp>
        <p:sp>
          <p:nvSpPr>
            <p:cNvPr id="143" name="Shape 143"/>
            <p:cNvSpPr/>
            <p:nvPr/>
          </p:nvSpPr>
          <p:spPr>
            <a:xfrm>
              <a:off x="965565" y="-271699"/>
              <a:ext cx="610060" cy="358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Why?</a:t>
              </a:r>
            </a:p>
          </p:txBody>
        </p:sp>
      </p:grpSp>
      <p:grpSp>
        <p:nvGrpSpPr>
          <p:cNvPr id="148" name="Group 148"/>
          <p:cNvGrpSpPr/>
          <p:nvPr/>
        </p:nvGrpSpPr>
        <p:grpSpPr>
          <a:xfrm>
            <a:off x="4713835" y="3372798"/>
            <a:ext cx="3515995" cy="1747342"/>
            <a:chOff x="-2082800" y="-2048561"/>
            <a:chExt cx="3515994" cy="1747340"/>
          </a:xfrm>
        </p:grpSpPr>
        <p:sp>
          <p:nvSpPr>
            <p:cNvPr id="145" name="Shape 145"/>
            <p:cNvSpPr/>
            <p:nvPr/>
          </p:nvSpPr>
          <p:spPr>
            <a:xfrm>
              <a:off x="-2082800" y="-2048562"/>
              <a:ext cx="2541191" cy="1747342"/>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It didn’t look as expected, when the item arrived</a:t>
              </a:r>
            </a:p>
          </p:txBody>
        </p:sp>
        <p:sp>
          <p:nvSpPr>
            <p:cNvPr id="146" name="Shape 146"/>
            <p:cNvSpPr/>
            <p:nvPr/>
          </p:nvSpPr>
          <p:spPr>
            <a:xfrm flipH="1" flipV="1">
              <a:off x="442305" y="-1019591"/>
              <a:ext cx="812405" cy="427068"/>
            </a:xfrm>
            <a:prstGeom prst="line">
              <a:avLst/>
            </a:prstGeom>
            <a:noFill/>
            <a:ln w="25400" cap="flat">
              <a:solidFill>
                <a:srgbClr val="CF2D3B"/>
              </a:solidFill>
              <a:prstDash val="solid"/>
              <a:miter lim="400000"/>
              <a:tailEnd type="triangle" w="med" len="med"/>
            </a:ln>
            <a:effectLst/>
          </p:spPr>
          <p:txBody>
            <a:bodyPr wrap="square" lIns="71437" tIns="71437" rIns="71437" bIns="71437" numCol="1" anchor="ctr">
              <a:noAutofit/>
            </a:bodyPr>
            <a:lstStyle/>
            <a:p>
              <a:pPr>
                <a:defRPr sz="1800"/>
              </a:pPr>
            </a:p>
          </p:txBody>
        </p:sp>
        <p:sp>
          <p:nvSpPr>
            <p:cNvPr id="147" name="Shape 147"/>
            <p:cNvSpPr/>
            <p:nvPr/>
          </p:nvSpPr>
          <p:spPr>
            <a:xfrm>
              <a:off x="823135" y="-1226739"/>
              <a:ext cx="610060" cy="358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Why?</a:t>
              </a:r>
            </a:p>
          </p:txBody>
        </p:sp>
      </p:grpSp>
      <p:sp>
        <p:nvSpPr>
          <p:cNvPr id="149" name="Shape 149"/>
          <p:cNvSpPr/>
          <p:nvPr/>
        </p:nvSpPr>
        <p:spPr>
          <a:xfrm>
            <a:off x="7862407" y="4454494"/>
            <a:ext cx="2541026" cy="1668855"/>
          </a:xfrm>
          <a:prstGeom prst="wedgeEllipseCallout">
            <a:avLst>
              <a:gd name="adj1" fmla="val 59077"/>
              <a:gd name="adj2" fmla="val 56951"/>
            </a:avLst>
          </a:prstGeom>
          <a:solidFill>
            <a:srgbClr val="FFFFFF"/>
          </a:solidFill>
          <a:ln w="25400">
            <a:solidFill>
              <a:srgbClr val="CF2D3B"/>
            </a:solidFill>
            <a:miter lim="400000"/>
          </a:ln>
          <a:extLst>
            <a:ext uri="{C572A759-6A51-4108-AA02-DFA0A04FC94B}">
              <ma14:wrappingTextBoxFlag xmlns:ma14="http://schemas.microsoft.com/office/mac/drawingml/2011/main" val="1"/>
            </a:ext>
          </a:extLst>
        </p:spPr>
        <p:txBody>
          <a:bodyPr lIns="71437" tIns="71437" rIns="71437" bIns="71437" anchor="ctr"/>
          <a:lstStyle>
            <a:lvl1pPr>
              <a:defRPr sz="1800"/>
            </a:lvl1pPr>
          </a:lstStyle>
          <a:p>
            <a:pPr/>
            <a:r>
              <a:t>Customers are not happy with the style of shoe after they purchase</a:t>
            </a:r>
          </a:p>
        </p:txBody>
      </p:sp>
      <p:grpSp>
        <p:nvGrpSpPr>
          <p:cNvPr id="153" name="Group 153"/>
          <p:cNvGrpSpPr/>
          <p:nvPr/>
        </p:nvGrpSpPr>
        <p:grpSpPr>
          <a:xfrm>
            <a:off x="4779875" y="5477130"/>
            <a:ext cx="3383916" cy="1747341"/>
            <a:chOff x="-2082800" y="-2048561"/>
            <a:chExt cx="3383914" cy="1747340"/>
          </a:xfrm>
        </p:grpSpPr>
        <p:sp>
          <p:nvSpPr>
            <p:cNvPr id="150" name="Shape 150"/>
            <p:cNvSpPr/>
            <p:nvPr/>
          </p:nvSpPr>
          <p:spPr>
            <a:xfrm>
              <a:off x="-2082800" y="-2048562"/>
              <a:ext cx="2541191" cy="1747342"/>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It didn’t go with any outfits they had</a:t>
              </a:r>
            </a:p>
          </p:txBody>
        </p:sp>
        <p:sp>
          <p:nvSpPr>
            <p:cNvPr id="151" name="Shape 151"/>
            <p:cNvSpPr/>
            <p:nvPr/>
          </p:nvSpPr>
          <p:spPr>
            <a:xfrm flipH="1">
              <a:off x="401575" y="-1774616"/>
              <a:ext cx="779633" cy="328959"/>
            </a:xfrm>
            <a:prstGeom prst="line">
              <a:avLst/>
            </a:prstGeom>
            <a:noFill/>
            <a:ln w="25400" cap="flat">
              <a:solidFill>
                <a:srgbClr val="CF2D3B"/>
              </a:solidFill>
              <a:prstDash val="solid"/>
              <a:miter lim="400000"/>
              <a:tailEnd type="triangle" w="med" len="med"/>
            </a:ln>
            <a:effectLst/>
          </p:spPr>
          <p:txBody>
            <a:bodyPr wrap="square" lIns="71437" tIns="71437" rIns="71437" bIns="71437" numCol="1" anchor="ctr">
              <a:noAutofit/>
            </a:bodyPr>
            <a:lstStyle/>
            <a:p>
              <a:pPr>
                <a:defRPr sz="1800"/>
              </a:pPr>
            </a:p>
          </p:txBody>
        </p:sp>
        <p:sp>
          <p:nvSpPr>
            <p:cNvPr id="152" name="Shape 152"/>
            <p:cNvSpPr/>
            <p:nvPr/>
          </p:nvSpPr>
          <p:spPr>
            <a:xfrm>
              <a:off x="691055" y="-1562019"/>
              <a:ext cx="610060" cy="358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Why?</a:t>
              </a:r>
            </a:p>
          </p:txBody>
        </p:sp>
      </p:grpSp>
      <p:grpSp>
        <p:nvGrpSpPr>
          <p:cNvPr id="157" name="Group 157"/>
          <p:cNvGrpSpPr/>
          <p:nvPr/>
        </p:nvGrpSpPr>
        <p:grpSpPr>
          <a:xfrm>
            <a:off x="3390284" y="6875270"/>
            <a:ext cx="3733988" cy="1747342"/>
            <a:chOff x="-2946400" y="-3554352"/>
            <a:chExt cx="3733987" cy="1747340"/>
          </a:xfrm>
        </p:grpSpPr>
        <p:sp>
          <p:nvSpPr>
            <p:cNvPr id="154" name="Shape 154"/>
            <p:cNvSpPr/>
            <p:nvPr/>
          </p:nvSpPr>
          <p:spPr>
            <a:xfrm>
              <a:off x="-2946400" y="-3554353"/>
              <a:ext cx="2541191" cy="1747342"/>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They may not be available at certain dates and times</a:t>
              </a:r>
            </a:p>
          </p:txBody>
        </p:sp>
        <p:sp>
          <p:nvSpPr>
            <p:cNvPr id="155" name="Shape 155"/>
            <p:cNvSpPr/>
            <p:nvPr/>
          </p:nvSpPr>
          <p:spPr>
            <a:xfrm flipH="1">
              <a:off x="-409915" y="-2906702"/>
              <a:ext cx="1197503" cy="226021"/>
            </a:xfrm>
            <a:prstGeom prst="line">
              <a:avLst/>
            </a:prstGeom>
            <a:noFill/>
            <a:ln w="25400" cap="flat">
              <a:solidFill>
                <a:srgbClr val="CF2D3B"/>
              </a:solidFill>
              <a:prstDash val="solid"/>
              <a:miter lim="400000"/>
              <a:tailEnd type="triangle" w="med" len="med"/>
            </a:ln>
            <a:effectLst/>
          </p:spPr>
          <p:txBody>
            <a:bodyPr wrap="square" lIns="71437" tIns="71437" rIns="71437" bIns="71437" numCol="1" anchor="ctr">
              <a:noAutofit/>
            </a:bodyPr>
            <a:lstStyle/>
            <a:p>
              <a:pPr>
                <a:defRPr sz="1800"/>
              </a:pPr>
            </a:p>
          </p:txBody>
        </p:sp>
        <p:sp>
          <p:nvSpPr>
            <p:cNvPr id="156" name="Shape 156"/>
            <p:cNvSpPr/>
            <p:nvPr/>
          </p:nvSpPr>
          <p:spPr>
            <a:xfrm>
              <a:off x="-13416" y="-3220639"/>
              <a:ext cx="610060" cy="358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Why?</a:t>
              </a:r>
            </a:p>
          </p:txBody>
        </p:sp>
      </p:grpSp>
      <p:grpSp>
        <p:nvGrpSpPr>
          <p:cNvPr id="161" name="Group 161"/>
          <p:cNvGrpSpPr/>
          <p:nvPr/>
        </p:nvGrpSpPr>
        <p:grpSpPr>
          <a:xfrm>
            <a:off x="3327006" y="7946495"/>
            <a:ext cx="3860544" cy="2584996"/>
            <a:chOff x="-2946400" y="-4392006"/>
            <a:chExt cx="3860543" cy="2584995"/>
          </a:xfrm>
        </p:grpSpPr>
        <p:sp>
          <p:nvSpPr>
            <p:cNvPr id="158" name="Shape 158"/>
            <p:cNvSpPr/>
            <p:nvPr/>
          </p:nvSpPr>
          <p:spPr>
            <a:xfrm>
              <a:off x="-2946400" y="-3554353"/>
              <a:ext cx="2541191" cy="1747342"/>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Their item hasn’t arrived within a week</a:t>
              </a:r>
            </a:p>
          </p:txBody>
        </p:sp>
        <p:sp>
          <p:nvSpPr>
            <p:cNvPr id="159" name="Shape 159"/>
            <p:cNvSpPr/>
            <p:nvPr/>
          </p:nvSpPr>
          <p:spPr>
            <a:xfrm flipH="1">
              <a:off x="-652108" y="-4392007"/>
              <a:ext cx="1561288" cy="1198960"/>
            </a:xfrm>
            <a:prstGeom prst="line">
              <a:avLst/>
            </a:prstGeom>
            <a:noFill/>
            <a:ln w="25400" cap="flat">
              <a:solidFill>
                <a:srgbClr val="CF2D3B"/>
              </a:solidFill>
              <a:prstDash val="solid"/>
              <a:miter lim="400000"/>
              <a:tailEnd type="triangle" w="med" len="med"/>
            </a:ln>
            <a:effectLst/>
          </p:spPr>
          <p:txBody>
            <a:bodyPr wrap="square" lIns="71437" tIns="71437" rIns="71437" bIns="71437" numCol="1" anchor="ctr">
              <a:noAutofit/>
            </a:bodyPr>
            <a:lstStyle/>
            <a:p>
              <a:pPr>
                <a:defRPr sz="1800"/>
              </a:pPr>
            </a:p>
          </p:txBody>
        </p:sp>
        <p:sp>
          <p:nvSpPr>
            <p:cNvPr id="160" name="Shape 160"/>
            <p:cNvSpPr/>
            <p:nvPr/>
          </p:nvSpPr>
          <p:spPr>
            <a:xfrm>
              <a:off x="304084" y="-3976952"/>
              <a:ext cx="610060" cy="358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Why?</a:t>
              </a:r>
            </a:p>
          </p:txBody>
        </p:sp>
      </p:grpSp>
      <p:grpSp>
        <p:nvGrpSpPr>
          <p:cNvPr id="165" name="Group 165"/>
          <p:cNvGrpSpPr/>
          <p:nvPr/>
        </p:nvGrpSpPr>
        <p:grpSpPr>
          <a:xfrm>
            <a:off x="5470386" y="8345711"/>
            <a:ext cx="2541191" cy="3126582"/>
            <a:chOff x="-2946400" y="-4933592"/>
            <a:chExt cx="2541190" cy="3126580"/>
          </a:xfrm>
        </p:grpSpPr>
        <p:sp>
          <p:nvSpPr>
            <p:cNvPr id="162" name="Shape 162"/>
            <p:cNvSpPr/>
            <p:nvPr/>
          </p:nvSpPr>
          <p:spPr>
            <a:xfrm>
              <a:off x="-2946400" y="-3554353"/>
              <a:ext cx="2541191" cy="1747342"/>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They didn’t know when to expect delivery</a:t>
              </a:r>
            </a:p>
          </p:txBody>
        </p:sp>
        <p:sp>
          <p:nvSpPr>
            <p:cNvPr id="163" name="Shape 163"/>
            <p:cNvSpPr/>
            <p:nvPr/>
          </p:nvSpPr>
          <p:spPr>
            <a:xfrm flipH="1">
              <a:off x="-1590221" y="-4933593"/>
              <a:ext cx="844978" cy="1384152"/>
            </a:xfrm>
            <a:prstGeom prst="line">
              <a:avLst/>
            </a:prstGeom>
            <a:noFill/>
            <a:ln w="25400" cap="flat">
              <a:solidFill>
                <a:srgbClr val="CF2D3B"/>
              </a:solidFill>
              <a:prstDash val="solid"/>
              <a:miter lim="400000"/>
              <a:tailEnd type="triangle" w="med" len="med"/>
            </a:ln>
            <a:effectLst/>
          </p:spPr>
          <p:txBody>
            <a:bodyPr wrap="square" lIns="71437" tIns="71437" rIns="71437" bIns="71437" numCol="1" anchor="ctr">
              <a:noAutofit/>
            </a:bodyPr>
            <a:lstStyle/>
            <a:p>
              <a:pPr>
                <a:defRPr sz="1800"/>
              </a:pPr>
            </a:p>
          </p:txBody>
        </p:sp>
        <p:sp>
          <p:nvSpPr>
            <p:cNvPr id="164" name="Shape 164"/>
            <p:cNvSpPr/>
            <p:nvPr/>
          </p:nvSpPr>
          <p:spPr>
            <a:xfrm>
              <a:off x="-1054816" y="-4424213"/>
              <a:ext cx="610060" cy="358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Why?</a:t>
              </a:r>
            </a:p>
          </p:txBody>
        </p:sp>
      </p:grpSp>
      <p:grpSp>
        <p:nvGrpSpPr>
          <p:cNvPr id="169" name="Group 169"/>
          <p:cNvGrpSpPr/>
          <p:nvPr/>
        </p:nvGrpSpPr>
        <p:grpSpPr>
          <a:xfrm>
            <a:off x="10946266" y="1073016"/>
            <a:ext cx="2541192" cy="2577931"/>
            <a:chOff x="-676102" y="-2559100"/>
            <a:chExt cx="2541190" cy="2577929"/>
          </a:xfrm>
        </p:grpSpPr>
        <p:sp>
          <p:nvSpPr>
            <p:cNvPr id="166" name="Shape 166"/>
            <p:cNvSpPr/>
            <p:nvPr/>
          </p:nvSpPr>
          <p:spPr>
            <a:xfrm>
              <a:off x="-676103" y="-2559101"/>
              <a:ext cx="2541191" cy="1747341"/>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The website may perform poorly compared to other websites</a:t>
              </a:r>
            </a:p>
          </p:txBody>
        </p:sp>
        <p:sp>
          <p:nvSpPr>
            <p:cNvPr id="167" name="Shape 167"/>
            <p:cNvSpPr/>
            <p:nvPr/>
          </p:nvSpPr>
          <p:spPr>
            <a:xfrm flipV="1">
              <a:off x="594492" y="-813050"/>
              <a:ext cx="1" cy="831879"/>
            </a:xfrm>
            <a:prstGeom prst="line">
              <a:avLst/>
            </a:prstGeom>
            <a:noFill/>
            <a:ln w="25400" cap="flat">
              <a:solidFill>
                <a:srgbClr val="CF2D3B"/>
              </a:solidFill>
              <a:prstDash val="solid"/>
              <a:miter lim="400000"/>
              <a:tailEnd type="triangle" w="med" len="med"/>
            </a:ln>
            <a:effectLst/>
          </p:spPr>
          <p:txBody>
            <a:bodyPr wrap="square" lIns="71437" tIns="71437" rIns="71437" bIns="71437" numCol="1" anchor="ctr">
              <a:noAutofit/>
            </a:bodyPr>
            <a:lstStyle/>
            <a:p>
              <a:pPr>
                <a:defRPr sz="1800"/>
              </a:pPr>
            </a:p>
          </p:txBody>
        </p:sp>
        <p:sp>
          <p:nvSpPr>
            <p:cNvPr id="168" name="Shape 168"/>
            <p:cNvSpPr/>
            <p:nvPr/>
          </p:nvSpPr>
          <p:spPr>
            <a:xfrm>
              <a:off x="736965" y="-576499"/>
              <a:ext cx="610060" cy="358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Why?</a:t>
              </a:r>
            </a:p>
          </p:txBody>
        </p:sp>
      </p:grpSp>
      <p:grpSp>
        <p:nvGrpSpPr>
          <p:cNvPr id="173" name="Group 173"/>
          <p:cNvGrpSpPr/>
          <p:nvPr/>
        </p:nvGrpSpPr>
        <p:grpSpPr>
          <a:xfrm>
            <a:off x="17188929" y="7790952"/>
            <a:ext cx="3470792" cy="1747342"/>
            <a:chOff x="543600" y="-311201"/>
            <a:chExt cx="3470790" cy="1747340"/>
          </a:xfrm>
        </p:grpSpPr>
        <p:sp>
          <p:nvSpPr>
            <p:cNvPr id="170" name="Shape 170"/>
            <p:cNvSpPr/>
            <p:nvPr/>
          </p:nvSpPr>
          <p:spPr>
            <a:xfrm>
              <a:off x="1473200" y="-311202"/>
              <a:ext cx="2541191" cy="1747342"/>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The website might provide a frustrating experience for the user </a:t>
              </a:r>
            </a:p>
          </p:txBody>
        </p:sp>
        <p:sp>
          <p:nvSpPr>
            <p:cNvPr id="171" name="Shape 171"/>
            <p:cNvSpPr/>
            <p:nvPr/>
          </p:nvSpPr>
          <p:spPr>
            <a:xfrm>
              <a:off x="543600" y="-1"/>
              <a:ext cx="986025" cy="306886"/>
            </a:xfrm>
            <a:prstGeom prst="line">
              <a:avLst/>
            </a:prstGeom>
            <a:noFill/>
            <a:ln w="25400" cap="flat">
              <a:solidFill>
                <a:srgbClr val="CF2D3B"/>
              </a:solidFill>
              <a:prstDash val="solid"/>
              <a:miter lim="400000"/>
              <a:tailEnd type="triangle" w="med" len="med"/>
            </a:ln>
            <a:effectLst/>
          </p:spPr>
          <p:txBody>
            <a:bodyPr wrap="square" lIns="71437" tIns="71437" rIns="71437" bIns="71437" numCol="1" anchor="ctr">
              <a:noAutofit/>
            </a:bodyPr>
            <a:lstStyle/>
            <a:p>
              <a:pPr>
                <a:defRPr sz="1800"/>
              </a:pPr>
            </a:p>
          </p:txBody>
        </p:sp>
        <p:sp>
          <p:nvSpPr>
            <p:cNvPr id="172" name="Shape 172"/>
            <p:cNvSpPr/>
            <p:nvPr/>
          </p:nvSpPr>
          <p:spPr>
            <a:xfrm>
              <a:off x="965565" y="-271699"/>
              <a:ext cx="610060" cy="358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Why?</a:t>
              </a:r>
            </a:p>
          </p:txBody>
        </p:sp>
      </p:grpSp>
      <p:grpSp>
        <p:nvGrpSpPr>
          <p:cNvPr id="177" name="Group 177"/>
          <p:cNvGrpSpPr/>
          <p:nvPr/>
        </p:nvGrpSpPr>
        <p:grpSpPr>
          <a:xfrm>
            <a:off x="16330894" y="3372798"/>
            <a:ext cx="3709226" cy="1747342"/>
            <a:chOff x="495665" y="-1352601"/>
            <a:chExt cx="3709224" cy="1747340"/>
          </a:xfrm>
        </p:grpSpPr>
        <p:sp>
          <p:nvSpPr>
            <p:cNvPr id="174" name="Shape 174"/>
            <p:cNvSpPr/>
            <p:nvPr/>
          </p:nvSpPr>
          <p:spPr>
            <a:xfrm>
              <a:off x="1663700" y="-1352602"/>
              <a:ext cx="2541191" cy="1747342"/>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The item may be a gift or purchased for someone else</a:t>
              </a:r>
            </a:p>
          </p:txBody>
        </p:sp>
        <p:sp>
          <p:nvSpPr>
            <p:cNvPr id="175" name="Shape 175"/>
            <p:cNvSpPr/>
            <p:nvPr/>
          </p:nvSpPr>
          <p:spPr>
            <a:xfrm flipV="1">
              <a:off x="522168" y="-370731"/>
              <a:ext cx="1160254" cy="369392"/>
            </a:xfrm>
            <a:prstGeom prst="line">
              <a:avLst/>
            </a:prstGeom>
            <a:noFill/>
            <a:ln w="25400" cap="flat">
              <a:solidFill>
                <a:srgbClr val="CF2D3B"/>
              </a:solidFill>
              <a:prstDash val="solid"/>
              <a:miter lim="400000"/>
              <a:tailEnd type="triangle" w="med" len="med"/>
            </a:ln>
            <a:effectLst/>
          </p:spPr>
          <p:txBody>
            <a:bodyPr wrap="square" lIns="71437" tIns="71437" rIns="71437" bIns="71437" numCol="1" anchor="ctr">
              <a:noAutofit/>
            </a:bodyPr>
            <a:lstStyle/>
            <a:p>
              <a:pPr>
                <a:defRPr sz="1800"/>
              </a:pPr>
            </a:p>
          </p:txBody>
        </p:sp>
        <p:sp>
          <p:nvSpPr>
            <p:cNvPr id="176" name="Shape 176"/>
            <p:cNvSpPr/>
            <p:nvPr/>
          </p:nvSpPr>
          <p:spPr>
            <a:xfrm>
              <a:off x="495665" y="-551099"/>
              <a:ext cx="610060" cy="358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Why?</a:t>
              </a:r>
            </a:p>
          </p:txBody>
        </p:sp>
      </p:grpSp>
      <p:sp>
        <p:nvSpPr>
          <p:cNvPr id="178" name="Shape 178"/>
          <p:cNvSpPr/>
          <p:nvPr/>
        </p:nvSpPr>
        <p:spPr>
          <a:xfrm>
            <a:off x="1245442" y="763299"/>
            <a:ext cx="7686041" cy="917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000">
                <a:solidFill>
                  <a:srgbClr val="DA3727"/>
                </a:solidFill>
                <a:latin typeface="+mn-lt"/>
                <a:ea typeface="+mn-ea"/>
                <a:cs typeface="+mn-cs"/>
                <a:sym typeface="Nexa Light"/>
              </a:defRPr>
            </a:lvl1pPr>
          </a:lstStyle>
          <a:p>
            <a:pPr/>
            <a:r>
              <a:t>Problems and Symptoms</a:t>
            </a:r>
          </a:p>
        </p:txBody>
      </p:sp>
      <p:sp>
        <p:nvSpPr>
          <p:cNvPr id="179" name="Shape 179"/>
          <p:cNvSpPr/>
          <p:nvPr/>
        </p:nvSpPr>
        <p:spPr>
          <a:xfrm>
            <a:off x="1212344" y="1758854"/>
            <a:ext cx="8089868" cy="6000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lnSpc>
                <a:spcPct val="120000"/>
              </a:lnSpc>
              <a:defRPr sz="3000">
                <a:latin typeface="Helvetica Light"/>
                <a:ea typeface="Helvetica Light"/>
                <a:cs typeface="Helvetica Light"/>
                <a:sym typeface="Helvetica Light"/>
              </a:defRPr>
            </a:pPr>
            <a:r>
              <a:t>Let’s ask </a:t>
            </a:r>
            <a:r>
              <a:rPr b="1">
                <a:latin typeface="Helvetica"/>
                <a:ea typeface="Helvetica"/>
                <a:cs typeface="Helvetica"/>
                <a:sym typeface="Helvetica"/>
              </a:rPr>
              <a:t>why</a:t>
            </a:r>
            <a:r>
              <a:t>, to uncover </a:t>
            </a:r>
            <a:r>
              <a:rPr b="1">
                <a:latin typeface="Helvetica"/>
                <a:ea typeface="Helvetica"/>
                <a:cs typeface="Helvetica"/>
                <a:sym typeface="Helvetica"/>
              </a:rPr>
              <a:t>pains</a:t>
            </a:r>
            <a:r>
              <a:t> and </a:t>
            </a:r>
            <a:r>
              <a:rPr b="1">
                <a:latin typeface="Helvetica"/>
                <a:ea typeface="Helvetica"/>
                <a:cs typeface="Helvetica"/>
                <a:sym typeface="Helvetica"/>
              </a:rPr>
              <a:t>anxieties</a:t>
            </a:r>
          </a:p>
        </p:txBody>
      </p:sp>
      <p:pic>
        <p:nvPicPr>
          <p:cNvPr id="180" name="pasted-image.tiff"/>
          <p:cNvPicPr>
            <a:picLocks noChangeAspect="1"/>
          </p:cNvPicPr>
          <p:nvPr/>
        </p:nvPicPr>
        <p:blipFill>
          <a:blip r:embed="rId2">
            <a:extLst/>
          </a:blip>
          <a:stretch>
            <a:fillRect/>
          </a:stretch>
        </p:blipFill>
        <p:spPr>
          <a:xfrm>
            <a:off x="23109457" y="392026"/>
            <a:ext cx="917576" cy="917576"/>
          </a:xfrm>
          <a:prstGeom prst="rect">
            <a:avLst/>
          </a:prstGeom>
          <a:ln w="12700">
            <a:miter lim="400000"/>
          </a:ln>
        </p:spPr>
      </p:pic>
      <p:sp>
        <p:nvSpPr>
          <p:cNvPr id="181" name="Shape 181"/>
          <p:cNvSpPr/>
          <p:nvPr/>
        </p:nvSpPr>
        <p:spPr>
          <a:xfrm>
            <a:off x="12612368" y="8320646"/>
            <a:ext cx="2541026" cy="1668855"/>
          </a:xfrm>
          <a:prstGeom prst="wedgeEllipseCallout">
            <a:avLst>
              <a:gd name="adj1" fmla="val -47236"/>
              <a:gd name="adj2" fmla="val -80319"/>
            </a:avLst>
          </a:prstGeom>
          <a:ln w="25400">
            <a:solidFill>
              <a:srgbClr val="CF2D3B"/>
            </a:solidFill>
            <a:miter lim="400000"/>
          </a:ln>
          <a:extLst>
            <a:ext uri="{C572A759-6A51-4108-AA02-DFA0A04FC94B}">
              <ma14:wrappingTextBoxFlag xmlns:ma14="http://schemas.microsoft.com/office/mac/drawingml/2011/main" val="1"/>
            </a:ext>
          </a:extLst>
        </p:spPr>
        <p:txBody>
          <a:bodyPr lIns="71437" tIns="71437" rIns="71437" bIns="71437" anchor="ctr"/>
          <a:lstStyle>
            <a:lvl1pPr>
              <a:defRPr sz="1800"/>
            </a:lvl1pPr>
          </a:lstStyle>
          <a:p>
            <a:pPr/>
            <a:r>
              <a:t>Customers have been ordering out-of-stock items</a:t>
            </a:r>
          </a:p>
        </p:txBody>
      </p:sp>
      <p:grpSp>
        <p:nvGrpSpPr>
          <p:cNvPr id="185" name="Group 185"/>
          <p:cNvGrpSpPr/>
          <p:nvPr/>
        </p:nvGrpSpPr>
        <p:grpSpPr>
          <a:xfrm>
            <a:off x="13691142" y="9952590"/>
            <a:ext cx="2541192" cy="2652457"/>
            <a:chOff x="0" y="0"/>
            <a:chExt cx="2541190" cy="2652456"/>
          </a:xfrm>
        </p:grpSpPr>
        <p:sp>
          <p:nvSpPr>
            <p:cNvPr id="182" name="Shape 182"/>
            <p:cNvSpPr/>
            <p:nvPr/>
          </p:nvSpPr>
          <p:spPr>
            <a:xfrm>
              <a:off x="0" y="905115"/>
              <a:ext cx="2541191" cy="1747342"/>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The website is allowing checkout with unavailable items</a:t>
              </a:r>
            </a:p>
          </p:txBody>
        </p:sp>
        <p:sp>
          <p:nvSpPr>
            <p:cNvPr id="183" name="Shape 183"/>
            <p:cNvSpPr/>
            <p:nvPr/>
          </p:nvSpPr>
          <p:spPr>
            <a:xfrm>
              <a:off x="543600" y="-1"/>
              <a:ext cx="451900" cy="958151"/>
            </a:xfrm>
            <a:prstGeom prst="line">
              <a:avLst/>
            </a:prstGeom>
            <a:noFill/>
            <a:ln w="25400" cap="flat">
              <a:solidFill>
                <a:srgbClr val="CF2D3B"/>
              </a:solidFill>
              <a:prstDash val="solid"/>
              <a:miter lim="400000"/>
              <a:tailEnd type="triangle" w="med" len="med"/>
            </a:ln>
            <a:effectLst/>
          </p:spPr>
          <p:txBody>
            <a:bodyPr wrap="square" lIns="71437" tIns="71437" rIns="71437" bIns="71437" numCol="1" anchor="ctr">
              <a:noAutofit/>
            </a:bodyPr>
            <a:lstStyle/>
            <a:p>
              <a:pPr>
                <a:defRPr sz="1800"/>
              </a:pPr>
            </a:p>
          </p:txBody>
        </p:sp>
        <p:sp>
          <p:nvSpPr>
            <p:cNvPr id="184" name="Shape 184"/>
            <p:cNvSpPr/>
            <p:nvPr/>
          </p:nvSpPr>
          <p:spPr>
            <a:xfrm>
              <a:off x="965565" y="296978"/>
              <a:ext cx="610060" cy="358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Why?</a:t>
              </a:r>
            </a:p>
          </p:txBody>
        </p:sp>
      </p:grpSp>
      <p:sp>
        <p:nvSpPr>
          <p:cNvPr id="186" name="Shape 186"/>
          <p:cNvSpPr/>
          <p:nvPr/>
        </p:nvSpPr>
        <p:spPr>
          <a:xfrm>
            <a:off x="1043528" y="12593533"/>
            <a:ext cx="8506386" cy="6000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lnSpc>
                <a:spcPct val="120000"/>
              </a:lnSpc>
              <a:defRPr sz="3000">
                <a:latin typeface="Helvetica Light"/>
                <a:ea typeface="Helvetica Light"/>
                <a:cs typeface="Helvetica Light"/>
                <a:sym typeface="Helvetica Light"/>
              </a:defRPr>
            </a:pPr>
            <a:r>
              <a:t>We need to treat the </a:t>
            </a:r>
            <a:r>
              <a:rPr b="1">
                <a:latin typeface="Helvetica"/>
                <a:ea typeface="Helvetica"/>
                <a:cs typeface="Helvetica"/>
                <a:sym typeface="Helvetica"/>
              </a:rPr>
              <a:t>problem</a:t>
            </a:r>
            <a:r>
              <a:t>, not the </a:t>
            </a:r>
            <a:r>
              <a:rPr b="1">
                <a:latin typeface="Helvetica"/>
                <a:ea typeface="Helvetica"/>
                <a:cs typeface="Helvetica"/>
                <a:sym typeface="Helvetica"/>
              </a:rPr>
              <a:t>symptom</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8"/>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31"/>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129"/>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140"/>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5" fill="hold">
                                  <p:stCondLst>
                                    <p:cond delay="0"/>
                                  </p:stCondLst>
                                  <p:iterate type="el" backwards="0">
                                    <p:tmAbs val="0"/>
                                  </p:iterate>
                                  <p:childTnLst>
                                    <p:set>
                                      <p:cBhvr>
                                        <p:cTn id="18" fill="hold"/>
                                        <p:tgtEl>
                                          <p:spTgt spid="130"/>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6" fill="hold">
                                  <p:stCondLst>
                                    <p:cond delay="0"/>
                                  </p:stCondLst>
                                  <p:iterate type="el" backwards="0">
                                    <p:tmAbs val="0"/>
                                  </p:iterate>
                                  <p:childTnLst>
                                    <p:set>
                                      <p:cBhvr>
                                        <p:cTn id="21" fill="hold"/>
                                        <p:tgtEl>
                                          <p:spTgt spid="149"/>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7" fill="hold">
                                  <p:stCondLst>
                                    <p:cond delay="0"/>
                                  </p:stCondLst>
                                  <p:iterate type="el" backwards="0">
                                    <p:tmAbs val="0"/>
                                  </p:iterate>
                                  <p:childTnLst>
                                    <p:set>
                                      <p:cBhvr>
                                        <p:cTn id="24" fill="hold"/>
                                        <p:tgtEl>
                                          <p:spTgt spid="1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8" fill="hold">
                                  <p:stCondLst>
                                    <p:cond delay="0"/>
                                  </p:stCondLst>
                                  <p:iterate type="el" backwards="0">
                                    <p:tmAbs val="0"/>
                                  </p:iterate>
                                  <p:childTnLst>
                                    <p:set>
                                      <p:cBhvr>
                                        <p:cTn id="28" fill="hold"/>
                                        <p:tgtEl>
                                          <p:spTgt spid="1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9" fill="hold">
                                  <p:stCondLst>
                                    <p:cond delay="0"/>
                                  </p:stCondLst>
                                  <p:iterate type="el" backwards="0">
                                    <p:tmAbs val="0"/>
                                  </p:iterate>
                                  <p:childTnLst>
                                    <p:set>
                                      <p:cBhvr>
                                        <p:cTn id="32" fill="hold"/>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0" fill="hold">
                                  <p:stCondLst>
                                    <p:cond delay="0"/>
                                  </p:stCondLst>
                                  <p:iterate type="el" backwards="0">
                                    <p:tmAbs val="0"/>
                                  </p:iterate>
                                  <p:childTnLst>
                                    <p:set>
                                      <p:cBhvr>
                                        <p:cTn id="36" fill="hold"/>
                                        <p:tgtEl>
                                          <p:spTgt spid="1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1" fill="hold">
                                  <p:stCondLst>
                                    <p:cond delay="0"/>
                                  </p:stCondLst>
                                  <p:iterate type="el" backwards="0">
                                    <p:tmAbs val="0"/>
                                  </p:iterate>
                                  <p:childTnLst>
                                    <p:set>
                                      <p:cBhvr>
                                        <p:cTn id="40" fill="hold"/>
                                        <p:tgtEl>
                                          <p:spTgt spid="1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2" fill="hold">
                                  <p:stCondLst>
                                    <p:cond delay="0"/>
                                  </p:stCondLst>
                                  <p:iterate type="el" backwards="0">
                                    <p:tmAbs val="0"/>
                                  </p:iterate>
                                  <p:childTnLst>
                                    <p:set>
                                      <p:cBhvr>
                                        <p:cTn id="44" fill="hold"/>
                                        <p:tgtEl>
                                          <p:spTgt spid="1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3" fill="hold">
                                  <p:stCondLst>
                                    <p:cond delay="0"/>
                                  </p:stCondLst>
                                  <p:iterate type="el" backwards="0">
                                    <p:tmAbs val="0"/>
                                  </p:iterate>
                                  <p:childTnLst>
                                    <p:set>
                                      <p:cBhvr>
                                        <p:cTn id="48" fill="hold"/>
                                        <p:tgtEl>
                                          <p:spTgt spid="1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4" fill="hold">
                                  <p:stCondLst>
                                    <p:cond delay="0"/>
                                  </p:stCondLst>
                                  <p:iterate type="el" backwards="0">
                                    <p:tmAbs val="0"/>
                                  </p:iterate>
                                  <p:childTnLst>
                                    <p:set>
                                      <p:cBhvr>
                                        <p:cTn id="52" fill="hold"/>
                                        <p:tgtEl>
                                          <p:spTgt spid="15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5" fill="hold">
                                  <p:stCondLst>
                                    <p:cond delay="0"/>
                                  </p:stCondLst>
                                  <p:iterate type="el" backwards="0">
                                    <p:tmAbs val="0"/>
                                  </p:iterate>
                                  <p:childTnLst>
                                    <p:set>
                                      <p:cBhvr>
                                        <p:cTn id="56" fill="hold"/>
                                        <p:tgtEl>
                                          <p:spTgt spid="1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6" fill="hold">
                                  <p:stCondLst>
                                    <p:cond delay="0"/>
                                  </p:stCondLst>
                                  <p:iterate type="el" backwards="0">
                                    <p:tmAbs val="0"/>
                                  </p:iterate>
                                  <p:childTnLst>
                                    <p:set>
                                      <p:cBhvr>
                                        <p:cTn id="60" fill="hold"/>
                                        <p:tgtEl>
                                          <p:spTgt spid="1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0" presetID="1" grpId="17" fill="hold">
                                  <p:stCondLst>
                                    <p:cond delay="0"/>
                                  </p:stCondLst>
                                  <p:iterate type="el" backwards="0">
                                    <p:tmAbs val="0"/>
                                  </p:iterate>
                                  <p:childTnLst>
                                    <p:set>
                                      <p:cBhvr>
                                        <p:cTn id="64" fill="hold"/>
                                        <p:tgtEl>
                                          <p:spTgt spid="16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0" presetID="1" grpId="18" fill="hold">
                                  <p:stCondLst>
                                    <p:cond delay="0"/>
                                  </p:stCondLst>
                                  <p:iterate type="el" backwards="0">
                                    <p:tmAbs val="0"/>
                                  </p:iterate>
                                  <p:childTnLst>
                                    <p:set>
                                      <p:cBhvr>
                                        <p:cTn id="68" fill="hold"/>
                                        <p:tgtEl>
                                          <p:spTgt spid="1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0" presetID="1" grpId="19" fill="hold">
                                  <p:stCondLst>
                                    <p:cond delay="0"/>
                                  </p:stCondLst>
                                  <p:iterate type="el" backwards="0">
                                    <p:tmAbs val="0"/>
                                  </p:iterate>
                                  <p:childTnLst>
                                    <p:set>
                                      <p:cBhvr>
                                        <p:cTn id="72" fill="hold"/>
                                        <p:tgtEl>
                                          <p:spTgt spid="1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Class="entr" nodeType="clickEffect" presetSubtype="0" presetID="1" grpId="20" fill="hold">
                                  <p:stCondLst>
                                    <p:cond delay="0"/>
                                  </p:stCondLst>
                                  <p:iterate type="el" backwards="0">
                                    <p:tmAbs val="0"/>
                                  </p:iterate>
                                  <p:childTnLst>
                                    <p:set>
                                      <p:cBhvr>
                                        <p:cTn id="76" fill="hold"/>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1" grpId="15"/>
      <p:bldP build="whole" bldLvl="1" animBg="1" rev="0" advAuto="0" spid="129" grpId="3"/>
      <p:bldP build="whole" bldLvl="1" animBg="1" rev="0" advAuto="0" spid="149" grpId="6"/>
      <p:bldP build="whole" bldLvl="1" animBg="1" rev="0" advAuto="0" spid="128" grpId="1"/>
      <p:bldP build="whole" bldLvl="1" animBg="1" rev="0" advAuto="0" spid="165" grpId="16"/>
      <p:bldP build="whole" bldLvl="1" animBg="1" rev="0" advAuto="0" spid="131" grpId="2"/>
      <p:bldP build="whole" bldLvl="1" animBg="1" rev="0" advAuto="0" spid="169" grpId="17"/>
      <p:bldP build="whole" bldLvl="1" animBg="1" rev="0" advAuto="0" spid="173" grpId="18"/>
      <p:bldP build="whole" bldLvl="1" animBg="1" rev="0" advAuto="0" spid="185" grpId="20"/>
      <p:bldP build="whole" bldLvl="1" animBg="1" rev="0" advAuto="0" spid="148" grpId="12"/>
      <p:bldP build="whole" bldLvl="1" animBg="1" rev="0" advAuto="0" spid="177" grpId="19"/>
      <p:bldP build="whole" bldLvl="1" animBg="1" rev="0" advAuto="0" spid="181" grpId="7"/>
      <p:bldP build="whole" bldLvl="1" animBg="1" rev="0" advAuto="0" spid="135" grpId="9"/>
      <p:bldP build="whole" bldLvl="1" animBg="1" rev="0" advAuto="0" spid="139" grpId="10"/>
      <p:bldP build="whole" bldLvl="1" animBg="1" rev="0" advAuto="0" spid="144" grpId="11"/>
      <p:bldP build="whole" bldLvl="1" animBg="1" rev="0" advAuto="0" spid="186" grpId="8"/>
      <p:bldP build="whole" bldLvl="1" animBg="1" rev="0" advAuto="0" spid="153" grpId="13"/>
      <p:bldP build="whole" bldLvl="1" animBg="1" rev="0" advAuto="0" spid="157" grpId="14"/>
      <p:bldP build="whole" bldLvl="1" animBg="1" rev="0" advAuto="0" spid="130" grpId="5"/>
      <p:bldP build="whole" bldLvl="1" animBg="1" rev="0" advAuto="0" spid="140" grpId="4"/>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0" name="Group 190"/>
          <p:cNvGrpSpPr/>
          <p:nvPr/>
        </p:nvGrpSpPr>
        <p:grpSpPr>
          <a:xfrm>
            <a:off x="1013920" y="452465"/>
            <a:ext cx="21047094" cy="3992061"/>
            <a:chOff x="0" y="0"/>
            <a:chExt cx="21047092" cy="3992060"/>
          </a:xfrm>
        </p:grpSpPr>
        <p:sp>
          <p:nvSpPr>
            <p:cNvPr id="188" name="Shape 188"/>
            <p:cNvSpPr/>
            <p:nvPr/>
          </p:nvSpPr>
          <p:spPr>
            <a:xfrm>
              <a:off x="0" y="-1"/>
              <a:ext cx="11862436" cy="917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5000">
                  <a:solidFill>
                    <a:srgbClr val="DA3727"/>
                  </a:solidFill>
                  <a:latin typeface="+mn-lt"/>
                  <a:ea typeface="+mn-ea"/>
                  <a:cs typeface="+mn-cs"/>
                  <a:sym typeface="Nexa Light"/>
                </a:defRPr>
              </a:lvl1pPr>
            </a:lstStyle>
            <a:p>
              <a:pPr/>
              <a:r>
                <a:t>What problem are we solving and why?</a:t>
              </a:r>
            </a:p>
          </p:txBody>
        </p:sp>
        <p:sp>
          <p:nvSpPr>
            <p:cNvPr id="189" name="Shape 189"/>
            <p:cNvSpPr/>
            <p:nvPr/>
          </p:nvSpPr>
          <p:spPr>
            <a:xfrm>
              <a:off x="26135" y="1197405"/>
              <a:ext cx="21020958" cy="27946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algn="l">
                <a:lnSpc>
                  <a:spcPct val="120000"/>
                </a:lnSpc>
                <a:defRPr sz="3000">
                  <a:latin typeface="Helvetica Light"/>
                  <a:ea typeface="Helvetica Light"/>
                  <a:cs typeface="Helvetica Light"/>
                  <a:sym typeface="Helvetica Light"/>
                </a:defRPr>
              </a:pPr>
              <a:r>
                <a:t>The </a:t>
              </a:r>
              <a:r>
                <a:rPr b="1">
                  <a:latin typeface="Helvetica"/>
                  <a:ea typeface="Helvetica"/>
                  <a:cs typeface="Helvetica"/>
                  <a:sym typeface="Helvetica"/>
                </a:rPr>
                <a:t>problem statement</a:t>
              </a:r>
              <a:r>
                <a:t> should be short (a couple of sentences).</a:t>
              </a:r>
            </a:p>
            <a:p>
              <a:pPr algn="l">
                <a:lnSpc>
                  <a:spcPct val="120000"/>
                </a:lnSpc>
                <a:defRPr sz="3000">
                  <a:latin typeface="Helvetica Light"/>
                  <a:ea typeface="Helvetica Light"/>
                  <a:cs typeface="Helvetica Light"/>
                  <a:sym typeface="Helvetica Light"/>
                </a:defRPr>
              </a:pPr>
            </a:p>
            <a:p>
              <a:pPr algn="l">
                <a:lnSpc>
                  <a:spcPct val="120000"/>
                </a:lnSpc>
                <a:defRPr sz="3000">
                  <a:latin typeface="Helvetica Light"/>
                  <a:ea typeface="Helvetica Light"/>
                  <a:cs typeface="Helvetica Light"/>
                  <a:sym typeface="Helvetica Light"/>
                </a:defRPr>
              </a:pPr>
              <a:r>
                <a:t>Make sure we are confident that we are </a:t>
              </a:r>
              <a:r>
                <a:rPr b="1">
                  <a:latin typeface="Helvetica"/>
                  <a:ea typeface="Helvetica"/>
                  <a:cs typeface="Helvetica"/>
                  <a:sym typeface="Helvetica"/>
                </a:rPr>
                <a:t>treating the problem</a:t>
              </a:r>
              <a:r>
                <a:t> and not the symptom!</a:t>
              </a:r>
            </a:p>
            <a:p>
              <a:pPr algn="l">
                <a:lnSpc>
                  <a:spcPct val="120000"/>
                </a:lnSpc>
                <a:defRPr sz="3000">
                  <a:latin typeface="Helvetica Light"/>
                  <a:ea typeface="Helvetica Light"/>
                  <a:cs typeface="Helvetica Light"/>
                  <a:sym typeface="Helvetica Light"/>
                </a:defRPr>
              </a:pPr>
            </a:p>
            <a:p>
              <a:pPr algn="l">
                <a:lnSpc>
                  <a:spcPct val="120000"/>
                </a:lnSpc>
                <a:defRPr sz="3000">
                  <a:latin typeface="Helvetica Light"/>
                  <a:ea typeface="Helvetica Light"/>
                  <a:cs typeface="Helvetica Light"/>
                  <a:sym typeface="Helvetica Light"/>
                </a:defRPr>
              </a:pPr>
              <a:r>
                <a:t>What </a:t>
              </a:r>
              <a:r>
                <a:rPr b="1">
                  <a:latin typeface="Helvetica"/>
                  <a:ea typeface="Helvetica"/>
                  <a:cs typeface="Helvetica"/>
                  <a:sym typeface="Helvetica"/>
                </a:rPr>
                <a:t>pains</a:t>
              </a:r>
              <a:r>
                <a:t> and </a:t>
              </a:r>
              <a:r>
                <a:rPr b="1">
                  <a:latin typeface="Helvetica"/>
                  <a:ea typeface="Helvetica"/>
                  <a:cs typeface="Helvetica"/>
                  <a:sym typeface="Helvetica"/>
                </a:rPr>
                <a:t>anxieties</a:t>
              </a:r>
              <a:r>
                <a:t> do people encounter when facing the problem?</a:t>
              </a:r>
            </a:p>
          </p:txBody>
        </p:sp>
      </p:grpSp>
      <p:grpSp>
        <p:nvGrpSpPr>
          <p:cNvPr id="193" name="Group 193"/>
          <p:cNvGrpSpPr/>
          <p:nvPr/>
        </p:nvGrpSpPr>
        <p:grpSpPr>
          <a:xfrm>
            <a:off x="976138" y="9469465"/>
            <a:ext cx="19523076" cy="3448689"/>
            <a:chOff x="0" y="0"/>
            <a:chExt cx="19523075" cy="3448688"/>
          </a:xfrm>
        </p:grpSpPr>
        <p:sp>
          <p:nvSpPr>
            <p:cNvPr id="191" name="Shape 191"/>
            <p:cNvSpPr/>
            <p:nvPr/>
          </p:nvSpPr>
          <p:spPr>
            <a:xfrm>
              <a:off x="0" y="-1"/>
              <a:ext cx="19523076" cy="917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5000">
                  <a:solidFill>
                    <a:srgbClr val="DA3727"/>
                  </a:solidFill>
                  <a:latin typeface="+mn-lt"/>
                  <a:ea typeface="+mn-ea"/>
                  <a:cs typeface="+mn-cs"/>
                  <a:sym typeface="Nexa Light"/>
                </a:defRPr>
              </a:lvl1pPr>
            </a:lstStyle>
            <a:p>
              <a:pPr/>
              <a:r>
                <a:t>What is the size of the impact and how will we measure success?</a:t>
              </a:r>
            </a:p>
          </p:txBody>
        </p:sp>
        <p:sp>
          <p:nvSpPr>
            <p:cNvPr id="192" name="Shape 192"/>
            <p:cNvSpPr/>
            <p:nvPr/>
          </p:nvSpPr>
          <p:spPr>
            <a:xfrm>
              <a:off x="42167" y="1202686"/>
              <a:ext cx="17929472" cy="22460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algn="l">
                <a:lnSpc>
                  <a:spcPct val="120000"/>
                </a:lnSpc>
                <a:defRPr sz="3000">
                  <a:latin typeface="Helvetica Light"/>
                  <a:ea typeface="Helvetica Light"/>
                  <a:cs typeface="Helvetica Light"/>
                  <a:sym typeface="Helvetica Light"/>
                </a:defRPr>
              </a:pPr>
              <a:r>
                <a:t>Where in the </a:t>
              </a:r>
              <a:r>
                <a:rPr b="1">
                  <a:latin typeface="Helvetica"/>
                  <a:ea typeface="Helvetica"/>
                  <a:cs typeface="Helvetica"/>
                  <a:sym typeface="Helvetica"/>
                </a:rPr>
                <a:t>customer journey</a:t>
              </a:r>
              <a:r>
                <a:t> people encounter the problem?</a:t>
              </a:r>
            </a:p>
            <a:p>
              <a:pPr algn="l">
                <a:lnSpc>
                  <a:spcPct val="120000"/>
                </a:lnSpc>
                <a:defRPr sz="3000">
                  <a:latin typeface="Helvetica Light"/>
                  <a:ea typeface="Helvetica Light"/>
                  <a:cs typeface="Helvetica Light"/>
                  <a:sym typeface="Helvetica Light"/>
                </a:defRPr>
              </a:pPr>
            </a:p>
            <a:p>
              <a:pPr algn="l">
                <a:lnSpc>
                  <a:spcPct val="120000"/>
                </a:lnSpc>
                <a:defRPr sz="3000">
                  <a:latin typeface="Helvetica Light"/>
                  <a:ea typeface="Helvetica Light"/>
                  <a:cs typeface="Helvetica Light"/>
                  <a:sym typeface="Helvetica Light"/>
                </a:defRPr>
              </a:pPr>
              <a:r>
                <a:t>As a general rule, stick to using the same medium of where you found the problem and compare to the current method they have “hire” to do the job.</a:t>
              </a:r>
            </a:p>
          </p:txBody>
        </p:sp>
      </p:grpSp>
      <p:grpSp>
        <p:nvGrpSpPr>
          <p:cNvPr id="197" name="Group 197"/>
          <p:cNvGrpSpPr/>
          <p:nvPr/>
        </p:nvGrpSpPr>
        <p:grpSpPr>
          <a:xfrm>
            <a:off x="976138" y="5024465"/>
            <a:ext cx="21771252" cy="3964315"/>
            <a:chOff x="0" y="-507999"/>
            <a:chExt cx="21771251" cy="3964314"/>
          </a:xfrm>
        </p:grpSpPr>
        <p:sp>
          <p:nvSpPr>
            <p:cNvPr id="194" name="Shape 194"/>
            <p:cNvSpPr/>
            <p:nvPr/>
          </p:nvSpPr>
          <p:spPr>
            <a:xfrm>
              <a:off x="0" y="-508000"/>
              <a:ext cx="9740900" cy="917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5000">
                  <a:solidFill>
                    <a:srgbClr val="DA3727"/>
                  </a:solidFill>
                  <a:latin typeface="+mn-lt"/>
                  <a:ea typeface="+mn-ea"/>
                  <a:cs typeface="+mn-cs"/>
                  <a:sym typeface="Nexa Light"/>
                </a:defRPr>
              </a:lvl1pPr>
            </a:lstStyle>
            <a:p>
              <a:pPr/>
              <a:r>
                <a:t>Job Stories (Jobs-To-Be-Done)</a:t>
              </a:r>
            </a:p>
          </p:txBody>
        </p:sp>
        <p:sp>
          <p:nvSpPr>
            <p:cNvPr id="195" name="Shape 195"/>
            <p:cNvSpPr/>
            <p:nvPr/>
          </p:nvSpPr>
          <p:spPr>
            <a:xfrm>
              <a:off x="42558" y="661659"/>
              <a:ext cx="13414132" cy="27946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algn="l">
                <a:lnSpc>
                  <a:spcPct val="120000"/>
                </a:lnSpc>
                <a:defRPr sz="3000">
                  <a:latin typeface="Helvetica Light"/>
                  <a:ea typeface="Helvetica Light"/>
                  <a:cs typeface="Helvetica Light"/>
                  <a:sym typeface="Helvetica Light"/>
                </a:defRPr>
              </a:pPr>
              <a:r>
                <a:t>What do users want to do and what are they </a:t>
              </a:r>
              <a:r>
                <a:rPr b="1">
                  <a:latin typeface="Helvetica"/>
                  <a:ea typeface="Helvetica"/>
                  <a:cs typeface="Helvetica"/>
                  <a:sym typeface="Helvetica"/>
                </a:rPr>
                <a:t>trying to achieve</a:t>
              </a:r>
              <a:r>
                <a:t>?</a:t>
              </a:r>
            </a:p>
            <a:p>
              <a:pPr algn="l">
                <a:lnSpc>
                  <a:spcPct val="120000"/>
                </a:lnSpc>
                <a:defRPr sz="3000">
                  <a:latin typeface="Helvetica Light"/>
                  <a:ea typeface="Helvetica Light"/>
                  <a:cs typeface="Helvetica Light"/>
                  <a:sym typeface="Helvetica Light"/>
                </a:defRPr>
              </a:pPr>
            </a:p>
            <a:p>
              <a:pPr algn="l">
                <a:lnSpc>
                  <a:spcPct val="120000"/>
                </a:lnSpc>
                <a:defRPr sz="3000">
                  <a:latin typeface="Helvetica Light"/>
                  <a:ea typeface="Helvetica Light"/>
                  <a:cs typeface="Helvetica Light"/>
                  <a:sym typeface="Helvetica Light"/>
                </a:defRPr>
              </a:pPr>
              <a:r>
                <a:t>Try to think from </a:t>
              </a:r>
              <a:r>
                <a:rPr b="1">
                  <a:latin typeface="Helvetica"/>
                  <a:ea typeface="Helvetica"/>
                  <a:cs typeface="Helvetica"/>
                  <a:sym typeface="Helvetica"/>
                </a:rPr>
                <a:t>first principles</a:t>
              </a:r>
              <a:r>
                <a:t>.</a:t>
              </a:r>
            </a:p>
            <a:p>
              <a:pPr algn="l">
                <a:lnSpc>
                  <a:spcPct val="120000"/>
                </a:lnSpc>
                <a:defRPr sz="3000">
                  <a:latin typeface="Helvetica Light"/>
                  <a:ea typeface="Helvetica Light"/>
                  <a:cs typeface="Helvetica Light"/>
                  <a:sym typeface="Helvetica Light"/>
                </a:defRPr>
              </a:pPr>
            </a:p>
            <a:p>
              <a:pPr algn="l">
                <a:lnSpc>
                  <a:spcPct val="120000"/>
                </a:lnSpc>
                <a:defRPr sz="3000">
                  <a:latin typeface="Helvetica Light"/>
                  <a:ea typeface="Helvetica Light"/>
                  <a:cs typeface="Helvetica Light"/>
                  <a:sym typeface="Helvetica Light"/>
                </a:defRPr>
              </a:pPr>
              <a:r>
                <a:t>This helps define </a:t>
              </a:r>
              <a:r>
                <a:rPr b="1">
                  <a:latin typeface="Helvetica"/>
                  <a:ea typeface="Helvetica"/>
                  <a:cs typeface="Helvetica"/>
                  <a:sym typeface="Helvetica"/>
                </a:rPr>
                <a:t>scope</a:t>
              </a:r>
              <a:r>
                <a:t>.</a:t>
              </a:r>
            </a:p>
          </p:txBody>
        </p:sp>
        <p:pic>
          <p:nvPicPr>
            <p:cNvPr id="196" name="pasted-image.tiff"/>
            <p:cNvPicPr>
              <a:picLocks noChangeAspect="1"/>
            </p:cNvPicPr>
            <p:nvPr/>
          </p:nvPicPr>
          <p:blipFill>
            <a:blip r:embed="rId2">
              <a:extLst/>
            </a:blip>
            <a:stretch>
              <a:fillRect/>
            </a:stretch>
          </p:blipFill>
          <p:spPr>
            <a:xfrm>
              <a:off x="15240427" y="698744"/>
              <a:ext cx="6530825" cy="2614882"/>
            </a:xfrm>
            <a:prstGeom prst="rect">
              <a:avLst/>
            </a:prstGeom>
            <a:ln w="12700" cap="flat">
              <a:noFill/>
              <a:miter lim="400000"/>
            </a:ln>
            <a:effectLst/>
          </p:spPr>
        </p:pic>
      </p:grpSp>
      <p:pic>
        <p:nvPicPr>
          <p:cNvPr id="198" name="pasted-image.tiff"/>
          <p:cNvPicPr>
            <a:picLocks noChangeAspect="1"/>
          </p:cNvPicPr>
          <p:nvPr/>
        </p:nvPicPr>
        <p:blipFill>
          <a:blip r:embed="rId3">
            <a:extLst/>
          </a:blip>
          <a:stretch>
            <a:fillRect/>
          </a:stretch>
        </p:blipFill>
        <p:spPr>
          <a:xfrm>
            <a:off x="23109457" y="392026"/>
            <a:ext cx="917576" cy="91757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7" grpId="2"/>
      <p:bldP build="whole" bldLvl="1" animBg="1" rev="0" advAuto="0" spid="193" grpId="3"/>
      <p:bldP build="whole" bldLvl="1" animBg="1" rev="0" advAuto="0" spid="190"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nvSpPr>
        <p:spPr>
          <a:xfrm>
            <a:off x="2874134" y="6620093"/>
            <a:ext cx="17858449" cy="1"/>
          </a:xfrm>
          <a:prstGeom prst="line">
            <a:avLst/>
          </a:prstGeom>
          <a:ln w="101600" cap="rnd">
            <a:solidFill>
              <a:srgbClr val="85888D"/>
            </a:solidFill>
            <a:custDash>
              <a:ds d="100000" sp="200000"/>
            </a:custDash>
            <a:miter lim="400000"/>
          </a:ln>
        </p:spPr>
        <p:txBody>
          <a:bodyPr lIns="71437" tIns="71437" rIns="71437" bIns="71437" anchor="ctr"/>
          <a:lstStyle/>
          <a:p>
            <a:pPr>
              <a:defRPr sz="1800"/>
            </a:pPr>
          </a:p>
        </p:txBody>
      </p:sp>
      <p:pic>
        <p:nvPicPr>
          <p:cNvPr id="201" name="pasted-image.tiff"/>
          <p:cNvPicPr>
            <a:picLocks noChangeAspect="1"/>
          </p:cNvPicPr>
          <p:nvPr/>
        </p:nvPicPr>
        <p:blipFill>
          <a:blip r:embed="rId2">
            <a:extLst/>
          </a:blip>
          <a:stretch>
            <a:fillRect/>
          </a:stretch>
        </p:blipFill>
        <p:spPr>
          <a:xfrm>
            <a:off x="23109457" y="392026"/>
            <a:ext cx="917576" cy="917576"/>
          </a:xfrm>
          <a:prstGeom prst="rect">
            <a:avLst/>
          </a:prstGeom>
          <a:ln w="12700">
            <a:miter lim="400000"/>
          </a:ln>
        </p:spPr>
      </p:pic>
      <p:sp>
        <p:nvSpPr>
          <p:cNvPr id="202" name="Shape 202"/>
          <p:cNvSpPr/>
          <p:nvPr/>
        </p:nvSpPr>
        <p:spPr>
          <a:xfrm>
            <a:off x="10726942" y="5227528"/>
            <a:ext cx="2930116" cy="2786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3350" y="8250"/>
                </a:lnTo>
                <a:lnTo>
                  <a:pt x="21600" y="8250"/>
                </a:lnTo>
                <a:lnTo>
                  <a:pt x="14926" y="13350"/>
                </a:lnTo>
                <a:lnTo>
                  <a:pt x="17475" y="21600"/>
                </a:lnTo>
                <a:lnTo>
                  <a:pt x="10800" y="16501"/>
                </a:lnTo>
                <a:lnTo>
                  <a:pt x="4125" y="21600"/>
                </a:lnTo>
                <a:lnTo>
                  <a:pt x="6674" y="13350"/>
                </a:lnTo>
                <a:lnTo>
                  <a:pt x="0" y="8250"/>
                </a:lnTo>
                <a:lnTo>
                  <a:pt x="8250" y="8250"/>
                </a:lnTo>
                <a:lnTo>
                  <a:pt x="10800" y="0"/>
                </a:lnTo>
                <a:close/>
              </a:path>
            </a:pathLst>
          </a:custGeom>
          <a:solidFill>
            <a:srgbClr val="FFD200"/>
          </a:solidFill>
          <a:ln w="12700">
            <a:miter lim="400000"/>
          </a:ln>
        </p:spPr>
        <p:txBody>
          <a:bodyPr lIns="71437" tIns="71437" rIns="71437" bIns="71437" anchor="ctr"/>
          <a:lstStyle/>
          <a:p>
            <a:pPr>
              <a:defRPr sz="1800"/>
            </a:pPr>
          </a:p>
        </p:txBody>
      </p:sp>
      <p:sp>
        <p:nvSpPr>
          <p:cNvPr id="203" name="Shape 203"/>
          <p:cNvSpPr/>
          <p:nvPr/>
        </p:nvSpPr>
        <p:spPr>
          <a:xfrm>
            <a:off x="2210904" y="6231943"/>
            <a:ext cx="790576" cy="790576"/>
          </a:xfrm>
          <a:prstGeom prst="roundRect">
            <a:avLst>
              <a:gd name="adj" fmla="val 15000"/>
            </a:avLst>
          </a:prstGeom>
          <a:solidFill>
            <a:srgbClr val="FFFFFF"/>
          </a:solidFill>
          <a:ln w="127000">
            <a:solidFill>
              <a:srgbClr val="85888D"/>
            </a:solidFill>
            <a:miter lim="400000"/>
          </a:ln>
        </p:spPr>
        <p:txBody>
          <a:bodyPr lIns="71437" tIns="71437" rIns="71437" bIns="71437" anchor="ctr"/>
          <a:lstStyle/>
          <a:p>
            <a:pPr>
              <a:defRPr sz="1800"/>
            </a:pPr>
          </a:p>
        </p:txBody>
      </p:sp>
      <p:sp>
        <p:nvSpPr>
          <p:cNvPr id="204" name="Shape 204"/>
          <p:cNvSpPr/>
          <p:nvPr/>
        </p:nvSpPr>
        <p:spPr>
          <a:xfrm>
            <a:off x="3988904" y="6231943"/>
            <a:ext cx="790576" cy="790576"/>
          </a:xfrm>
          <a:prstGeom prst="roundRect">
            <a:avLst>
              <a:gd name="adj" fmla="val 15000"/>
            </a:avLst>
          </a:prstGeom>
          <a:solidFill>
            <a:srgbClr val="FFFFFF"/>
          </a:solidFill>
          <a:ln w="127000">
            <a:solidFill>
              <a:srgbClr val="85888D"/>
            </a:solidFill>
            <a:miter lim="400000"/>
          </a:ln>
        </p:spPr>
        <p:txBody>
          <a:bodyPr lIns="71437" tIns="71437" rIns="71437" bIns="71437" anchor="ctr"/>
          <a:lstStyle/>
          <a:p>
            <a:pPr>
              <a:defRPr sz="1800"/>
            </a:pPr>
          </a:p>
        </p:txBody>
      </p:sp>
      <p:sp>
        <p:nvSpPr>
          <p:cNvPr id="205" name="Shape 205"/>
          <p:cNvSpPr/>
          <p:nvPr/>
        </p:nvSpPr>
        <p:spPr>
          <a:xfrm>
            <a:off x="7976704" y="6231943"/>
            <a:ext cx="790576" cy="790576"/>
          </a:xfrm>
          <a:prstGeom prst="roundRect">
            <a:avLst>
              <a:gd name="adj" fmla="val 15000"/>
            </a:avLst>
          </a:prstGeom>
          <a:solidFill>
            <a:srgbClr val="FFFFFF"/>
          </a:solidFill>
          <a:ln w="127000">
            <a:solidFill>
              <a:srgbClr val="85888D"/>
            </a:solidFill>
            <a:miter lim="400000"/>
          </a:ln>
        </p:spPr>
        <p:txBody>
          <a:bodyPr lIns="71437" tIns="71437" rIns="71437" bIns="71437" anchor="ctr"/>
          <a:lstStyle/>
          <a:p>
            <a:pPr>
              <a:defRPr sz="1800"/>
            </a:pPr>
          </a:p>
        </p:txBody>
      </p:sp>
      <p:sp>
        <p:nvSpPr>
          <p:cNvPr id="206" name="Shape 206"/>
          <p:cNvSpPr/>
          <p:nvPr/>
        </p:nvSpPr>
        <p:spPr>
          <a:xfrm>
            <a:off x="10707204" y="6219243"/>
            <a:ext cx="790576" cy="790576"/>
          </a:xfrm>
          <a:prstGeom prst="roundRect">
            <a:avLst>
              <a:gd name="adj" fmla="val 15000"/>
            </a:avLst>
          </a:prstGeom>
          <a:solidFill>
            <a:srgbClr val="FFFFFF"/>
          </a:solidFill>
          <a:ln w="127000">
            <a:solidFill>
              <a:srgbClr val="85888D"/>
            </a:solidFill>
            <a:miter lim="400000"/>
          </a:ln>
        </p:spPr>
        <p:txBody>
          <a:bodyPr lIns="71437" tIns="71437" rIns="71437" bIns="71437" anchor="ctr"/>
          <a:lstStyle/>
          <a:p>
            <a:pPr>
              <a:defRPr sz="1800"/>
            </a:pPr>
          </a:p>
        </p:txBody>
      </p:sp>
      <p:sp>
        <p:nvSpPr>
          <p:cNvPr id="207" name="Shape 207"/>
          <p:cNvSpPr/>
          <p:nvPr/>
        </p:nvSpPr>
        <p:spPr>
          <a:xfrm>
            <a:off x="15596703" y="6231943"/>
            <a:ext cx="790576" cy="790576"/>
          </a:xfrm>
          <a:prstGeom prst="roundRect">
            <a:avLst>
              <a:gd name="adj" fmla="val 15000"/>
            </a:avLst>
          </a:prstGeom>
          <a:solidFill>
            <a:srgbClr val="FFFFFF"/>
          </a:solidFill>
          <a:ln w="127000">
            <a:solidFill>
              <a:srgbClr val="85888D"/>
            </a:solidFill>
            <a:miter lim="400000"/>
          </a:ln>
        </p:spPr>
        <p:txBody>
          <a:bodyPr lIns="71437" tIns="71437" rIns="71437" bIns="71437" anchor="ctr"/>
          <a:lstStyle/>
          <a:p>
            <a:pPr>
              <a:defRPr sz="1800"/>
            </a:pPr>
          </a:p>
        </p:txBody>
      </p:sp>
      <p:sp>
        <p:nvSpPr>
          <p:cNvPr id="208" name="Shape 208"/>
          <p:cNvSpPr/>
          <p:nvPr/>
        </p:nvSpPr>
        <p:spPr>
          <a:xfrm>
            <a:off x="1245442" y="763299"/>
            <a:ext cx="7630161" cy="917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000">
                <a:solidFill>
                  <a:srgbClr val="DA3727"/>
                </a:solidFill>
                <a:latin typeface="+mn-lt"/>
                <a:ea typeface="+mn-ea"/>
                <a:cs typeface="+mn-cs"/>
                <a:sym typeface="Nexa Light"/>
              </a:defRPr>
            </a:lvl1pPr>
          </a:lstStyle>
          <a:p>
            <a:pPr/>
            <a:r>
              <a:t>Getting to our North Star</a:t>
            </a:r>
          </a:p>
        </p:txBody>
      </p:sp>
      <p:sp>
        <p:nvSpPr>
          <p:cNvPr id="209" name="Shape 209"/>
          <p:cNvSpPr/>
          <p:nvPr/>
        </p:nvSpPr>
        <p:spPr>
          <a:xfrm>
            <a:off x="1212344" y="1758854"/>
            <a:ext cx="9882260" cy="60008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lnSpc>
                <a:spcPct val="120000"/>
              </a:lnSpc>
              <a:defRPr sz="3000">
                <a:latin typeface="Helvetica Light"/>
                <a:ea typeface="Helvetica Light"/>
                <a:cs typeface="Helvetica Light"/>
                <a:sym typeface="Helvetica Light"/>
              </a:defRPr>
            </a:pPr>
            <a:r>
              <a:t>Let’s </a:t>
            </a:r>
            <a:r>
              <a:rPr b="1">
                <a:latin typeface="Helvetica"/>
                <a:ea typeface="Helvetica"/>
                <a:cs typeface="Helvetica"/>
                <a:sym typeface="Helvetica"/>
              </a:rPr>
              <a:t>combine our ideas</a:t>
            </a:r>
            <a:r>
              <a:t> to solve problems into </a:t>
            </a:r>
            <a:r>
              <a:rPr b="1">
                <a:latin typeface="Helvetica"/>
                <a:ea typeface="Helvetica"/>
                <a:cs typeface="Helvetica"/>
                <a:sym typeface="Helvetica"/>
              </a:rPr>
              <a:t>releases</a:t>
            </a:r>
          </a:p>
        </p:txBody>
      </p:sp>
      <p:grpSp>
        <p:nvGrpSpPr>
          <p:cNvPr id="212" name="Group 212"/>
          <p:cNvGrpSpPr/>
          <p:nvPr/>
        </p:nvGrpSpPr>
        <p:grpSpPr>
          <a:xfrm>
            <a:off x="2400059" y="3580167"/>
            <a:ext cx="5938786" cy="2672970"/>
            <a:chOff x="-186790" y="0"/>
            <a:chExt cx="5938785" cy="2672968"/>
          </a:xfrm>
        </p:grpSpPr>
        <p:pic>
          <p:nvPicPr>
            <p:cNvPr id="225" name=""/>
            <p:cNvPicPr>
              <a:picLocks noChangeAspect="0"/>
            </p:cNvPicPr>
            <p:nvPr/>
          </p:nvPicPr>
          <p:blipFill>
            <a:blip r:embed="rId3">
              <a:extLst/>
            </a:blip>
            <a:stretch>
              <a:fillRect/>
            </a:stretch>
          </p:blipFill>
          <p:spPr>
            <a:xfrm>
              <a:off x="-186791" y="426682"/>
              <a:ext cx="1732735" cy="2246287"/>
            </a:xfrm>
            <a:prstGeom prst="rect">
              <a:avLst/>
            </a:prstGeom>
            <a:effectLst/>
          </p:spPr>
        </p:pic>
        <p:sp>
          <p:nvSpPr>
            <p:cNvPr id="211" name="Shape 211"/>
            <p:cNvSpPr/>
            <p:nvPr/>
          </p:nvSpPr>
          <p:spPr>
            <a:xfrm>
              <a:off x="1555344" y="-1"/>
              <a:ext cx="4196651" cy="688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lgn="l">
                <a:spcBef>
                  <a:spcPts val="5900"/>
                </a:spcBef>
                <a:defRPr sz="3600">
                  <a:latin typeface="Helvetica Light"/>
                  <a:ea typeface="Helvetica Light"/>
                  <a:cs typeface="Helvetica Light"/>
                  <a:sym typeface="Helvetica Light"/>
                </a:defRPr>
              </a:pPr>
              <a:r>
                <a:rPr b="1">
                  <a:latin typeface="Helvetica"/>
                  <a:ea typeface="Helvetica"/>
                  <a:cs typeface="Helvetica"/>
                  <a:sym typeface="Helvetica"/>
                </a:rPr>
                <a:t>Release 1</a:t>
              </a:r>
              <a:r>
                <a:t>: 2 weeks</a:t>
              </a:r>
            </a:p>
          </p:txBody>
        </p:sp>
      </p:grpSp>
      <p:grpSp>
        <p:nvGrpSpPr>
          <p:cNvPr id="215" name="Group 215"/>
          <p:cNvGrpSpPr/>
          <p:nvPr/>
        </p:nvGrpSpPr>
        <p:grpSpPr>
          <a:xfrm>
            <a:off x="1947136" y="7273685"/>
            <a:ext cx="4196650" cy="3071360"/>
            <a:chOff x="-2469557" y="2571349"/>
            <a:chExt cx="4196649" cy="3071358"/>
          </a:xfrm>
        </p:grpSpPr>
        <p:pic>
          <p:nvPicPr>
            <p:cNvPr id="227" name=""/>
            <p:cNvPicPr>
              <a:picLocks noChangeAspect="0"/>
            </p:cNvPicPr>
            <p:nvPr/>
          </p:nvPicPr>
          <p:blipFill>
            <a:blip r:embed="rId4">
              <a:extLst/>
            </a:blip>
            <a:stretch>
              <a:fillRect/>
            </a:stretch>
          </p:blipFill>
          <p:spPr>
            <a:xfrm>
              <a:off x="-571228" y="2571349"/>
              <a:ext cx="906692" cy="2209128"/>
            </a:xfrm>
            <a:prstGeom prst="rect">
              <a:avLst/>
            </a:prstGeom>
            <a:effectLst/>
          </p:spPr>
        </p:pic>
        <p:sp>
          <p:nvSpPr>
            <p:cNvPr id="214" name="Shape 214"/>
            <p:cNvSpPr/>
            <p:nvPr/>
          </p:nvSpPr>
          <p:spPr>
            <a:xfrm>
              <a:off x="-2469558" y="4953725"/>
              <a:ext cx="4196651" cy="688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lgn="l">
                <a:spcBef>
                  <a:spcPts val="5900"/>
                </a:spcBef>
                <a:defRPr sz="3600">
                  <a:latin typeface="Helvetica Light"/>
                  <a:ea typeface="Helvetica Light"/>
                  <a:cs typeface="Helvetica Light"/>
                  <a:sym typeface="Helvetica Light"/>
                </a:defRPr>
              </a:pPr>
              <a:r>
                <a:rPr b="1">
                  <a:latin typeface="Helvetica"/>
                  <a:ea typeface="Helvetica"/>
                  <a:cs typeface="Helvetica"/>
                  <a:sym typeface="Helvetica"/>
                </a:rPr>
                <a:t>Release 2</a:t>
              </a:r>
              <a:r>
                <a:t>: 4 weeks</a:t>
              </a:r>
            </a:p>
          </p:txBody>
        </p:sp>
      </p:grpSp>
      <p:grpSp>
        <p:nvGrpSpPr>
          <p:cNvPr id="218" name="Group 218"/>
          <p:cNvGrpSpPr/>
          <p:nvPr/>
        </p:nvGrpSpPr>
        <p:grpSpPr>
          <a:xfrm>
            <a:off x="8321149" y="3293524"/>
            <a:ext cx="5938787" cy="2672969"/>
            <a:chOff x="-186790" y="0"/>
            <a:chExt cx="5938785" cy="2672968"/>
          </a:xfrm>
        </p:grpSpPr>
        <p:pic>
          <p:nvPicPr>
            <p:cNvPr id="229" name=""/>
            <p:cNvPicPr>
              <a:picLocks noChangeAspect="0"/>
            </p:cNvPicPr>
            <p:nvPr/>
          </p:nvPicPr>
          <p:blipFill>
            <a:blip r:embed="rId3">
              <a:extLst/>
            </a:blip>
            <a:stretch>
              <a:fillRect/>
            </a:stretch>
          </p:blipFill>
          <p:spPr>
            <a:xfrm>
              <a:off x="-186791" y="426682"/>
              <a:ext cx="1732735" cy="2246287"/>
            </a:xfrm>
            <a:prstGeom prst="rect">
              <a:avLst/>
            </a:prstGeom>
            <a:effectLst/>
          </p:spPr>
        </p:pic>
        <p:sp>
          <p:nvSpPr>
            <p:cNvPr id="217" name="Shape 217"/>
            <p:cNvSpPr/>
            <p:nvPr/>
          </p:nvSpPr>
          <p:spPr>
            <a:xfrm>
              <a:off x="1555344" y="-1"/>
              <a:ext cx="4196651" cy="688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lgn="l">
                <a:spcBef>
                  <a:spcPts val="5900"/>
                </a:spcBef>
                <a:defRPr sz="3600">
                  <a:latin typeface="Helvetica Light"/>
                  <a:ea typeface="Helvetica Light"/>
                  <a:cs typeface="Helvetica Light"/>
                  <a:sym typeface="Helvetica Light"/>
                </a:defRPr>
              </a:pPr>
              <a:r>
                <a:rPr b="1">
                  <a:latin typeface="Helvetica"/>
                  <a:ea typeface="Helvetica"/>
                  <a:cs typeface="Helvetica"/>
                  <a:sym typeface="Helvetica"/>
                </a:rPr>
                <a:t>Release 3</a:t>
              </a:r>
              <a:r>
                <a:t>: 3 weeks</a:t>
              </a:r>
            </a:p>
          </p:txBody>
        </p:sp>
      </p:grpSp>
      <p:grpSp>
        <p:nvGrpSpPr>
          <p:cNvPr id="221" name="Group 221"/>
          <p:cNvGrpSpPr/>
          <p:nvPr/>
        </p:nvGrpSpPr>
        <p:grpSpPr>
          <a:xfrm>
            <a:off x="8620131" y="7287960"/>
            <a:ext cx="4196651" cy="3071359"/>
            <a:chOff x="-2469557" y="2571349"/>
            <a:chExt cx="4196649" cy="3071358"/>
          </a:xfrm>
        </p:grpSpPr>
        <p:pic>
          <p:nvPicPr>
            <p:cNvPr id="231" name=""/>
            <p:cNvPicPr>
              <a:picLocks noChangeAspect="0"/>
            </p:cNvPicPr>
            <p:nvPr/>
          </p:nvPicPr>
          <p:blipFill>
            <a:blip r:embed="rId4">
              <a:extLst/>
            </a:blip>
            <a:stretch>
              <a:fillRect/>
            </a:stretch>
          </p:blipFill>
          <p:spPr>
            <a:xfrm>
              <a:off x="-571228" y="2571349"/>
              <a:ext cx="906692" cy="2209128"/>
            </a:xfrm>
            <a:prstGeom prst="rect">
              <a:avLst/>
            </a:prstGeom>
            <a:effectLst/>
          </p:spPr>
        </p:pic>
        <p:sp>
          <p:nvSpPr>
            <p:cNvPr id="220" name="Shape 220"/>
            <p:cNvSpPr/>
            <p:nvPr/>
          </p:nvSpPr>
          <p:spPr>
            <a:xfrm>
              <a:off x="-2469558" y="4953725"/>
              <a:ext cx="4196651" cy="688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lgn="l">
                <a:spcBef>
                  <a:spcPts val="5900"/>
                </a:spcBef>
                <a:defRPr sz="3600">
                  <a:latin typeface="Helvetica Light"/>
                  <a:ea typeface="Helvetica Light"/>
                  <a:cs typeface="Helvetica Light"/>
                  <a:sym typeface="Helvetica Light"/>
                </a:defRPr>
              </a:pPr>
              <a:r>
                <a:rPr b="1">
                  <a:latin typeface="Helvetica"/>
                  <a:ea typeface="Helvetica"/>
                  <a:cs typeface="Helvetica"/>
                  <a:sym typeface="Helvetica"/>
                </a:rPr>
                <a:t>Release 4</a:t>
              </a:r>
              <a:r>
                <a:t>: 4 weeks</a:t>
              </a:r>
            </a:p>
          </p:txBody>
        </p:sp>
      </p:grpSp>
      <p:grpSp>
        <p:nvGrpSpPr>
          <p:cNvPr id="224" name="Group 224"/>
          <p:cNvGrpSpPr/>
          <p:nvPr/>
        </p:nvGrpSpPr>
        <p:grpSpPr>
          <a:xfrm>
            <a:off x="15858364" y="3293524"/>
            <a:ext cx="5938787" cy="2672969"/>
            <a:chOff x="-186790" y="0"/>
            <a:chExt cx="5938785" cy="2672968"/>
          </a:xfrm>
        </p:grpSpPr>
        <p:pic>
          <p:nvPicPr>
            <p:cNvPr id="233" name=""/>
            <p:cNvPicPr>
              <a:picLocks noChangeAspect="0"/>
            </p:cNvPicPr>
            <p:nvPr/>
          </p:nvPicPr>
          <p:blipFill>
            <a:blip r:embed="rId3">
              <a:extLst/>
            </a:blip>
            <a:stretch>
              <a:fillRect/>
            </a:stretch>
          </p:blipFill>
          <p:spPr>
            <a:xfrm>
              <a:off x="-186791" y="426682"/>
              <a:ext cx="1732735" cy="2246287"/>
            </a:xfrm>
            <a:prstGeom prst="rect">
              <a:avLst/>
            </a:prstGeom>
            <a:effectLst/>
          </p:spPr>
        </p:pic>
        <p:sp>
          <p:nvSpPr>
            <p:cNvPr id="223" name="Shape 223"/>
            <p:cNvSpPr/>
            <p:nvPr/>
          </p:nvSpPr>
          <p:spPr>
            <a:xfrm>
              <a:off x="1555344" y="-1"/>
              <a:ext cx="4196651" cy="688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lgn="l">
                <a:spcBef>
                  <a:spcPts val="5900"/>
                </a:spcBef>
                <a:defRPr sz="3600">
                  <a:latin typeface="Helvetica Light"/>
                  <a:ea typeface="Helvetica Light"/>
                  <a:cs typeface="Helvetica Light"/>
                  <a:sym typeface="Helvetica Light"/>
                </a:defRPr>
              </a:pPr>
              <a:r>
                <a:rPr b="1">
                  <a:latin typeface="Helvetica"/>
                  <a:ea typeface="Helvetica"/>
                  <a:cs typeface="Helvetica"/>
                  <a:sym typeface="Helvetica"/>
                </a:rPr>
                <a:t>Release 5</a:t>
              </a:r>
              <a:r>
                <a:t>: 3 weeks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333121 0.000245" origin="layout" pathEditMode="relative">
                                      <p:cBhvr>
                                        <p:cTn id="6" dur="1000" fill="hold"/>
                                        <p:tgtEl>
                                          <p:spTgt spid="20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6"/>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1000"/>
                                  </p:stCondLst>
                                  <p:iterate type="el" backwards="0">
                                    <p:tmAbs val="0"/>
                                  </p:iterate>
                                  <p:childTnLst>
                                    <p:set>
                                      <p:cBhvr>
                                        <p:cTn id="13" fill="hold"/>
                                        <p:tgtEl>
                                          <p:spTgt spid="204"/>
                                        </p:tgtEl>
                                        <p:attrNameLst>
                                          <p:attrName>style.visibility</p:attrName>
                                        </p:attrNameLst>
                                      </p:cBhvr>
                                      <p:to>
                                        <p:strVal val="visible"/>
                                      </p:to>
                                    </p:set>
                                  </p:childTnLst>
                                </p:cTn>
                              </p:par>
                            </p:childTnLst>
                          </p:cTn>
                        </p:par>
                        <p:par>
                          <p:cTn id="14" fill="hold">
                            <p:stCondLst>
                              <p:cond delay="1000"/>
                            </p:stCondLst>
                            <p:childTnLst>
                              <p:par>
                                <p:cTn id="15" presetClass="entr" nodeType="afterEffect" presetSubtype="0" presetID="1" grpId="4" fill="hold">
                                  <p:stCondLst>
                                    <p:cond delay="1000"/>
                                  </p:stCondLst>
                                  <p:iterate type="el" backwards="0">
                                    <p:tmAbs val="0"/>
                                  </p:iterate>
                                  <p:childTnLst>
                                    <p:set>
                                      <p:cBhvr>
                                        <p:cTn id="16" fill="hold"/>
                                        <p:tgtEl>
                                          <p:spTgt spid="205"/>
                                        </p:tgtEl>
                                        <p:attrNameLst>
                                          <p:attrName>style.visibility</p:attrName>
                                        </p:attrNameLst>
                                      </p:cBhvr>
                                      <p:to>
                                        <p:strVal val="visible"/>
                                      </p:to>
                                    </p:set>
                                  </p:childTnLst>
                                </p:cTn>
                              </p:par>
                            </p:childTnLst>
                          </p:cTn>
                        </p:par>
                        <p:par>
                          <p:cTn id="17" fill="hold">
                            <p:stCondLst>
                              <p:cond delay="2000"/>
                            </p:stCondLst>
                            <p:childTnLst>
                              <p:par>
                                <p:cTn id="18" presetClass="entr" nodeType="afterEffect" presetSubtype="0" presetID="1" grpId="5" fill="hold">
                                  <p:stCondLst>
                                    <p:cond delay="1000"/>
                                  </p:stCondLst>
                                  <p:iterate type="el" backwards="0">
                                    <p:tmAbs val="0"/>
                                  </p:iterate>
                                  <p:childTnLst>
                                    <p:set>
                                      <p:cBhvr>
                                        <p:cTn id="19" fill="hold"/>
                                        <p:tgtEl>
                                          <p:spTgt spid="203"/>
                                        </p:tgtEl>
                                        <p:attrNameLst>
                                          <p:attrName>style.visibility</p:attrName>
                                        </p:attrNameLst>
                                      </p:cBhvr>
                                      <p:to>
                                        <p:strVal val="visible"/>
                                      </p:to>
                                    </p:set>
                                  </p:childTnLst>
                                </p:cTn>
                              </p:par>
                            </p:childTnLst>
                          </p:cTn>
                        </p:par>
                        <p:par>
                          <p:cTn id="20" fill="hold">
                            <p:stCondLst>
                              <p:cond delay="3000"/>
                            </p:stCondLst>
                            <p:childTnLst>
                              <p:par>
                                <p:cTn id="21" presetClass="entr" nodeType="afterEffect" presetSubtype="0" presetID="1" grpId="6" fill="hold">
                                  <p:stCondLst>
                                    <p:cond delay="1000"/>
                                  </p:stCondLst>
                                  <p:iterate type="el" backwards="0">
                                    <p:tmAbs val="0"/>
                                  </p:iterate>
                                  <p:childTnLst>
                                    <p:set>
                                      <p:cBhvr>
                                        <p:cTn id="22" fill="hold"/>
                                        <p:tgtEl>
                                          <p:spTgt spid="2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7" fill="hold">
                                  <p:stCondLst>
                                    <p:cond delay="0"/>
                                  </p:stCondLst>
                                  <p:iterate type="el" backwards="0">
                                    <p:tmAbs val="0"/>
                                  </p:iterate>
                                  <p:childTnLst>
                                    <p:set>
                                      <p:cBhvr>
                                        <p:cTn id="26" fill="hold"/>
                                        <p:tgtEl>
                                          <p:spTgt spid="200"/>
                                        </p:tgtEl>
                                        <p:attrNameLst>
                                          <p:attrName>style.visibility</p:attrName>
                                        </p:attrNameLst>
                                      </p:cBhvr>
                                      <p:to>
                                        <p:strVal val="visible"/>
                                      </p:to>
                                    </p:set>
                                    <p:animEffect filter="wipe(left)" transition="in">
                                      <p:cBhvr>
                                        <p:cTn id="27" dur="1000"/>
                                        <p:tgtEl>
                                          <p:spTgt spid="200"/>
                                        </p:tgtEl>
                                      </p:cBhvr>
                                    </p:animEffect>
                                  </p:childTnLst>
                                </p:cTn>
                              </p:par>
                            </p:childTnLst>
                          </p:cTn>
                        </p:par>
                        <p:par>
                          <p:cTn id="28" fill="hold">
                            <p:stCondLst>
                              <p:cond delay="1000"/>
                            </p:stCondLst>
                            <p:childTnLst>
                              <p:par>
                                <p:cTn id="29" presetClass="entr" nodeType="afterEffect" presetSubtype="0" presetID="1" grpId="8" fill="hold">
                                  <p:stCondLst>
                                    <p:cond delay="1000"/>
                                  </p:stCondLst>
                                  <p:iterate type="el" backwards="0">
                                    <p:tmAbs val="0"/>
                                  </p:iterate>
                                  <p:childTnLst>
                                    <p:set>
                                      <p:cBhvr>
                                        <p:cTn id="30" fill="hold"/>
                                        <p:tgtEl>
                                          <p:spTgt spid="212"/>
                                        </p:tgtEl>
                                        <p:attrNameLst>
                                          <p:attrName>style.visibility</p:attrName>
                                        </p:attrNameLst>
                                      </p:cBhvr>
                                      <p:to>
                                        <p:strVal val="visible"/>
                                      </p:to>
                                    </p:set>
                                  </p:childTnLst>
                                </p:cTn>
                              </p:par>
                            </p:childTnLst>
                          </p:cTn>
                        </p:par>
                        <p:par>
                          <p:cTn id="31" fill="hold">
                            <p:stCondLst>
                              <p:cond delay="2000"/>
                            </p:stCondLst>
                            <p:childTnLst>
                              <p:par>
                                <p:cTn id="32" presetClass="entr" nodeType="afterEffect" presetSubtype="0" presetID="1" grpId="9" fill="hold">
                                  <p:stCondLst>
                                    <p:cond delay="1000"/>
                                  </p:stCondLst>
                                  <p:iterate type="el" backwards="0">
                                    <p:tmAbs val="0"/>
                                  </p:iterate>
                                  <p:childTnLst>
                                    <p:set>
                                      <p:cBhvr>
                                        <p:cTn id="33" fill="hold"/>
                                        <p:tgtEl>
                                          <p:spTgt spid="215"/>
                                        </p:tgtEl>
                                        <p:attrNameLst>
                                          <p:attrName>style.visibility</p:attrName>
                                        </p:attrNameLst>
                                      </p:cBhvr>
                                      <p:to>
                                        <p:strVal val="visible"/>
                                      </p:to>
                                    </p:set>
                                  </p:childTnLst>
                                </p:cTn>
                              </p:par>
                            </p:childTnLst>
                          </p:cTn>
                        </p:par>
                        <p:par>
                          <p:cTn id="34" fill="hold">
                            <p:stCondLst>
                              <p:cond delay="3000"/>
                            </p:stCondLst>
                            <p:childTnLst>
                              <p:par>
                                <p:cTn id="35" presetClass="entr" nodeType="afterEffect" presetSubtype="0" presetID="1" grpId="10" fill="hold">
                                  <p:stCondLst>
                                    <p:cond delay="1000"/>
                                  </p:stCondLst>
                                  <p:iterate type="el" backwards="0">
                                    <p:tmAbs val="0"/>
                                  </p:iterate>
                                  <p:childTnLst>
                                    <p:set>
                                      <p:cBhvr>
                                        <p:cTn id="36" fill="hold"/>
                                        <p:tgtEl>
                                          <p:spTgt spid="218"/>
                                        </p:tgtEl>
                                        <p:attrNameLst>
                                          <p:attrName>style.visibility</p:attrName>
                                        </p:attrNameLst>
                                      </p:cBhvr>
                                      <p:to>
                                        <p:strVal val="visible"/>
                                      </p:to>
                                    </p:set>
                                  </p:childTnLst>
                                </p:cTn>
                              </p:par>
                            </p:childTnLst>
                          </p:cTn>
                        </p:par>
                        <p:par>
                          <p:cTn id="37" fill="hold">
                            <p:stCondLst>
                              <p:cond delay="4000"/>
                            </p:stCondLst>
                            <p:childTnLst>
                              <p:par>
                                <p:cTn id="38" presetClass="entr" nodeType="afterEffect" presetSubtype="0" presetID="1" grpId="11" fill="hold">
                                  <p:stCondLst>
                                    <p:cond delay="1000"/>
                                  </p:stCondLst>
                                  <p:iterate type="el" backwards="0">
                                    <p:tmAbs val="0"/>
                                  </p:iterate>
                                  <p:childTnLst>
                                    <p:set>
                                      <p:cBhvr>
                                        <p:cTn id="39" fill="hold"/>
                                        <p:tgtEl>
                                          <p:spTgt spid="221"/>
                                        </p:tgtEl>
                                        <p:attrNameLst>
                                          <p:attrName>style.visibility</p:attrName>
                                        </p:attrNameLst>
                                      </p:cBhvr>
                                      <p:to>
                                        <p:strVal val="visible"/>
                                      </p:to>
                                    </p:set>
                                  </p:childTnLst>
                                </p:cTn>
                              </p:par>
                            </p:childTnLst>
                          </p:cTn>
                        </p:par>
                        <p:par>
                          <p:cTn id="40" fill="hold">
                            <p:stCondLst>
                              <p:cond delay="5000"/>
                            </p:stCondLst>
                            <p:childTnLst>
                              <p:par>
                                <p:cTn id="41" presetClass="entr" nodeType="afterEffect" presetSubtype="0" presetID="1" grpId="12" fill="hold">
                                  <p:stCondLst>
                                    <p:cond delay="1000"/>
                                  </p:stCondLst>
                                  <p:iterate type="el" backwards="0">
                                    <p:tmAbs val="0"/>
                                  </p:iterate>
                                  <p:childTnLst>
                                    <p:set>
                                      <p:cBhvr>
                                        <p:cTn id="42" fill="hold"/>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0" grpId="7"/>
      <p:bldP build="whole" bldLvl="1" animBg="1" rev="0" advAuto="0" spid="206" grpId="2"/>
      <p:bldP build="whole" bldLvl="1" animBg="1" rev="0" advAuto="0" spid="205" grpId="4"/>
      <p:bldP build="whole" bldLvl="1" animBg="1" rev="0" advAuto="0" spid="204" grpId="3"/>
      <p:bldP build="whole" bldLvl="1" animBg="1" rev="0" advAuto="0" spid="221" grpId="11"/>
      <p:bldP build="whole" bldLvl="1" animBg="1" rev="0" advAuto="0" spid="224" grpId="12"/>
      <p:bldP build="whole" bldLvl="1" animBg="1" rev="0" advAuto="0" spid="212" grpId="8"/>
      <p:bldP build="whole" bldLvl="1" animBg="1" rev="0" advAuto="0" spid="207" grpId="6"/>
      <p:bldP build="whole" bldLvl="1" animBg="1" rev="0" advAuto="0" spid="218" grpId="10"/>
      <p:bldP build="whole" bldLvl="1" animBg="1" rev="0" advAuto="0" spid="215" grpId="9"/>
      <p:bldP build="whole" bldLvl="1" animBg="1" rev="0" advAuto="0" spid="203" grpId="5"/>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6" name="pasted-image.tiff"/>
          <p:cNvPicPr>
            <a:picLocks noChangeAspect="1"/>
          </p:cNvPicPr>
          <p:nvPr/>
        </p:nvPicPr>
        <p:blipFill>
          <a:blip r:embed="rId2">
            <a:extLst/>
          </a:blip>
          <a:stretch>
            <a:fillRect/>
          </a:stretch>
        </p:blipFill>
        <p:spPr>
          <a:xfrm>
            <a:off x="23109457" y="392026"/>
            <a:ext cx="917576" cy="917576"/>
          </a:xfrm>
          <a:prstGeom prst="rect">
            <a:avLst/>
          </a:prstGeom>
          <a:ln w="12700">
            <a:miter lim="400000"/>
          </a:ln>
        </p:spPr>
      </p:pic>
      <p:grpSp>
        <p:nvGrpSpPr>
          <p:cNvPr id="239" name="Group 239"/>
          <p:cNvGrpSpPr/>
          <p:nvPr/>
        </p:nvGrpSpPr>
        <p:grpSpPr>
          <a:xfrm>
            <a:off x="1013920" y="452465"/>
            <a:ext cx="21047094" cy="3336735"/>
            <a:chOff x="0" y="0"/>
            <a:chExt cx="21047092" cy="3336734"/>
          </a:xfrm>
        </p:grpSpPr>
        <p:sp>
          <p:nvSpPr>
            <p:cNvPr id="237" name="Shape 237"/>
            <p:cNvSpPr/>
            <p:nvPr/>
          </p:nvSpPr>
          <p:spPr>
            <a:xfrm>
              <a:off x="0" y="-1"/>
              <a:ext cx="11862436" cy="917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5000">
                  <a:solidFill>
                    <a:srgbClr val="DA3727"/>
                  </a:solidFill>
                  <a:latin typeface="+mn-lt"/>
                  <a:ea typeface="+mn-ea"/>
                  <a:cs typeface="+mn-cs"/>
                  <a:sym typeface="Nexa Light"/>
                </a:defRPr>
              </a:lvl1pPr>
            </a:lstStyle>
            <a:p>
              <a:pPr/>
              <a:r>
                <a:t>What problem are we solving and why?</a:t>
              </a:r>
            </a:p>
          </p:txBody>
        </p:sp>
        <p:sp>
          <p:nvSpPr>
            <p:cNvPr id="238" name="Shape 238"/>
            <p:cNvSpPr/>
            <p:nvPr/>
          </p:nvSpPr>
          <p:spPr>
            <a:xfrm>
              <a:off x="26135" y="1090732"/>
              <a:ext cx="21020958" cy="22460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algn="l">
                <a:lnSpc>
                  <a:spcPct val="120000"/>
                </a:lnSpc>
                <a:defRPr sz="3000">
                  <a:latin typeface="Helvetica Light"/>
                  <a:ea typeface="Helvetica Light"/>
                  <a:cs typeface="Helvetica Light"/>
                  <a:sym typeface="Helvetica Light"/>
                </a:defRPr>
              </a:pPr>
              <a:r>
                <a:rPr b="1">
                  <a:latin typeface="Helvetica"/>
                  <a:ea typeface="Helvetica"/>
                  <a:cs typeface="Helvetica"/>
                  <a:sym typeface="Helvetica"/>
                </a:rPr>
                <a:t>Problem statement:</a:t>
              </a:r>
              <a:r>
                <a:t> Customers are able to order items that not currently in-stock.</a:t>
              </a:r>
            </a:p>
            <a:p>
              <a:pPr algn="l">
                <a:lnSpc>
                  <a:spcPct val="120000"/>
                </a:lnSpc>
                <a:defRPr sz="3000">
                  <a:latin typeface="Helvetica Light"/>
                  <a:ea typeface="Helvetica Light"/>
                  <a:cs typeface="Helvetica Light"/>
                  <a:sym typeface="Helvetica Light"/>
                </a:defRPr>
              </a:pPr>
            </a:p>
            <a:p>
              <a:pPr algn="l">
                <a:lnSpc>
                  <a:spcPct val="120000"/>
                </a:lnSpc>
                <a:defRPr sz="3000">
                  <a:latin typeface="Helvetica Light"/>
                  <a:ea typeface="Helvetica Light"/>
                  <a:cs typeface="Helvetica Light"/>
                  <a:sym typeface="Helvetica Light"/>
                </a:defRPr>
              </a:pPr>
              <a:r>
                <a:t>Customer expectations are damaged when the order can not be fulfilled.</a:t>
              </a:r>
            </a:p>
            <a:p>
              <a:pPr algn="l">
                <a:lnSpc>
                  <a:spcPct val="120000"/>
                </a:lnSpc>
                <a:defRPr sz="3000">
                  <a:latin typeface="Helvetica Light"/>
                  <a:ea typeface="Helvetica Light"/>
                  <a:cs typeface="Helvetica Light"/>
                  <a:sym typeface="Helvetica Light"/>
                </a:defRPr>
              </a:pPr>
              <a:r>
                <a:t>Customer service phone lines are taken up by queries about this type of issue.</a:t>
              </a:r>
            </a:p>
          </p:txBody>
        </p:sp>
      </p:grpSp>
      <p:grpSp>
        <p:nvGrpSpPr>
          <p:cNvPr id="242" name="Group 242"/>
          <p:cNvGrpSpPr/>
          <p:nvPr/>
        </p:nvGrpSpPr>
        <p:grpSpPr>
          <a:xfrm>
            <a:off x="976138" y="8961465"/>
            <a:ext cx="22278333" cy="3977013"/>
            <a:chOff x="0" y="-254000"/>
            <a:chExt cx="22278332" cy="3977012"/>
          </a:xfrm>
        </p:grpSpPr>
        <p:sp>
          <p:nvSpPr>
            <p:cNvPr id="240" name="Shape 240"/>
            <p:cNvSpPr/>
            <p:nvPr/>
          </p:nvSpPr>
          <p:spPr>
            <a:xfrm>
              <a:off x="0" y="-254001"/>
              <a:ext cx="19523076" cy="917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5000">
                  <a:solidFill>
                    <a:srgbClr val="DA3727"/>
                  </a:solidFill>
                  <a:latin typeface="+mn-lt"/>
                  <a:ea typeface="+mn-ea"/>
                  <a:cs typeface="+mn-cs"/>
                  <a:sym typeface="Nexa Light"/>
                </a:defRPr>
              </a:lvl1pPr>
            </a:lstStyle>
            <a:p>
              <a:pPr/>
              <a:r>
                <a:t>What is the size of the impact and how will we measure success?</a:t>
              </a:r>
            </a:p>
          </p:txBody>
        </p:sp>
        <p:sp>
          <p:nvSpPr>
            <p:cNvPr id="241" name="Shape 241"/>
            <p:cNvSpPr/>
            <p:nvPr/>
          </p:nvSpPr>
          <p:spPr>
            <a:xfrm>
              <a:off x="42167" y="928363"/>
              <a:ext cx="22236166" cy="27946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algn="l">
                <a:lnSpc>
                  <a:spcPct val="120000"/>
                </a:lnSpc>
                <a:defRPr sz="3000">
                  <a:latin typeface="Helvetica Light"/>
                  <a:ea typeface="Helvetica Light"/>
                  <a:cs typeface="Helvetica Light"/>
                  <a:sym typeface="Helvetica Light"/>
                </a:defRPr>
              </a:pPr>
              <a:r>
                <a:rPr b="1">
                  <a:latin typeface="Helvetica"/>
                  <a:ea typeface="Helvetica"/>
                  <a:cs typeface="Helvetica"/>
                  <a:sym typeface="Helvetica"/>
                </a:rPr>
                <a:t>This should impact:</a:t>
              </a:r>
              <a:r>
                <a:t> The customer’s confidence in Golden Shoe and the amount of time (?) saved for staff needing to handle refunds.  Lost customer confidence could be a key factor in the decrease of conversions. </a:t>
              </a:r>
            </a:p>
            <a:p>
              <a:pPr algn="l">
                <a:lnSpc>
                  <a:spcPct val="120000"/>
                </a:lnSpc>
                <a:defRPr sz="3000">
                  <a:latin typeface="Helvetica Light"/>
                  <a:ea typeface="Helvetica Light"/>
                  <a:cs typeface="Helvetica Light"/>
                  <a:sym typeface="Helvetica Light"/>
                </a:defRPr>
              </a:pPr>
            </a:p>
            <a:p>
              <a:pPr algn="l">
                <a:lnSpc>
                  <a:spcPct val="120000"/>
                </a:lnSpc>
                <a:defRPr sz="3000">
                  <a:latin typeface="Helvetica Light"/>
                  <a:ea typeface="Helvetica Light"/>
                  <a:cs typeface="Helvetica Light"/>
                  <a:sym typeface="Helvetica Light"/>
                </a:defRPr>
              </a:pPr>
              <a:r>
                <a:rPr b="1">
                  <a:latin typeface="Helvetica"/>
                  <a:ea typeface="Helvetica"/>
                  <a:cs typeface="Helvetica"/>
                  <a:sym typeface="Helvetica"/>
                </a:rPr>
                <a:t>To measure success</a:t>
              </a:r>
              <a:r>
                <a:t> we will see what the percentage difference in number of phone calls, if we haven’t already tackled one of the other top reasons.  If we have, then let’s measure the absolute number of phone calls.</a:t>
              </a:r>
            </a:p>
          </p:txBody>
        </p:sp>
      </p:grpSp>
      <p:grpSp>
        <p:nvGrpSpPr>
          <p:cNvPr id="245" name="Group 245"/>
          <p:cNvGrpSpPr/>
          <p:nvPr/>
        </p:nvGrpSpPr>
        <p:grpSpPr>
          <a:xfrm>
            <a:off x="976138" y="4389465"/>
            <a:ext cx="22030254" cy="3964312"/>
            <a:chOff x="0" y="-507999"/>
            <a:chExt cx="22030253" cy="3964311"/>
          </a:xfrm>
        </p:grpSpPr>
        <p:sp>
          <p:nvSpPr>
            <p:cNvPr id="243" name="Shape 243"/>
            <p:cNvSpPr/>
            <p:nvPr/>
          </p:nvSpPr>
          <p:spPr>
            <a:xfrm>
              <a:off x="0" y="-508000"/>
              <a:ext cx="9740900" cy="917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5000">
                  <a:solidFill>
                    <a:srgbClr val="DA3727"/>
                  </a:solidFill>
                  <a:latin typeface="+mn-lt"/>
                  <a:ea typeface="+mn-ea"/>
                  <a:cs typeface="+mn-cs"/>
                  <a:sym typeface="Nexa Light"/>
                </a:defRPr>
              </a:lvl1pPr>
            </a:lstStyle>
            <a:p>
              <a:pPr/>
              <a:r>
                <a:t>Job Stories (Jobs-To-Be-Done)</a:t>
              </a:r>
            </a:p>
          </p:txBody>
        </p:sp>
        <p:sp>
          <p:nvSpPr>
            <p:cNvPr id="244" name="Shape 244"/>
            <p:cNvSpPr/>
            <p:nvPr/>
          </p:nvSpPr>
          <p:spPr>
            <a:xfrm>
              <a:off x="42558" y="661662"/>
              <a:ext cx="21987696" cy="27946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algn="l">
                <a:lnSpc>
                  <a:spcPct val="120000"/>
                </a:lnSpc>
                <a:defRPr sz="3000">
                  <a:latin typeface="Helvetica Light"/>
                  <a:ea typeface="Helvetica Light"/>
                  <a:cs typeface="Helvetica Light"/>
                  <a:sym typeface="Helvetica Light"/>
                </a:defRPr>
              </a:pPr>
              <a:r>
                <a:rPr b="1">
                  <a:latin typeface="Helvetica"/>
                  <a:ea typeface="Helvetica"/>
                  <a:cs typeface="Helvetica"/>
                  <a:sym typeface="Helvetica"/>
                </a:rPr>
                <a:t>When</a:t>
              </a:r>
              <a:r>
                <a:t> I am about to order a pair of shoes, </a:t>
              </a:r>
              <a:r>
                <a:rPr b="1">
                  <a:latin typeface="Helvetica"/>
                  <a:ea typeface="Helvetica"/>
                  <a:cs typeface="Helvetica"/>
                  <a:sym typeface="Helvetica"/>
                </a:rPr>
                <a:t>I want</a:t>
              </a:r>
              <a:r>
                <a:t> </a:t>
              </a:r>
              <a:r>
                <a:rPr b="1">
                  <a:latin typeface="Helvetica"/>
                  <a:ea typeface="Helvetica"/>
                  <a:cs typeface="Helvetica"/>
                  <a:sym typeface="Helvetica"/>
                </a:rPr>
                <a:t>to</a:t>
              </a:r>
              <a:r>
                <a:t> know if my size and colour are in stock, </a:t>
              </a:r>
              <a:r>
                <a:rPr b="1">
                  <a:latin typeface="Helvetica"/>
                  <a:ea typeface="Helvetica"/>
                  <a:cs typeface="Helvetica"/>
                  <a:sym typeface="Helvetica"/>
                </a:rPr>
                <a:t>so that I</a:t>
              </a:r>
              <a:r>
                <a:t> can be confident that I can secure my purchase.</a:t>
              </a:r>
            </a:p>
            <a:p>
              <a:pPr algn="l">
                <a:lnSpc>
                  <a:spcPct val="120000"/>
                </a:lnSpc>
                <a:defRPr sz="3000">
                  <a:latin typeface="Helvetica Light"/>
                  <a:ea typeface="Helvetica Light"/>
                  <a:cs typeface="Helvetica Light"/>
                  <a:sym typeface="Helvetica Light"/>
                </a:defRPr>
              </a:pPr>
            </a:p>
            <a:p>
              <a:pPr algn="l">
                <a:lnSpc>
                  <a:spcPct val="120000"/>
                </a:lnSpc>
                <a:defRPr sz="3000">
                  <a:latin typeface="Helvetica Light"/>
                  <a:ea typeface="Helvetica Light"/>
                  <a:cs typeface="Helvetica Light"/>
                  <a:sym typeface="Helvetica Light"/>
                </a:defRPr>
              </a:pPr>
              <a:r>
                <a:rPr b="1">
                  <a:latin typeface="Helvetica"/>
                  <a:ea typeface="Helvetica"/>
                  <a:cs typeface="Helvetica"/>
                  <a:sym typeface="Helvetica"/>
                </a:rPr>
                <a:t>When</a:t>
              </a:r>
              <a:r>
                <a:t> I am checking out the details on a pair of shoes, </a:t>
              </a:r>
              <a:r>
                <a:rPr b="1">
                  <a:latin typeface="Helvetica"/>
                  <a:ea typeface="Helvetica"/>
                  <a:cs typeface="Helvetica"/>
                  <a:sym typeface="Helvetica"/>
                </a:rPr>
                <a:t>I want</a:t>
              </a:r>
              <a:r>
                <a:t> </a:t>
              </a:r>
              <a:r>
                <a:rPr b="1">
                  <a:latin typeface="Helvetica"/>
                  <a:ea typeface="Helvetica"/>
                  <a:cs typeface="Helvetica"/>
                  <a:sym typeface="Helvetica"/>
                </a:rPr>
                <a:t>to</a:t>
              </a:r>
              <a:r>
                <a:t> know what the stock levels are, </a:t>
              </a:r>
              <a:r>
                <a:rPr b="1">
                  <a:latin typeface="Helvetica"/>
                  <a:ea typeface="Helvetica"/>
                  <a:cs typeface="Helvetica"/>
                  <a:sym typeface="Helvetica"/>
                </a:rPr>
                <a:t>so that I</a:t>
              </a:r>
              <a:r>
                <a:t> figure out how quickly I need to make my purchasing decision.</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2" grpId="3"/>
      <p:bldP build="whole" bldLvl="1" animBg="1" rev="0" advAuto="0" spid="239" grpId="1"/>
      <p:bldP build="whole" bldLvl="1" animBg="1" rev="0" advAuto="0" spid="245" grpId="2"/>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7" name="pasted-image.tiff"/>
          <p:cNvPicPr>
            <a:picLocks noChangeAspect="1"/>
          </p:cNvPicPr>
          <p:nvPr/>
        </p:nvPicPr>
        <p:blipFill>
          <a:blip r:embed="rId2">
            <a:extLst/>
          </a:blip>
          <a:stretch>
            <a:fillRect/>
          </a:stretch>
        </p:blipFill>
        <p:spPr>
          <a:xfrm>
            <a:off x="23109457" y="392026"/>
            <a:ext cx="917576" cy="917576"/>
          </a:xfrm>
          <a:prstGeom prst="rect">
            <a:avLst/>
          </a:prstGeom>
          <a:ln w="12700">
            <a:miter lim="400000"/>
          </a:ln>
        </p:spPr>
      </p:pic>
      <p:pic>
        <p:nvPicPr>
          <p:cNvPr id="248" name=""/>
          <p:cNvPicPr>
            <a:picLocks noChangeAspect="0"/>
          </p:cNvPicPr>
          <p:nvPr/>
        </p:nvPicPr>
        <p:blipFill>
          <a:blip r:embed="rId3">
            <a:extLst/>
          </a:blip>
          <a:stretch>
            <a:fillRect/>
          </a:stretch>
        </p:blipFill>
        <p:spPr>
          <a:xfrm>
            <a:off x="5180759" y="504116"/>
            <a:ext cx="13943110" cy="12975808"/>
          </a:xfrm>
          <a:prstGeom prst="rect">
            <a:avLst/>
          </a:prstGeom>
        </p:spPr>
      </p:pic>
      <p:sp>
        <p:nvSpPr>
          <p:cNvPr id="249" name="Shape 249"/>
          <p:cNvSpPr/>
          <p:nvPr/>
        </p:nvSpPr>
        <p:spPr>
          <a:xfrm>
            <a:off x="1195442" y="1799726"/>
            <a:ext cx="2930116" cy="27867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3350" y="8250"/>
                </a:lnTo>
                <a:lnTo>
                  <a:pt x="21600" y="8250"/>
                </a:lnTo>
                <a:lnTo>
                  <a:pt x="14926" y="13350"/>
                </a:lnTo>
                <a:lnTo>
                  <a:pt x="17475" y="21600"/>
                </a:lnTo>
                <a:lnTo>
                  <a:pt x="10800" y="16501"/>
                </a:lnTo>
                <a:lnTo>
                  <a:pt x="4125" y="21600"/>
                </a:lnTo>
                <a:lnTo>
                  <a:pt x="6674" y="13350"/>
                </a:lnTo>
                <a:lnTo>
                  <a:pt x="0" y="8250"/>
                </a:lnTo>
                <a:lnTo>
                  <a:pt x="8250" y="8250"/>
                </a:lnTo>
                <a:lnTo>
                  <a:pt x="10800" y="0"/>
                </a:lnTo>
                <a:close/>
              </a:path>
            </a:pathLst>
          </a:custGeom>
          <a:solidFill>
            <a:srgbClr val="FFD200"/>
          </a:solidFill>
          <a:ln w="12700">
            <a:miter lim="400000"/>
          </a:ln>
        </p:spPr>
        <p:txBody>
          <a:bodyPr lIns="71437" tIns="71437" rIns="71437" bIns="71437" anchor="ctr"/>
          <a:lstStyle/>
          <a:p>
            <a:pPr>
              <a:defRPr sz="1800"/>
            </a:pPr>
          </a:p>
        </p:txBody>
      </p:sp>
      <p:sp>
        <p:nvSpPr>
          <p:cNvPr id="250" name="Shape 250"/>
          <p:cNvSpPr/>
          <p:nvPr/>
        </p:nvSpPr>
        <p:spPr>
          <a:xfrm>
            <a:off x="350052" y="392026"/>
            <a:ext cx="4620896" cy="917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000">
                <a:solidFill>
                  <a:srgbClr val="DA3727"/>
                </a:solidFill>
                <a:latin typeface="+mn-lt"/>
                <a:ea typeface="+mn-ea"/>
                <a:cs typeface="+mn-cs"/>
                <a:sym typeface="Nexa Light"/>
              </a:defRPr>
            </a:lvl1pPr>
          </a:lstStyle>
          <a:p>
            <a:pPr/>
            <a:r>
              <a:t>Our North Star</a:t>
            </a:r>
          </a:p>
        </p:txBody>
      </p:sp>
      <p:grpSp>
        <p:nvGrpSpPr>
          <p:cNvPr id="255" name="Group 255"/>
          <p:cNvGrpSpPr/>
          <p:nvPr/>
        </p:nvGrpSpPr>
        <p:grpSpPr>
          <a:xfrm>
            <a:off x="15523720" y="1692225"/>
            <a:ext cx="8364768" cy="2783223"/>
            <a:chOff x="-50813" y="0"/>
            <a:chExt cx="8364766" cy="2783221"/>
          </a:xfrm>
        </p:grpSpPr>
        <p:sp>
          <p:nvSpPr>
            <p:cNvPr id="251" name="Shape 251"/>
            <p:cNvSpPr/>
            <p:nvPr/>
          </p:nvSpPr>
          <p:spPr>
            <a:xfrm>
              <a:off x="5772762" y="0"/>
              <a:ext cx="2541191" cy="1747341"/>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It might be difficult to know what their size is in a particular brand or style</a:t>
              </a:r>
            </a:p>
          </p:txBody>
        </p:sp>
        <p:pic>
          <p:nvPicPr>
            <p:cNvPr id="268" name=""/>
            <p:cNvPicPr>
              <a:picLocks noChangeAspect="0"/>
            </p:cNvPicPr>
            <p:nvPr/>
          </p:nvPicPr>
          <p:blipFill>
            <a:blip r:embed="rId4">
              <a:extLst/>
            </a:blip>
            <a:stretch>
              <a:fillRect/>
            </a:stretch>
          </p:blipFill>
          <p:spPr>
            <a:xfrm>
              <a:off x="-50814" y="57817"/>
              <a:ext cx="6040798" cy="928741"/>
            </a:xfrm>
            <a:prstGeom prst="rect">
              <a:avLst/>
            </a:prstGeom>
            <a:effectLst/>
          </p:spPr>
        </p:pic>
        <p:pic>
          <p:nvPicPr>
            <p:cNvPr id="270" name=""/>
            <p:cNvPicPr>
              <a:picLocks noChangeAspect="0"/>
            </p:cNvPicPr>
            <p:nvPr/>
          </p:nvPicPr>
          <p:blipFill>
            <a:blip r:embed="rId5">
              <a:extLst/>
            </a:blip>
            <a:stretch>
              <a:fillRect/>
            </a:stretch>
          </p:blipFill>
          <p:spPr>
            <a:xfrm>
              <a:off x="780136" y="814032"/>
              <a:ext cx="5043491" cy="1090808"/>
            </a:xfrm>
            <a:prstGeom prst="rect">
              <a:avLst/>
            </a:prstGeom>
            <a:effectLst/>
          </p:spPr>
        </p:pic>
        <p:pic>
          <p:nvPicPr>
            <p:cNvPr id="272" name=""/>
            <p:cNvPicPr>
              <a:picLocks noChangeAspect="0"/>
            </p:cNvPicPr>
            <p:nvPr/>
          </p:nvPicPr>
          <p:blipFill>
            <a:blip r:embed="rId6">
              <a:extLst/>
            </a:blip>
            <a:stretch>
              <a:fillRect/>
            </a:stretch>
          </p:blipFill>
          <p:spPr>
            <a:xfrm>
              <a:off x="-3118" y="1789624"/>
              <a:ext cx="6974643" cy="993598"/>
            </a:xfrm>
            <a:prstGeom prst="rect">
              <a:avLst/>
            </a:prstGeom>
            <a:effectLst/>
          </p:spPr>
        </p:pic>
      </p:grpSp>
      <p:grpSp>
        <p:nvGrpSpPr>
          <p:cNvPr id="258" name="Group 258"/>
          <p:cNvGrpSpPr/>
          <p:nvPr/>
        </p:nvGrpSpPr>
        <p:grpSpPr>
          <a:xfrm>
            <a:off x="18076483" y="4301622"/>
            <a:ext cx="6008837" cy="1747342"/>
            <a:chOff x="-50801" y="0"/>
            <a:chExt cx="6008835" cy="1747340"/>
          </a:xfrm>
        </p:grpSpPr>
        <p:sp>
          <p:nvSpPr>
            <p:cNvPr id="256" name="Shape 256"/>
            <p:cNvSpPr/>
            <p:nvPr/>
          </p:nvSpPr>
          <p:spPr>
            <a:xfrm>
              <a:off x="3416842" y="0"/>
              <a:ext cx="2541192" cy="1747341"/>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The item may be a gift or purchased for someone else</a:t>
              </a:r>
            </a:p>
          </p:txBody>
        </p:sp>
        <p:pic>
          <p:nvPicPr>
            <p:cNvPr id="274" name=""/>
            <p:cNvPicPr>
              <a:picLocks noChangeAspect="0"/>
            </p:cNvPicPr>
            <p:nvPr/>
          </p:nvPicPr>
          <p:blipFill>
            <a:blip r:embed="rId7">
              <a:extLst/>
            </a:blip>
            <a:stretch>
              <a:fillRect/>
            </a:stretch>
          </p:blipFill>
          <p:spPr>
            <a:xfrm>
              <a:off x="-50802" y="664775"/>
              <a:ext cx="3502491" cy="323223"/>
            </a:xfrm>
            <a:prstGeom prst="rect">
              <a:avLst/>
            </a:prstGeom>
            <a:effectLst/>
          </p:spPr>
        </p:pic>
      </p:grpSp>
      <p:grpSp>
        <p:nvGrpSpPr>
          <p:cNvPr id="261" name="Group 261"/>
          <p:cNvGrpSpPr/>
          <p:nvPr/>
        </p:nvGrpSpPr>
        <p:grpSpPr>
          <a:xfrm>
            <a:off x="17497310" y="10519643"/>
            <a:ext cx="5021607" cy="1747342"/>
            <a:chOff x="-50801" y="0"/>
            <a:chExt cx="5021606" cy="1747340"/>
          </a:xfrm>
        </p:grpSpPr>
        <p:sp>
          <p:nvSpPr>
            <p:cNvPr id="259" name="Shape 259"/>
            <p:cNvSpPr/>
            <p:nvPr/>
          </p:nvSpPr>
          <p:spPr>
            <a:xfrm>
              <a:off x="2429614" y="0"/>
              <a:ext cx="2541192" cy="1747341"/>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They didn’t know when to expect delivery</a:t>
              </a:r>
            </a:p>
          </p:txBody>
        </p:sp>
        <p:pic>
          <p:nvPicPr>
            <p:cNvPr id="276" name=""/>
            <p:cNvPicPr>
              <a:picLocks noChangeAspect="0"/>
            </p:cNvPicPr>
            <p:nvPr/>
          </p:nvPicPr>
          <p:blipFill>
            <a:blip r:embed="rId8">
              <a:extLst/>
            </a:blip>
            <a:stretch>
              <a:fillRect/>
            </a:stretch>
          </p:blipFill>
          <p:spPr>
            <a:xfrm>
              <a:off x="-50802" y="590197"/>
              <a:ext cx="2559573" cy="496678"/>
            </a:xfrm>
            <a:prstGeom prst="rect">
              <a:avLst/>
            </a:prstGeom>
            <a:effectLst/>
          </p:spPr>
        </p:pic>
      </p:grpSp>
      <p:grpSp>
        <p:nvGrpSpPr>
          <p:cNvPr id="264" name="Group 264"/>
          <p:cNvGrpSpPr/>
          <p:nvPr/>
        </p:nvGrpSpPr>
        <p:grpSpPr>
          <a:xfrm>
            <a:off x="16011803" y="5972736"/>
            <a:ext cx="6507114" cy="1880540"/>
            <a:chOff x="-50813" y="-50813"/>
            <a:chExt cx="6507113" cy="1880539"/>
          </a:xfrm>
        </p:grpSpPr>
        <p:sp>
          <p:nvSpPr>
            <p:cNvPr id="262" name="Shape 262"/>
            <p:cNvSpPr/>
            <p:nvPr/>
          </p:nvSpPr>
          <p:spPr>
            <a:xfrm>
              <a:off x="3915109" y="82385"/>
              <a:ext cx="2541192" cy="1747342"/>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The process isn’t articulated on the website</a:t>
              </a:r>
            </a:p>
          </p:txBody>
        </p:sp>
        <p:pic>
          <p:nvPicPr>
            <p:cNvPr id="278" name=""/>
            <p:cNvPicPr>
              <a:picLocks noChangeAspect="0"/>
            </p:cNvPicPr>
            <p:nvPr/>
          </p:nvPicPr>
          <p:blipFill>
            <a:blip r:embed="rId9">
              <a:extLst/>
            </a:blip>
            <a:stretch>
              <a:fillRect/>
            </a:stretch>
          </p:blipFill>
          <p:spPr>
            <a:xfrm>
              <a:off x="-50814" y="-50814"/>
              <a:ext cx="4018283" cy="1101041"/>
            </a:xfrm>
            <a:prstGeom prst="rect">
              <a:avLst/>
            </a:prstGeom>
            <a:effectLst/>
          </p:spPr>
        </p:pic>
      </p:grpSp>
      <p:grpSp>
        <p:nvGrpSpPr>
          <p:cNvPr id="267" name="Group 267"/>
          <p:cNvGrpSpPr/>
          <p:nvPr/>
        </p:nvGrpSpPr>
        <p:grpSpPr>
          <a:xfrm>
            <a:off x="2501029" y="6640252"/>
            <a:ext cx="3821337" cy="2573113"/>
            <a:chOff x="0" y="-50796"/>
            <a:chExt cx="3821335" cy="2573112"/>
          </a:xfrm>
        </p:grpSpPr>
        <p:sp>
          <p:nvSpPr>
            <p:cNvPr id="265" name="Shape 265"/>
            <p:cNvSpPr/>
            <p:nvPr/>
          </p:nvSpPr>
          <p:spPr>
            <a:xfrm>
              <a:off x="0" y="774975"/>
              <a:ext cx="2541191" cy="1747342"/>
            </a:xfrm>
            <a:prstGeom prst="ellipse">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1800"/>
              </a:lvl1pPr>
            </a:lstStyle>
            <a:p>
              <a:pPr/>
              <a:r>
                <a:t>The website is allowing checkout with unavailable items</a:t>
              </a:r>
            </a:p>
          </p:txBody>
        </p:sp>
        <p:pic>
          <p:nvPicPr>
            <p:cNvPr id="280" name=""/>
            <p:cNvPicPr>
              <a:picLocks noChangeAspect="0"/>
            </p:cNvPicPr>
            <p:nvPr/>
          </p:nvPicPr>
          <p:blipFill>
            <a:blip r:embed="rId10">
              <a:extLst/>
            </a:blip>
            <a:stretch>
              <a:fillRect/>
            </a:stretch>
          </p:blipFill>
          <p:spPr>
            <a:xfrm>
              <a:off x="1674769" y="-50797"/>
              <a:ext cx="2146567" cy="934201"/>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8" grpId="2"/>
      <p:bldP build="whole" bldLvl="1" animBg="1" rev="0" advAuto="0" spid="255" grpId="1"/>
      <p:bldP build="whole" bldLvl="1" animBg="1" rev="0" advAuto="0" spid="261" grpId="4"/>
      <p:bldP build="whole" bldLvl="1" animBg="1" rev="0" advAuto="0" spid="264" grpId="3"/>
      <p:bldP build="whole" bldLvl="1" animBg="1" rev="0" advAuto="0" spid="267" grpId="5"/>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3" name="pasted-image.tiff"/>
          <p:cNvPicPr>
            <a:picLocks noChangeAspect="1"/>
          </p:cNvPicPr>
          <p:nvPr/>
        </p:nvPicPr>
        <p:blipFill>
          <a:blip r:embed="rId2">
            <a:extLst/>
          </a:blip>
          <a:stretch>
            <a:fillRect/>
          </a:stretch>
        </p:blipFill>
        <p:spPr>
          <a:xfrm>
            <a:off x="23109457" y="392026"/>
            <a:ext cx="917576" cy="917576"/>
          </a:xfrm>
          <a:prstGeom prst="rect">
            <a:avLst/>
          </a:prstGeom>
          <a:ln w="12700">
            <a:miter lim="400000"/>
          </a:ln>
        </p:spPr>
      </p:pic>
      <p:sp>
        <p:nvSpPr>
          <p:cNvPr id="284" name="Shape 284"/>
          <p:cNvSpPr/>
          <p:nvPr/>
        </p:nvSpPr>
        <p:spPr>
          <a:xfrm>
            <a:off x="554703" y="392026"/>
            <a:ext cx="7509511" cy="917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000">
                <a:solidFill>
                  <a:srgbClr val="DA3727"/>
                </a:solidFill>
                <a:latin typeface="+mn-lt"/>
                <a:ea typeface="+mn-ea"/>
                <a:cs typeface="+mn-cs"/>
                <a:sym typeface="Nexa Light"/>
              </a:defRPr>
            </a:lvl1pPr>
          </a:lstStyle>
          <a:p>
            <a:pPr/>
            <a:r>
              <a:t>Other recommendations</a:t>
            </a:r>
          </a:p>
        </p:txBody>
      </p:sp>
      <p:sp>
        <p:nvSpPr>
          <p:cNvPr id="285" name="Shape 285"/>
          <p:cNvSpPr/>
          <p:nvPr/>
        </p:nvSpPr>
        <p:spPr>
          <a:xfrm>
            <a:off x="3944651" y="2168842"/>
            <a:ext cx="16494699" cy="93783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lnSpc>
                <a:spcPct val="120000"/>
              </a:lnSpc>
              <a:defRPr b="1" sz="3000"/>
            </a:pPr>
            <a:r>
              <a:t>Self-service help</a:t>
            </a:r>
          </a:p>
          <a:p>
            <a:pPr algn="l">
              <a:lnSpc>
                <a:spcPct val="120000"/>
              </a:lnSpc>
              <a:defRPr sz="3000">
                <a:latin typeface="Helvetica Light"/>
                <a:ea typeface="Helvetica Light"/>
                <a:cs typeface="Helvetica Light"/>
                <a:sym typeface="Helvetica Light"/>
              </a:defRPr>
            </a:pPr>
            <a:r>
              <a:t>These are dedicated pages for the most FAQs by customers, that have the same answer.  For example, explaining the returns process.</a:t>
            </a:r>
          </a:p>
          <a:p>
            <a:pPr algn="l">
              <a:lnSpc>
                <a:spcPct val="120000"/>
              </a:lnSpc>
              <a:defRPr sz="3000">
                <a:latin typeface="Helvetica Light"/>
                <a:ea typeface="Helvetica Light"/>
                <a:cs typeface="Helvetica Light"/>
                <a:sym typeface="Helvetica Light"/>
              </a:defRPr>
            </a:pPr>
          </a:p>
          <a:p>
            <a:pPr algn="l">
              <a:lnSpc>
                <a:spcPct val="120000"/>
              </a:lnSpc>
              <a:defRPr b="1" sz="3000"/>
            </a:pPr>
            <a:r>
              <a:t>Adopting the “one service, many doors” mindset</a:t>
            </a:r>
          </a:p>
          <a:p>
            <a:pPr algn="l">
              <a:lnSpc>
                <a:spcPct val="120000"/>
              </a:lnSpc>
              <a:defRPr sz="3000">
                <a:latin typeface="Helvetica Light"/>
                <a:ea typeface="Helvetica Light"/>
                <a:cs typeface="Helvetica Light"/>
                <a:sym typeface="Helvetica Light"/>
              </a:defRPr>
            </a:pPr>
            <a:r>
              <a:t>Golden Shoe sells shoes.  People can walk through the front door or visit your website or use your catalogue.  Whichever way they interact with your service, the experience should be the rich.</a:t>
            </a:r>
          </a:p>
          <a:p>
            <a:pPr algn="l">
              <a:lnSpc>
                <a:spcPct val="120000"/>
              </a:lnSpc>
              <a:defRPr sz="3000">
                <a:latin typeface="Helvetica Light"/>
                <a:ea typeface="Helvetica Light"/>
                <a:cs typeface="Helvetica Light"/>
                <a:sym typeface="Helvetica Light"/>
              </a:defRPr>
            </a:pPr>
          </a:p>
          <a:p>
            <a:pPr algn="l">
              <a:lnSpc>
                <a:spcPct val="120000"/>
              </a:lnSpc>
              <a:defRPr b="1" sz="3000"/>
            </a:pPr>
            <a:r>
              <a:t>Learn why your customers come to your “door”, then be the best</a:t>
            </a:r>
          </a:p>
          <a:p>
            <a:pPr algn="l">
              <a:lnSpc>
                <a:spcPct val="120000"/>
              </a:lnSpc>
              <a:defRPr sz="3000">
                <a:latin typeface="Helvetica Light"/>
                <a:ea typeface="Helvetica Light"/>
                <a:cs typeface="Helvetica Light"/>
                <a:sym typeface="Helvetica Light"/>
              </a:defRPr>
            </a:pPr>
            <a:r>
              <a:t>There will be things about your service that people love and prefer over others.  Figure out what these are and strive to keep being loved for what you do.</a:t>
            </a:r>
          </a:p>
          <a:p>
            <a:pPr algn="l">
              <a:lnSpc>
                <a:spcPct val="120000"/>
              </a:lnSpc>
              <a:defRPr sz="3000">
                <a:latin typeface="Helvetica Light"/>
                <a:ea typeface="Helvetica Light"/>
                <a:cs typeface="Helvetica Light"/>
                <a:sym typeface="Helvetica Light"/>
              </a:defRPr>
            </a:pPr>
          </a:p>
          <a:p>
            <a:pPr algn="l">
              <a:lnSpc>
                <a:spcPct val="120000"/>
              </a:lnSpc>
              <a:defRPr b="1" sz="3000"/>
            </a:pPr>
            <a:r>
              <a:t>Embrace SoMo</a:t>
            </a:r>
          </a:p>
          <a:p>
            <a:pPr algn="l">
              <a:lnSpc>
                <a:spcPct val="120000"/>
              </a:lnSpc>
              <a:defRPr sz="3000">
                <a:latin typeface="Helvetica Light"/>
                <a:ea typeface="Helvetica Light"/>
                <a:cs typeface="Helvetica Light"/>
                <a:sym typeface="Helvetica Light"/>
              </a:defRPr>
            </a:pPr>
            <a:r>
              <a:t>Your competitors are taking in potential customers coming from Social and Mobile (SoMo) channels, you need to be there to take your position.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7" name="pasted-image.tiff"/>
          <p:cNvPicPr>
            <a:picLocks noChangeAspect="1"/>
          </p:cNvPicPr>
          <p:nvPr/>
        </p:nvPicPr>
        <p:blipFill>
          <a:blip r:embed="rId2">
            <a:extLst/>
          </a:blip>
          <a:stretch>
            <a:fillRect/>
          </a:stretch>
        </p:blipFill>
        <p:spPr>
          <a:xfrm>
            <a:off x="23109457" y="392026"/>
            <a:ext cx="917576" cy="917576"/>
          </a:xfrm>
          <a:prstGeom prst="rect">
            <a:avLst/>
          </a:prstGeom>
          <a:ln w="12700">
            <a:miter lim="400000"/>
          </a:ln>
        </p:spPr>
      </p:pic>
      <p:sp>
        <p:nvSpPr>
          <p:cNvPr id="288" name="Shape 288"/>
          <p:cNvSpPr/>
          <p:nvPr/>
        </p:nvSpPr>
        <p:spPr>
          <a:xfrm>
            <a:off x="1947938" y="1772182"/>
            <a:ext cx="8187056" cy="917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000">
                <a:solidFill>
                  <a:srgbClr val="DA3727"/>
                </a:solidFill>
                <a:latin typeface="+mn-lt"/>
                <a:ea typeface="+mn-ea"/>
                <a:cs typeface="+mn-cs"/>
                <a:sym typeface="Nexa Light"/>
              </a:defRPr>
            </a:lvl1pPr>
          </a:lstStyle>
          <a:p>
            <a:pPr/>
            <a:r>
              <a:t>Together, we are one team</a:t>
            </a:r>
          </a:p>
        </p:txBody>
      </p:sp>
      <p:sp>
        <p:nvSpPr>
          <p:cNvPr id="289" name="Shape 289"/>
          <p:cNvSpPr/>
          <p:nvPr/>
        </p:nvSpPr>
        <p:spPr>
          <a:xfrm>
            <a:off x="5294957" y="4205896"/>
            <a:ext cx="13794086" cy="1235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marL="635000" indent="-635000" algn="l">
              <a:spcBef>
                <a:spcPts val="5900"/>
              </a:spcBef>
              <a:buClr>
                <a:srgbClr val="DA3727"/>
              </a:buClr>
              <a:buSzPct val="100000"/>
              <a:buAutoNum type="arabicPeriod" startAt="1"/>
              <a:defRPr sz="3600">
                <a:latin typeface="Helvetica Light"/>
                <a:ea typeface="Helvetica Light"/>
                <a:cs typeface="Helvetica Light"/>
                <a:sym typeface="Helvetica Light"/>
              </a:defRPr>
            </a:lvl1pPr>
          </a:lstStyle>
          <a:p>
            <a:pPr/>
            <a:r>
              <a:t>We help clients design, setup and improve the kind of digital function and teams they need to win in the marketplace </a:t>
            </a:r>
          </a:p>
        </p:txBody>
      </p:sp>
      <p:sp>
        <p:nvSpPr>
          <p:cNvPr id="290" name="Shape 290"/>
          <p:cNvSpPr/>
          <p:nvPr/>
        </p:nvSpPr>
        <p:spPr>
          <a:xfrm>
            <a:off x="5294957" y="6019313"/>
            <a:ext cx="13794086" cy="1235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marL="635000" indent="-635000" algn="l">
              <a:spcBef>
                <a:spcPts val="5900"/>
              </a:spcBef>
              <a:buClr>
                <a:srgbClr val="DA3727"/>
              </a:buClr>
              <a:buSzPct val="100000"/>
              <a:buAutoNum type="arabicPeriod" startAt="2"/>
              <a:defRPr sz="3600">
                <a:latin typeface="Helvetica Light"/>
                <a:ea typeface="Helvetica Light"/>
                <a:cs typeface="Helvetica Light"/>
                <a:sym typeface="Helvetica Light"/>
              </a:defRPr>
            </a:lvl1pPr>
          </a:lstStyle>
          <a:p>
            <a:pPr/>
            <a:r>
              <a:t>We blend our people amongst the clients own people to create skilled teams and deliver products and features fast </a:t>
            </a:r>
          </a:p>
        </p:txBody>
      </p:sp>
      <p:sp>
        <p:nvSpPr>
          <p:cNvPr id="291" name="Shape 291"/>
          <p:cNvSpPr/>
          <p:nvPr/>
        </p:nvSpPr>
        <p:spPr>
          <a:xfrm>
            <a:off x="5294957" y="7832731"/>
            <a:ext cx="13794086" cy="1235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marL="635000" indent="-635000" algn="l">
              <a:spcBef>
                <a:spcPts val="5900"/>
              </a:spcBef>
              <a:buClr>
                <a:srgbClr val="DA3727"/>
              </a:buClr>
              <a:buSzPct val="100000"/>
              <a:buAutoNum type="arabicPeriod" startAt="3"/>
              <a:defRPr sz="3600">
                <a:latin typeface="Helvetica Light"/>
                <a:ea typeface="Helvetica Light"/>
                <a:cs typeface="Helvetica Light"/>
                <a:sym typeface="Helvetica Light"/>
              </a:defRPr>
            </a:lvl1pPr>
          </a:lstStyle>
          <a:p>
            <a:pPr/>
            <a:r>
              <a:t>We up-skill the clients team members and executives to better at doing digital as core ongoing capability </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53585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Nexa Light"/>
        <a:ea typeface="Nexa Light"/>
        <a:cs typeface="Nexa Light"/>
      </a:majorFont>
      <a:minorFont>
        <a:latin typeface="Nexa Light"/>
        <a:ea typeface="Nexa Light"/>
        <a:cs typeface="Nex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85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Nexa Light"/>
        <a:ea typeface="Nexa Light"/>
        <a:cs typeface="Nexa Light"/>
      </a:majorFont>
      <a:minorFont>
        <a:latin typeface="Nexa Light"/>
        <a:ea typeface="Nexa Light"/>
        <a:cs typeface="Nex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53585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