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
  </p:notesMasterIdLst>
  <p:sldIdLst>
    <p:sldId id="269" r:id="rId4"/>
    <p:sldId id="279" r:id="rId5"/>
    <p:sldId id="271" r:id="rId6"/>
    <p:sldId id="281" r:id="rId7"/>
    <p:sldId id="282" r:id="rId8"/>
    <p:sldId id="283" r:id="rId9"/>
    <p:sldId id="280" r:id="rId10"/>
    <p:sldId id="276" r:id="rId11"/>
  </p:sldIdLst>
  <p:sldSz cx="6858000" cy="9906000" type="A4"/>
  <p:notesSz cx="6797675" cy="9928225"/>
  <p:defaultTextStyle>
    <a:defPPr>
      <a:defRPr lang="en-US"/>
    </a:defPPr>
    <a:lvl1pPr marL="0" algn="l" defTabSz="914304" rtl="0" eaLnBrk="1" latinLnBrk="0" hangingPunct="1">
      <a:defRPr sz="1800" kern="1200">
        <a:solidFill>
          <a:schemeClr val="tx1"/>
        </a:solidFill>
        <a:latin typeface="+mn-lt"/>
        <a:ea typeface="+mn-ea"/>
        <a:cs typeface="+mn-cs"/>
      </a:defRPr>
    </a:lvl1pPr>
    <a:lvl2pPr marL="457152" algn="l" defTabSz="914304" rtl="0" eaLnBrk="1" latinLnBrk="0" hangingPunct="1">
      <a:defRPr sz="1800" kern="1200">
        <a:solidFill>
          <a:schemeClr val="tx1"/>
        </a:solidFill>
        <a:latin typeface="+mn-lt"/>
        <a:ea typeface="+mn-ea"/>
        <a:cs typeface="+mn-cs"/>
      </a:defRPr>
    </a:lvl2pPr>
    <a:lvl3pPr marL="914304" algn="l" defTabSz="914304" rtl="0" eaLnBrk="1" latinLnBrk="0" hangingPunct="1">
      <a:defRPr sz="1800" kern="1200">
        <a:solidFill>
          <a:schemeClr val="tx1"/>
        </a:solidFill>
        <a:latin typeface="+mn-lt"/>
        <a:ea typeface="+mn-ea"/>
        <a:cs typeface="+mn-cs"/>
      </a:defRPr>
    </a:lvl3pPr>
    <a:lvl4pPr marL="1371455" algn="l" defTabSz="914304" rtl="0" eaLnBrk="1" latinLnBrk="0" hangingPunct="1">
      <a:defRPr sz="1800" kern="1200">
        <a:solidFill>
          <a:schemeClr val="tx1"/>
        </a:solidFill>
        <a:latin typeface="+mn-lt"/>
        <a:ea typeface="+mn-ea"/>
        <a:cs typeface="+mn-cs"/>
      </a:defRPr>
    </a:lvl4pPr>
    <a:lvl5pPr marL="1828606" algn="l" defTabSz="914304" rtl="0" eaLnBrk="1" latinLnBrk="0" hangingPunct="1">
      <a:defRPr sz="1800" kern="1200">
        <a:solidFill>
          <a:schemeClr val="tx1"/>
        </a:solidFill>
        <a:latin typeface="+mn-lt"/>
        <a:ea typeface="+mn-ea"/>
        <a:cs typeface="+mn-cs"/>
      </a:defRPr>
    </a:lvl5pPr>
    <a:lvl6pPr marL="2285758" algn="l" defTabSz="914304" rtl="0" eaLnBrk="1" latinLnBrk="0" hangingPunct="1">
      <a:defRPr sz="1800" kern="1200">
        <a:solidFill>
          <a:schemeClr val="tx1"/>
        </a:solidFill>
        <a:latin typeface="+mn-lt"/>
        <a:ea typeface="+mn-ea"/>
        <a:cs typeface="+mn-cs"/>
      </a:defRPr>
    </a:lvl6pPr>
    <a:lvl7pPr marL="2742909" algn="l" defTabSz="914304" rtl="0" eaLnBrk="1" latinLnBrk="0" hangingPunct="1">
      <a:defRPr sz="1800" kern="1200">
        <a:solidFill>
          <a:schemeClr val="tx1"/>
        </a:solidFill>
        <a:latin typeface="+mn-lt"/>
        <a:ea typeface="+mn-ea"/>
        <a:cs typeface="+mn-cs"/>
      </a:defRPr>
    </a:lvl7pPr>
    <a:lvl8pPr marL="3200061" algn="l" defTabSz="914304" rtl="0" eaLnBrk="1" latinLnBrk="0" hangingPunct="1">
      <a:defRPr sz="1800" kern="1200">
        <a:solidFill>
          <a:schemeClr val="tx1"/>
        </a:solidFill>
        <a:latin typeface="+mn-lt"/>
        <a:ea typeface="+mn-ea"/>
        <a:cs typeface="+mn-cs"/>
      </a:defRPr>
    </a:lvl8pPr>
    <a:lvl9pPr marL="3657213" algn="l" defTabSz="91430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798" autoAdjust="0"/>
  </p:normalViewPr>
  <p:slideViewPr>
    <p:cSldViewPr>
      <p:cViewPr>
        <p:scale>
          <a:sx n="196" d="100"/>
          <a:sy n="196" d="100"/>
        </p:scale>
        <p:origin x="-4312" y="2768"/>
      </p:cViewPr>
      <p:guideLst>
        <p:guide orient="horz" pos="312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82"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32" tIns="45717" rIns="91432" bIns="45717" rtlCol="0"/>
          <a:lstStyle>
            <a:lvl1pPr algn="l">
              <a:defRPr sz="1200"/>
            </a:lvl1pPr>
          </a:lstStyle>
          <a:p>
            <a:endParaRPr lang="en-US"/>
          </a:p>
        </p:txBody>
      </p:sp>
      <p:sp>
        <p:nvSpPr>
          <p:cNvPr id="3" name="Date Placeholder 2"/>
          <p:cNvSpPr>
            <a:spLocks noGrp="1"/>
          </p:cNvSpPr>
          <p:nvPr>
            <p:ph type="dt" idx="1"/>
          </p:nvPr>
        </p:nvSpPr>
        <p:spPr>
          <a:xfrm>
            <a:off x="3850444" y="0"/>
            <a:ext cx="2945659" cy="496411"/>
          </a:xfrm>
          <a:prstGeom prst="rect">
            <a:avLst/>
          </a:prstGeom>
        </p:spPr>
        <p:txBody>
          <a:bodyPr vert="horz" lIns="91432" tIns="45717" rIns="91432" bIns="45717" rtlCol="0"/>
          <a:lstStyle>
            <a:lvl1pPr algn="r">
              <a:defRPr sz="1200"/>
            </a:lvl1pPr>
          </a:lstStyle>
          <a:p>
            <a:fld id="{5CEDCA30-2ED5-41C4-A072-F195EC56C9D7}" type="datetimeFigureOut">
              <a:rPr lang="en-US" smtClean="0"/>
              <a:t>13/10/2014</a:t>
            </a:fld>
            <a:endParaRPr lang="en-US"/>
          </a:p>
        </p:txBody>
      </p:sp>
      <p:sp>
        <p:nvSpPr>
          <p:cNvPr id="4" name="Slide Image Placeholder 3"/>
          <p:cNvSpPr>
            <a:spLocks noGrp="1" noRot="1" noChangeAspect="1"/>
          </p:cNvSpPr>
          <p:nvPr>
            <p:ph type="sldImg" idx="2"/>
          </p:nvPr>
        </p:nvSpPr>
        <p:spPr>
          <a:xfrm>
            <a:off x="2111375" y="744538"/>
            <a:ext cx="2574925" cy="3722687"/>
          </a:xfrm>
          <a:prstGeom prst="rect">
            <a:avLst/>
          </a:prstGeom>
          <a:noFill/>
          <a:ln w="12700">
            <a:solidFill>
              <a:prstClr val="black"/>
            </a:solidFill>
          </a:ln>
        </p:spPr>
        <p:txBody>
          <a:bodyPr vert="horz" lIns="91432" tIns="45717" rIns="91432" bIns="45717" rtlCol="0" anchor="ctr"/>
          <a:lstStyle/>
          <a:p>
            <a:endParaRPr lang="en-US"/>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1432" tIns="45717" rIns="91432" bIns="457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2"/>
            <a:ext cx="2945659" cy="496411"/>
          </a:xfrm>
          <a:prstGeom prst="rect">
            <a:avLst/>
          </a:prstGeom>
        </p:spPr>
        <p:txBody>
          <a:bodyPr vert="horz" lIns="91432" tIns="45717" rIns="91432"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30092"/>
            <a:ext cx="2945659" cy="496411"/>
          </a:xfrm>
          <a:prstGeom prst="rect">
            <a:avLst/>
          </a:prstGeom>
        </p:spPr>
        <p:txBody>
          <a:bodyPr vert="horz" lIns="91432" tIns="45717" rIns="91432" bIns="45717"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2908239174"/>
      </p:ext>
    </p:extLst>
  </p:cSld>
  <p:clrMap bg1="lt1" tx1="dk1" bg2="lt2" tx2="dk2" accent1="accent1" accent2="accent2" accent3="accent3" accent4="accent4" accent5="accent5" accent6="accent6" hlink="hlink" folHlink="folHlink"/>
  <p:notesStyle>
    <a:lvl1pPr marL="0" algn="l" defTabSz="914304" rtl="0" eaLnBrk="1" latinLnBrk="0" hangingPunct="1">
      <a:defRPr sz="1100" kern="1200">
        <a:solidFill>
          <a:schemeClr val="tx1"/>
        </a:solidFill>
        <a:latin typeface="+mn-lt"/>
        <a:ea typeface="+mn-ea"/>
        <a:cs typeface="+mn-cs"/>
      </a:defRPr>
    </a:lvl1pPr>
    <a:lvl2pPr marL="457152" algn="l" defTabSz="914304" rtl="0" eaLnBrk="1" latinLnBrk="0" hangingPunct="1">
      <a:defRPr sz="1100" kern="1200">
        <a:solidFill>
          <a:schemeClr val="tx1"/>
        </a:solidFill>
        <a:latin typeface="+mn-lt"/>
        <a:ea typeface="+mn-ea"/>
        <a:cs typeface="+mn-cs"/>
      </a:defRPr>
    </a:lvl2pPr>
    <a:lvl3pPr marL="914304" algn="l" defTabSz="914304" rtl="0" eaLnBrk="1" latinLnBrk="0" hangingPunct="1">
      <a:defRPr sz="1100" kern="1200">
        <a:solidFill>
          <a:schemeClr val="tx1"/>
        </a:solidFill>
        <a:latin typeface="+mn-lt"/>
        <a:ea typeface="+mn-ea"/>
        <a:cs typeface="+mn-cs"/>
      </a:defRPr>
    </a:lvl3pPr>
    <a:lvl4pPr marL="1371455" algn="l" defTabSz="914304" rtl="0" eaLnBrk="1" latinLnBrk="0" hangingPunct="1">
      <a:defRPr sz="1100" kern="1200">
        <a:solidFill>
          <a:schemeClr val="tx1"/>
        </a:solidFill>
        <a:latin typeface="+mn-lt"/>
        <a:ea typeface="+mn-ea"/>
        <a:cs typeface="+mn-cs"/>
      </a:defRPr>
    </a:lvl4pPr>
    <a:lvl5pPr marL="1828606" algn="l" defTabSz="914304" rtl="0" eaLnBrk="1" latinLnBrk="0" hangingPunct="1">
      <a:defRPr sz="1100" kern="1200">
        <a:solidFill>
          <a:schemeClr val="tx1"/>
        </a:solidFill>
        <a:latin typeface="+mn-lt"/>
        <a:ea typeface="+mn-ea"/>
        <a:cs typeface="+mn-cs"/>
      </a:defRPr>
    </a:lvl5pPr>
    <a:lvl6pPr marL="2285758" algn="l" defTabSz="914304" rtl="0" eaLnBrk="1" latinLnBrk="0" hangingPunct="1">
      <a:defRPr sz="1100" kern="1200">
        <a:solidFill>
          <a:schemeClr val="tx1"/>
        </a:solidFill>
        <a:latin typeface="+mn-lt"/>
        <a:ea typeface="+mn-ea"/>
        <a:cs typeface="+mn-cs"/>
      </a:defRPr>
    </a:lvl6pPr>
    <a:lvl7pPr marL="2742909" algn="l" defTabSz="914304" rtl="0" eaLnBrk="1" latinLnBrk="0" hangingPunct="1">
      <a:defRPr sz="1100" kern="1200">
        <a:solidFill>
          <a:schemeClr val="tx1"/>
        </a:solidFill>
        <a:latin typeface="+mn-lt"/>
        <a:ea typeface="+mn-ea"/>
        <a:cs typeface="+mn-cs"/>
      </a:defRPr>
    </a:lvl7pPr>
    <a:lvl8pPr marL="3200061" algn="l" defTabSz="914304" rtl="0" eaLnBrk="1" latinLnBrk="0" hangingPunct="1">
      <a:defRPr sz="1100" kern="1200">
        <a:solidFill>
          <a:schemeClr val="tx1"/>
        </a:solidFill>
        <a:latin typeface="+mn-lt"/>
        <a:ea typeface="+mn-ea"/>
        <a:cs typeface="+mn-cs"/>
      </a:defRPr>
    </a:lvl8pPr>
    <a:lvl9pPr marL="3657213" algn="l" defTabSz="9143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1</a:t>
            </a:fld>
            <a:endParaRPr lang="en-US" dirty="0"/>
          </a:p>
        </p:txBody>
      </p:sp>
    </p:spTree>
    <p:extLst>
      <p:ext uri="{BB962C8B-B14F-4D97-AF65-F5344CB8AC3E}">
        <p14:creationId xmlns:p14="http://schemas.microsoft.com/office/powerpoint/2010/main" val="307335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E3E7E218-9473-4E4E-BA13-22C19D998763}" type="slidenum">
              <a:rPr lang="en-US" smtClean="0"/>
              <a:t>2</a:t>
            </a:fld>
            <a:endParaRPr lang="en-US" dirty="0"/>
          </a:p>
        </p:txBody>
      </p:sp>
    </p:spTree>
    <p:extLst>
      <p:ext uri="{BB962C8B-B14F-4D97-AF65-F5344CB8AC3E}">
        <p14:creationId xmlns:p14="http://schemas.microsoft.com/office/powerpoint/2010/main" val="84956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E3E7E218-9473-4E4E-BA13-22C19D998763}" type="slidenum">
              <a:rPr lang="en-US" smtClean="0"/>
              <a:t>3</a:t>
            </a:fld>
            <a:endParaRPr lang="en-US"/>
          </a:p>
        </p:txBody>
      </p:sp>
    </p:spTree>
    <p:extLst>
      <p:ext uri="{BB962C8B-B14F-4D97-AF65-F5344CB8AC3E}">
        <p14:creationId xmlns:p14="http://schemas.microsoft.com/office/powerpoint/2010/main" val="423645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4</a:t>
            </a:fld>
            <a:endParaRPr lang="en-US"/>
          </a:p>
        </p:txBody>
      </p:sp>
    </p:spTree>
    <p:extLst>
      <p:ext uri="{BB962C8B-B14F-4D97-AF65-F5344CB8AC3E}">
        <p14:creationId xmlns:p14="http://schemas.microsoft.com/office/powerpoint/2010/main" val="423018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altLang="zh-TW" noProof="0" dirty="0"/>
          </a:p>
        </p:txBody>
      </p:sp>
      <p:sp>
        <p:nvSpPr>
          <p:cNvPr id="4" name="Slide Number Placeholder 3"/>
          <p:cNvSpPr>
            <a:spLocks noGrp="1"/>
          </p:cNvSpPr>
          <p:nvPr>
            <p:ph type="sldNum" sz="quarter" idx="10"/>
          </p:nvPr>
        </p:nvSpPr>
        <p:spPr/>
        <p:txBody>
          <a:bodyPr/>
          <a:lstStyle/>
          <a:p>
            <a:fld id="{E3E7E218-9473-4E4E-BA13-22C19D998763}" type="slidenum">
              <a:rPr lang="en-US" smtClean="0"/>
              <a:t>6</a:t>
            </a:fld>
            <a:endParaRPr lang="en-US"/>
          </a:p>
        </p:txBody>
      </p:sp>
    </p:spTree>
    <p:extLst>
      <p:ext uri="{BB962C8B-B14F-4D97-AF65-F5344CB8AC3E}">
        <p14:creationId xmlns:p14="http://schemas.microsoft.com/office/powerpoint/2010/main" val="95960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7689" y="2751668"/>
            <a:ext cx="5761435" cy="2200604"/>
          </a:xfrm>
        </p:spPr>
        <p:txBody>
          <a:bodyPr>
            <a:noAutofit/>
          </a:bodyPr>
          <a:lstStyle>
            <a:lvl1pPr>
              <a:lnSpc>
                <a:spcPct val="90000"/>
              </a:lnSpc>
              <a:defRPr sz="5400">
                <a:latin typeface="+mj-lt"/>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547689" y="6276095"/>
            <a:ext cx="5761435"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6"/>
          <p:cNvSpPr>
            <a:spLocks noGrp="1"/>
          </p:cNvSpPr>
          <p:nvPr>
            <p:ph type="body" sz="quarter" idx="11"/>
          </p:nvPr>
        </p:nvSpPr>
        <p:spPr>
          <a:xfrm>
            <a:off x="1" y="9011710"/>
            <a:ext cx="6858001" cy="894292"/>
          </a:xfrm>
          <a:solidFill>
            <a:srgbClr val="FFFF99"/>
          </a:solidFill>
        </p:spPr>
        <p:txBody>
          <a:bodyPr wrap="square" lIns="152378" tIns="76189" rIns="152378" bIns="76189" anchor="b" anchorCtr="0">
            <a:noAutofit/>
          </a:bodyPr>
          <a:lstStyle>
            <a:lvl1pPr algn="r">
              <a:buFont typeface="Arial" pitchFamily="34" charset="0"/>
              <a:buNone/>
              <a:defRPr>
                <a:solidFill>
                  <a:srgbClr val="000000"/>
                </a:solidFill>
                <a:effectLst/>
                <a:latin typeface="+mj-lt"/>
              </a:defRPr>
            </a:lvl1pPr>
          </a:lstStyle>
          <a:p>
            <a:pPr lvl="0"/>
            <a:r>
              <a:rPr lang="en-US" altLang="zh-TW"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41736" y="2751668"/>
            <a:ext cx="6030516" cy="252376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a:xfrm>
            <a:off x="285750" y="2038910"/>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idx="1"/>
          </p:nvPr>
        </p:nvSpPr>
        <p:spPr>
          <a:xfrm>
            <a:off x="285750" y="2040821"/>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285750" y="2038910"/>
            <a:ext cx="3086100" cy="2129814"/>
          </a:xfrm>
        </p:spPr>
        <p:txBody>
          <a:bodyPr/>
          <a:lstStyle>
            <a:lvl1pPr marL="339940" indent="-339940">
              <a:lnSpc>
                <a:spcPct val="90000"/>
              </a:lnSpc>
              <a:defRPr sz="2800"/>
            </a:lvl1pPr>
            <a:lvl2pPr marL="673267" indent="-325389">
              <a:lnSpc>
                <a:spcPct val="90000"/>
              </a:lnSpc>
              <a:defRPr sz="2400"/>
            </a:lvl2pPr>
            <a:lvl3pPr marL="953684" indent="-288354">
              <a:lnSpc>
                <a:spcPct val="90000"/>
              </a:lnSpc>
              <a:defRPr sz="2000"/>
            </a:lvl3pPr>
            <a:lvl4pPr marL="1227488" indent="-273805">
              <a:lnSpc>
                <a:spcPct val="90000"/>
              </a:lnSpc>
              <a:defRPr sz="1800"/>
            </a:lvl4pPr>
            <a:lvl5pPr marL="1515842" indent="-280418">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3486150" y="2038910"/>
            <a:ext cx="3086100" cy="2129814"/>
          </a:xfrm>
        </p:spPr>
        <p:txBody>
          <a:bodyPr/>
          <a:lstStyle>
            <a:lvl1pPr marL="347877" indent="-347877">
              <a:lnSpc>
                <a:spcPct val="90000"/>
              </a:lnSpc>
              <a:defRPr sz="2800"/>
            </a:lvl1pPr>
            <a:lvl2pPr marL="673267" indent="-339940">
              <a:lnSpc>
                <a:spcPct val="90000"/>
              </a:lnSpc>
              <a:defRPr sz="2400"/>
            </a:lvl2pPr>
            <a:lvl3pPr marL="961621" indent="-302903">
              <a:lnSpc>
                <a:spcPct val="90000"/>
              </a:lnSpc>
              <a:defRPr sz="2000"/>
            </a:lvl3pPr>
            <a:lvl4pPr marL="1227488" indent="-265868">
              <a:lnSpc>
                <a:spcPct val="90000"/>
              </a:lnSpc>
              <a:defRPr sz="1800"/>
            </a:lvl4pPr>
            <a:lvl5pPr marL="1515842" indent="-273805">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337591"/>
            <a:ext cx="3086100"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285749" y="3141487"/>
            <a:ext cx="3086100" cy="1855893"/>
          </a:xfrm>
        </p:spPr>
        <p:txBody>
          <a:bodyPr/>
          <a:lstStyle>
            <a:lvl1pPr marL="281740" indent="-281740">
              <a:defRPr sz="2300"/>
            </a:lvl1pPr>
            <a:lvl2pPr marL="562158" indent="-265868">
              <a:defRPr sz="2000"/>
            </a:lvl2pPr>
            <a:lvl3pPr marL="813476" indent="-243381">
              <a:defRPr sz="1800"/>
            </a:lvl3pPr>
            <a:lvl4pPr marL="1050243" indent="-228832">
              <a:defRPr sz="1700"/>
            </a:lvl4pPr>
            <a:lvl5pPr marL="1279075" indent="-20634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3484486" y="2337591"/>
            <a:ext cx="3087764"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3483771" y="3141487"/>
            <a:ext cx="3088481" cy="1855893"/>
          </a:xfrm>
        </p:spPr>
        <p:txBody>
          <a:bodyPr/>
          <a:lstStyle>
            <a:lvl1pPr marL="296289" indent="-296289">
              <a:defRPr sz="2300"/>
            </a:lvl1pPr>
            <a:lvl2pPr marL="570095" indent="-273805">
              <a:defRPr sz="2000"/>
            </a:lvl2pPr>
            <a:lvl3pPr marL="821412" indent="-244704">
              <a:defRPr sz="1800"/>
            </a:lvl3pPr>
            <a:lvl4pPr marL="1050243" indent="-236768">
              <a:defRPr sz="1700"/>
            </a:lvl4pPr>
            <a:lvl5pPr marL="1279075" indent="-22089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040823"/>
            <a:ext cx="6286500" cy="2135969"/>
          </a:xfrm>
          <a:prstGeom prst="rect">
            <a:avLst/>
          </a:prstGeom>
        </p:spPr>
        <p:txBody>
          <a:bodyPr vert="horz" lIns="0" tIns="0" rIns="0" bIns="0" rtlCol="0">
            <a:sp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7851750"/>
            <a:ext cx="6858000" cy="2051958"/>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267" rtl="0" eaLnBrk="1" latinLnBrk="0" hangingPunct="1">
        <a:lnSpc>
          <a:spcPct val="90000"/>
        </a:lnSpc>
        <a:spcBef>
          <a:spcPct val="0"/>
        </a:spcBef>
        <a:buNone/>
        <a:defRPr lang="en-US" sz="4800" b="0" kern="1200" cap="none" spc="-149"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33" indent="-396833" algn="l" defTabSz="914267"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304" indent="-396833" algn="l" defTabSz="914267"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755" indent="-344451"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793" indent="-346038"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308" indent="-336515"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877354"/>
            <a:ext cx="6858000" cy="8028646"/>
          </a:xfrm>
          <a:prstGeom prst="rect">
            <a:avLst/>
          </a:prstGeom>
        </p:spPr>
      </p:pic>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41734" y="2751669"/>
            <a:ext cx="6030516" cy="252376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267"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267"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13" indent="-7936" algn="l" defTabSz="914267"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889"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3894"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5896" indent="0"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hyperlink" Target="http://www.google.com/url?sa=i&amp;rct=j&amp;q=&amp;esrc=s&amp;frm=1&amp;source=images&amp;cd=&amp;cad=rja&amp;docid=bvCr6QBa744rzM&amp;tbnid=t68l57mMV-t9LM:&amp;ved=0CAUQjRw&amp;url=http://www.house0168.tw/HouseFile/20100720111135829.shtml&amp;ei=ZlvPUsqhD6PeigexhIHIDA&amp;bvm=bv.59026428,d.dGI&amp;psig=AFQjCNElKRPO5afdwkRUdXmdLWpX0dHPBg&amp;ust=1389407375472521" TargetMode="External"/><Relationship Id="rId6" Type="http://schemas.openxmlformats.org/officeDocument/2006/relationships/image" Target="../media/image9.jpeg"/><Relationship Id="rId7"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0.jpe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jpeg"/><Relationship Id="rId8" Type="http://schemas.openxmlformats.org/officeDocument/2006/relationships/image" Target="../media/image14.png"/><Relationship Id="rId9" Type="http://schemas.openxmlformats.org/officeDocument/2006/relationships/image" Target="../media/image15.jpe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 Id="rId3" Type="http://schemas.openxmlformats.org/officeDocument/2006/relationships/image" Target="../media/image16.wmf"/></Relationships>
</file>

<file path=ppt/slides/_rels/slide6.xml.rels><?xml version="1.0" encoding="UTF-8" standalone="yes"?>
<Relationships xmlns="http://schemas.openxmlformats.org/package/2006/relationships"><Relationship Id="rId11" Type="http://schemas.openxmlformats.org/officeDocument/2006/relationships/hyperlink" Target="http://tribalenergies.com.au/articles/environment/alternative-energy-sources-for-households-in-australia/attachment/geothermal" TargetMode="External"/><Relationship Id="rId12" Type="http://schemas.openxmlformats.org/officeDocument/2006/relationships/image" Target="../media/image25.jpeg"/><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image" Target="../media/image28.png"/><Relationship Id="rId16" Type="http://schemas.openxmlformats.org/officeDocument/2006/relationships/image" Target="../media/image29.png"/><Relationship Id="rId17"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s>
</file>

<file path=ppt/slides/_rels/slide7.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3" Type="http://schemas.openxmlformats.org/officeDocument/2006/relationships/image" Target="../media/image40.png"/><Relationship Id="rId14" Type="http://schemas.openxmlformats.org/officeDocument/2006/relationships/image" Target="../media/image6.jpeg"/><Relationship Id="rId15" Type="http://schemas.openxmlformats.org/officeDocument/2006/relationships/image" Target="../media/image41.png"/><Relationship Id="rId16" Type="http://schemas.openxmlformats.org/officeDocument/2006/relationships/image" Target="../media/image42.jpeg"/><Relationship Id="rId17" Type="http://schemas.openxmlformats.org/officeDocument/2006/relationships/image" Target="../media/image43.jpeg"/><Relationship Id="rId18" Type="http://schemas.openxmlformats.org/officeDocument/2006/relationships/image" Target="../media/image44.png"/><Relationship Id="rId19" Type="http://schemas.openxmlformats.org/officeDocument/2006/relationships/image" Target="../media/image45.png"/><Relationship Id="rId1" Type="http://schemas.openxmlformats.org/officeDocument/2006/relationships/slideLayout" Target="../slideLayouts/slideLayout4.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hyperlink" Target="http://www.google.com/url?sa=i&amp;rct=j&amp;q=&amp;esrc=s&amp;frm=1&amp;source=images&amp;cd=&amp;cad=rja&amp;docid=5LQMC2nLADKARM&amp;tbnid=YqcHOH4xHU4H4M:&amp;ved=0CAUQjRw&amp;url=http://www.tracyandmatt.co.uk/lap-laptops-wont-break-bank/&amp;ei=XvzdUrjpOsK8kgXFjoGAAw&amp;bvm=bv.59568121,d.dGI&amp;psig=AFQjCNG1jc0QS7tIuZ9CkYNs-uZbtU3wDg&amp;ust=1390366101973168" TargetMode="External"/><Relationship Id="rId5" Type="http://schemas.openxmlformats.org/officeDocument/2006/relationships/image" Target="../media/image32.jpeg"/><Relationship Id="rId6" Type="http://schemas.openxmlformats.org/officeDocument/2006/relationships/image" Target="../media/image33.jpeg"/><Relationship Id="rId7" Type="http://schemas.openxmlformats.org/officeDocument/2006/relationships/image" Target="../media/image34.jpeg"/><Relationship Id="rId8" Type="http://schemas.openxmlformats.org/officeDocument/2006/relationships/image" Target="../media/image35.jpeg"/><Relationship Id="rId9" Type="http://schemas.openxmlformats.org/officeDocument/2006/relationships/image" Target="../media/image36.png"/><Relationship Id="rId10"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1715357" y="3847273"/>
            <a:ext cx="3369827" cy="997717"/>
          </a:xfrm>
          <a:noFill/>
          <a:ln/>
        </p:spPr>
        <p:txBody>
          <a:bodyPr/>
          <a:lstStyle/>
          <a:p>
            <a:pPr algn="ctr"/>
            <a:r>
              <a:rPr lang="en-US" sz="4800" dirty="0">
                <a:solidFill>
                  <a:schemeClr val="tx1"/>
                </a:solidFill>
                <a:latin typeface="Bauhaus 93" panose="04030905020B02020C02" pitchFamily="82" charset="0"/>
              </a:rPr>
              <a:t>DALEBRO</a:t>
            </a:r>
            <a:r>
              <a:rPr lang="en-US" dirty="0" smtClean="0">
                <a:solidFill>
                  <a:schemeClr val="tx1"/>
                </a:solidFill>
                <a:latin typeface="Bauhaus 93" panose="04030905020B02020C02" pitchFamily="82" charset="0"/>
              </a:rPr>
              <a:t/>
            </a:r>
            <a:br>
              <a:rPr lang="en-US" dirty="0" smtClean="0">
                <a:solidFill>
                  <a:schemeClr val="tx1"/>
                </a:solidFill>
                <a:latin typeface="Bauhaus 93" panose="04030905020B02020C02" pitchFamily="82" charset="0"/>
              </a:rPr>
            </a:br>
            <a:r>
              <a:rPr lang="en-US" sz="1600" b="1" dirty="0" smtClean="0">
                <a:solidFill>
                  <a:srgbClr val="002060"/>
                </a:solidFill>
                <a:effectLst/>
                <a:latin typeface="+mn-lt"/>
                <a:ea typeface="Malgun Gothic" panose="020B0503020000020004" pitchFamily="34" charset="-127"/>
              </a:rPr>
              <a:t>Sourcing  Distribution  &amp; Consulting </a:t>
            </a:r>
            <a:endParaRPr lang="en-US" sz="1600" b="1" dirty="0">
              <a:solidFill>
                <a:srgbClr val="002060"/>
              </a:solidFill>
              <a:effectLst/>
              <a:latin typeface="+mn-lt"/>
              <a:ea typeface="Malgun Gothic" panose="020B0503020000020004" pitchFamily="34" charset="-127"/>
            </a:endParaRPr>
          </a:p>
        </p:txBody>
      </p:sp>
      <p:sp>
        <p:nvSpPr>
          <p:cNvPr id="13" name="TextBox 12"/>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688" y="7617295"/>
            <a:ext cx="6048672" cy="20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4226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auto">
          <a:xfrm>
            <a:off x="387827" y="1568623"/>
            <a:ext cx="6065509" cy="11120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n-US" altLang="zh-TW" sz="1100" kern="0" dirty="0" smtClean="0">
                <a:solidFill>
                  <a:schemeClr val="tx1"/>
                </a:solidFill>
              </a:rPr>
              <a:t>DALEBRO WORLDWIDE LIMITED is a Taiwanese company specialized in sourcing services, distribution of products from different  industries and  consulting services  for the Latin American market.  We focus particularly on this area due to the huge potential and existing growth.  With more than 10  years of experience  and  with  a trained  professional  team,  we  also provide consulting  services  for  the development of new business or establishment of industrial factories. </a:t>
            </a:r>
            <a:endParaRPr lang="en-US" altLang="zh-TW" sz="1100" kern="0" dirty="0">
              <a:solidFill>
                <a:schemeClr val="tx1"/>
              </a:solidFill>
            </a:endParaRPr>
          </a:p>
        </p:txBody>
      </p:sp>
      <p:sp>
        <p:nvSpPr>
          <p:cNvPr id="37" name="Content Placeholder 2"/>
          <p:cNvSpPr txBox="1">
            <a:spLocks/>
          </p:cNvSpPr>
          <p:nvPr/>
        </p:nvSpPr>
        <p:spPr bwMode="auto">
          <a:xfrm>
            <a:off x="387827" y="3048853"/>
            <a:ext cx="6065509" cy="680011"/>
          </a:xfrm>
          <a:prstGeom prst="rect">
            <a:avLst/>
          </a:prstGeom>
          <a:noFill/>
          <a:ln w="3175">
            <a:noFill/>
          </a:ln>
          <a:extLst/>
        </p:spPr>
        <p:style>
          <a:lnRef idx="2">
            <a:schemeClr val="accent1"/>
          </a:lnRef>
          <a:fillRef idx="1">
            <a:schemeClr val="lt1"/>
          </a:fillRef>
          <a:effectRef idx="0">
            <a:schemeClr val="accent1"/>
          </a:effectRef>
          <a:fontRef idx="minor">
            <a:schemeClr val="dk1"/>
          </a:fontRef>
        </p:style>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n-US" altLang="zh-TW" sz="1100" kern="0" dirty="0" smtClean="0">
                <a:solidFill>
                  <a:schemeClr val="tx1"/>
                </a:solidFill>
              </a:rPr>
              <a:t>Our vision is to become the customer’s eyes and hands in Asia, minimizing their risks and maximizing their profits. We seek to consolidate as a leader par excellence, always providing value-added services at each stage of work. </a:t>
            </a:r>
            <a:r>
              <a:rPr lang="es-PA" altLang="zh-TW" sz="1100" kern="0" dirty="0">
                <a:solidFill>
                  <a:schemeClr val="tx1"/>
                </a:solidFill>
              </a:rPr>
              <a:t>		</a:t>
            </a:r>
            <a:endParaRPr lang="zh-TW" altLang="en-US" sz="1100" kern="0" dirty="0">
              <a:solidFill>
                <a:schemeClr val="tx1"/>
              </a:solidFill>
            </a:endParaRPr>
          </a:p>
        </p:txBody>
      </p:sp>
      <p:sp>
        <p:nvSpPr>
          <p:cNvPr id="2" name="TextBox 1"/>
          <p:cNvSpPr txBox="1"/>
          <p:nvPr/>
        </p:nvSpPr>
        <p:spPr>
          <a:xfrm>
            <a:off x="387827" y="6394329"/>
            <a:ext cx="6065509" cy="261602"/>
          </a:xfrm>
          <a:prstGeom prst="rect">
            <a:avLst/>
          </a:prstGeom>
          <a:noFill/>
          <a:ln>
            <a:noFill/>
          </a:ln>
        </p:spPr>
        <p:txBody>
          <a:bodyPr wrap="square" lIns="91430" tIns="45716" rIns="91430" bIns="45716" rtlCol="0">
            <a:spAutoFit/>
          </a:bodyPr>
          <a:lstStyle/>
          <a:p>
            <a:r>
              <a:rPr lang="en-US" altLang="zh-TW" sz="1100" dirty="0" smtClean="0"/>
              <a:t>Since we first started operations in 2003, we have strategically opened offices in Asia and Latin America:</a:t>
            </a:r>
            <a:endParaRPr lang="en-US" altLang="zh-TW" sz="1100" dirty="0"/>
          </a:p>
        </p:txBody>
      </p:sp>
      <p:sp>
        <p:nvSpPr>
          <p:cNvPr id="29"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COMPANY PROFILE</a:t>
            </a:r>
            <a:endParaRPr lang="zh-TW" altLang="en-US" sz="2000" kern="0" dirty="0"/>
          </a:p>
        </p:txBody>
      </p:sp>
      <p:cxnSp>
        <p:nvCxnSpPr>
          <p:cNvPr id="30"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692696" y="7062410"/>
            <a:ext cx="1895050" cy="261602"/>
          </a:xfrm>
          <a:prstGeom prst="rect">
            <a:avLst/>
          </a:prstGeom>
          <a:noFill/>
        </p:spPr>
        <p:txBody>
          <a:bodyPr wrap="none" lIns="91430" tIns="45716" rIns="91430" bIns="45716" rtlCol="0">
            <a:spAutoFit/>
          </a:bodyPr>
          <a:lstStyle/>
          <a:p>
            <a:r>
              <a:rPr lang="es-PA" altLang="zh-TW" sz="1100" dirty="0" smtClean="0">
                <a:solidFill>
                  <a:srgbClr val="FFC000"/>
                </a:solidFill>
              </a:rPr>
              <a:t>TAIPEI OFFICE HEADQUARTER</a:t>
            </a:r>
            <a:endParaRPr lang="es-PA" altLang="zh-TW" sz="1100" dirty="0">
              <a:solidFill>
                <a:srgbClr val="FFC000"/>
              </a:solidFill>
            </a:endParaRPr>
          </a:p>
        </p:txBody>
      </p:sp>
      <p:sp>
        <p:nvSpPr>
          <p:cNvPr id="41" name="TextBox 40"/>
          <p:cNvSpPr txBox="1"/>
          <p:nvPr/>
        </p:nvSpPr>
        <p:spPr>
          <a:xfrm>
            <a:off x="2780928" y="7489950"/>
            <a:ext cx="1396516" cy="261602"/>
          </a:xfrm>
          <a:prstGeom prst="rect">
            <a:avLst/>
          </a:prstGeom>
          <a:noFill/>
        </p:spPr>
        <p:txBody>
          <a:bodyPr wrap="none" lIns="91430" tIns="45716" rIns="91430" bIns="45716" rtlCol="0">
            <a:spAutoFit/>
          </a:bodyPr>
          <a:lstStyle/>
          <a:p>
            <a:r>
              <a:rPr lang="es-PA" altLang="zh-TW" sz="1100" dirty="0" smtClean="0">
                <a:solidFill>
                  <a:srgbClr val="FFC000"/>
                </a:solidFill>
              </a:rPr>
              <a:t>GUANGZHOU OFFICE</a:t>
            </a:r>
            <a:endParaRPr lang="es-PA" altLang="zh-TW" sz="1100" dirty="0">
              <a:solidFill>
                <a:srgbClr val="FFC000"/>
              </a:solidFill>
            </a:endParaRPr>
          </a:p>
        </p:txBody>
      </p:sp>
      <p:sp>
        <p:nvSpPr>
          <p:cNvPr id="42" name="TextBox 41"/>
          <p:cNvSpPr txBox="1"/>
          <p:nvPr/>
        </p:nvSpPr>
        <p:spPr>
          <a:xfrm>
            <a:off x="4839972" y="6988152"/>
            <a:ext cx="1042253" cy="261602"/>
          </a:xfrm>
          <a:prstGeom prst="rect">
            <a:avLst/>
          </a:prstGeom>
          <a:noFill/>
        </p:spPr>
        <p:txBody>
          <a:bodyPr wrap="none" lIns="91430" tIns="45716" rIns="91430" bIns="45716" rtlCol="0">
            <a:spAutoFit/>
          </a:bodyPr>
          <a:lstStyle/>
          <a:p>
            <a:r>
              <a:rPr lang="en-US" altLang="zh-TW" sz="1100" dirty="0" smtClean="0">
                <a:solidFill>
                  <a:srgbClr val="FFC000"/>
                </a:solidFill>
              </a:rPr>
              <a:t>MIAMI OFFICE </a:t>
            </a:r>
            <a:endParaRPr lang="zh-TW" altLang="en-US" sz="1100" dirty="0">
              <a:solidFill>
                <a:srgbClr val="FFC000"/>
              </a:solidFill>
            </a:endParaRPr>
          </a:p>
        </p:txBody>
      </p:sp>
      <p:sp>
        <p:nvSpPr>
          <p:cNvPr id="39" name="Rectangle 38"/>
          <p:cNvSpPr/>
          <p:nvPr/>
        </p:nvSpPr>
        <p:spPr>
          <a:xfrm>
            <a:off x="404664" y="5993051"/>
            <a:ext cx="2358927" cy="400109"/>
          </a:xfrm>
          <a:prstGeom prst="rect">
            <a:avLst/>
          </a:prstGeom>
          <a:noFill/>
          <a:ln>
            <a:noFill/>
          </a:ln>
          <a:effectLst/>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OUR OFFICES</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0" name="Rectangle 39"/>
          <p:cNvSpPr/>
          <p:nvPr/>
        </p:nvSpPr>
        <p:spPr>
          <a:xfrm>
            <a:off x="404664" y="2680683"/>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Vision &amp; mission  </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7" name="Rectangle 46"/>
          <p:cNvSpPr/>
          <p:nvPr/>
        </p:nvSpPr>
        <p:spPr>
          <a:xfrm>
            <a:off x="387827" y="1208584"/>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About us</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pic>
        <p:nvPicPr>
          <p:cNvPr id="48" name="Picture 47" descr="http://farm1.static.flickr.com/226/467314564_daea815fd3_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4088904"/>
            <a:ext cx="2342028" cy="158252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9" name="Picture 48" descr="http://6.blog.xuite.net/6/0/7/0/22582722/blog_1614045/txt/35132330/0.jpg"/>
          <p:cNvPicPr/>
          <p:nvPr/>
        </p:nvPicPr>
        <p:blipFill>
          <a:blip r:embed="rId4">
            <a:extLst>
              <a:ext uri="{28A0092B-C50C-407E-A947-70E740481C1C}">
                <a14:useLocalDpi xmlns:a14="http://schemas.microsoft.com/office/drawing/2010/main" val="0"/>
              </a:ext>
            </a:extLst>
          </a:blip>
          <a:srcRect/>
          <a:stretch>
            <a:fillRect/>
          </a:stretch>
        </p:blipFill>
        <p:spPr bwMode="auto">
          <a:xfrm>
            <a:off x="2342030" y="4088904"/>
            <a:ext cx="2239098" cy="157832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0" name="Picture 2" descr="http://www.house0168.tw/UploadFile/2007101553203.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1128" y="4088904"/>
            <a:ext cx="2276874" cy="15825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26" name="Picture 25"/>
          <p:cNvPicPr>
            <a:picLocks/>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518044" y="5671425"/>
            <a:ext cx="2614818" cy="200055"/>
          </a:xfrm>
          <a:prstGeom prst="rect">
            <a:avLst/>
          </a:prstGeom>
          <a:noFill/>
        </p:spPr>
        <p:txBody>
          <a:bodyPr wrap="none" rtlCol="0">
            <a:spAutoFit/>
          </a:bodyPr>
          <a:lstStyle/>
          <a:p>
            <a:r>
              <a:rPr lang="en-US" altLang="zh-TW" sz="700" dirty="0" smtClean="0"/>
              <a:t>Photo: Business Complex where </a:t>
            </a:r>
            <a:r>
              <a:rPr lang="en-US" altLang="zh-TW" sz="700" dirty="0"/>
              <a:t>Dalebro </a:t>
            </a:r>
            <a:r>
              <a:rPr lang="en-US" altLang="zh-TW" sz="700" dirty="0" smtClean="0"/>
              <a:t>office in Taipei </a:t>
            </a:r>
            <a:r>
              <a:rPr lang="en-US" altLang="zh-TW" sz="700" dirty="0"/>
              <a:t>is </a:t>
            </a:r>
            <a:r>
              <a:rPr lang="en-US" altLang="zh-TW" sz="700" dirty="0" smtClean="0"/>
              <a:t>located.</a:t>
            </a:r>
            <a:endParaRPr lang="en-US" altLang="zh-TW" sz="700" dirty="0"/>
          </a:p>
        </p:txBody>
      </p:sp>
      <p:cxnSp>
        <p:nvCxnSpPr>
          <p:cNvPr id="27"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7-Point Star 22"/>
          <p:cNvSpPr/>
          <p:nvPr/>
        </p:nvSpPr>
        <p:spPr bwMode="auto">
          <a:xfrm>
            <a:off x="584685" y="7329264"/>
            <a:ext cx="1980219" cy="1614634"/>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24" name="7-Point Star 23"/>
          <p:cNvSpPr/>
          <p:nvPr/>
        </p:nvSpPr>
        <p:spPr bwMode="auto">
          <a:xfrm>
            <a:off x="2643701" y="7747597"/>
            <a:ext cx="1691037" cy="1437476"/>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33" name="7-Point Star 32"/>
          <p:cNvSpPr/>
          <p:nvPr/>
        </p:nvSpPr>
        <p:spPr bwMode="auto">
          <a:xfrm>
            <a:off x="4452516" y="7249754"/>
            <a:ext cx="1784795" cy="1455049"/>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3" name="Rectangle 2"/>
          <p:cNvSpPr/>
          <p:nvPr/>
        </p:nvSpPr>
        <p:spPr>
          <a:xfrm>
            <a:off x="4657425" y="7761312"/>
            <a:ext cx="1374975" cy="46166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Staying closer to our customers to provide an immediate response.</a:t>
            </a:r>
            <a:endParaRPr lang="en-US" altLang="zh-TW" sz="800" dirty="0">
              <a:solidFill>
                <a:schemeClr val="bg1"/>
              </a:solidFill>
            </a:endParaRPr>
          </a:p>
        </p:txBody>
      </p:sp>
      <p:sp>
        <p:nvSpPr>
          <p:cNvPr id="4" name="Rectangle 3"/>
          <p:cNvSpPr/>
          <p:nvPr/>
        </p:nvSpPr>
        <p:spPr>
          <a:xfrm>
            <a:off x="881146" y="7859248"/>
            <a:ext cx="1350575" cy="58477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The headquarter established in Taipei, has  a consultant team, financial team and logistic team.</a:t>
            </a:r>
            <a:endParaRPr lang="en-US" altLang="zh-TW" sz="800" dirty="0">
              <a:solidFill>
                <a:schemeClr val="bg1"/>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a:xfrm>
            <a:off x="2852936" y="8184649"/>
            <a:ext cx="1235925" cy="58477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For managing </a:t>
            </a:r>
            <a:r>
              <a:rPr lang="en-US" altLang="zh-TW" sz="800" dirty="0">
                <a:solidFill>
                  <a:schemeClr val="bg1"/>
                </a:solidFill>
              </a:rPr>
              <a:t>the relationship with suppliers and quality control of products.</a:t>
            </a:r>
          </a:p>
        </p:txBody>
      </p:sp>
    </p:spTree>
    <p:extLst>
      <p:ext uri="{BB962C8B-B14F-4D97-AF65-F5344CB8AC3E}">
        <p14:creationId xmlns:p14="http://schemas.microsoft.com/office/powerpoint/2010/main" val="30294100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2" name="Picture 31"/>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WHY CHOOSE DALEBRO </a:t>
            </a:r>
            <a:endParaRPr lang="zh-TW" altLang="en-US" sz="2000" kern="0" dirty="0"/>
          </a:p>
        </p:txBody>
      </p:sp>
      <p:cxnSp>
        <p:nvCxnSpPr>
          <p:cNvPr id="29"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p:cNvSpPr/>
          <p:nvPr/>
        </p:nvSpPr>
        <p:spPr bwMode="auto">
          <a:xfrm>
            <a:off x="-1323528" y="2432720"/>
            <a:ext cx="9505056" cy="5256584"/>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3" name="Group 2"/>
          <p:cNvGrpSpPr/>
          <p:nvPr/>
        </p:nvGrpSpPr>
        <p:grpSpPr>
          <a:xfrm>
            <a:off x="-1251520" y="2648744"/>
            <a:ext cx="8712968" cy="4608431"/>
            <a:chOff x="786561" y="2648744"/>
            <a:chExt cx="5387034" cy="4608431"/>
          </a:xfrm>
        </p:grpSpPr>
        <p:sp>
          <p:nvSpPr>
            <p:cNvPr id="60" name="Freeform 59"/>
            <p:cNvSpPr/>
            <p:nvPr/>
          </p:nvSpPr>
          <p:spPr>
            <a:xfrm>
              <a:off x="831082" y="4331975"/>
              <a:ext cx="1468287"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45459 w 1723429"/>
                <a:gd name="connsiteY5" fmla="*/ 353042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45459" y="353042"/>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1" name="Freeform 60"/>
            <p:cNvSpPr/>
            <p:nvPr/>
          </p:nvSpPr>
          <p:spPr>
            <a:xfrm>
              <a:off x="2118838" y="4331975"/>
              <a:ext cx="1466762"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n-US" altLang="zh-TW" sz="1600" dirty="0" smtClean="0"/>
                <a:t>    No </a:t>
              </a:r>
              <a:r>
                <a:rPr lang="en-US" altLang="zh-TW" sz="1600" dirty="0" smtClean="0"/>
                <a:t>communication barriers</a:t>
              </a:r>
              <a:r>
                <a:rPr lang="en-US" altLang="zh-TW" sz="1600" kern="1200" dirty="0" smtClean="0"/>
                <a:t> </a:t>
              </a:r>
              <a:endParaRPr lang="en-US" altLang="zh-TW" sz="1600" kern="1200" dirty="0"/>
            </a:p>
          </p:txBody>
        </p:sp>
        <p:sp>
          <p:nvSpPr>
            <p:cNvPr id="62" name="Freeform 61"/>
            <p:cNvSpPr/>
            <p:nvPr/>
          </p:nvSpPr>
          <p:spPr>
            <a:xfrm>
              <a:off x="831082" y="5403692"/>
              <a:ext cx="1470039"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0022 w 1723429"/>
                <a:gd name="connsiteY5" fmla="*/ 348864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0022" y="348864"/>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3" name="Freeform 62"/>
            <p:cNvSpPr/>
            <p:nvPr/>
          </p:nvSpPr>
          <p:spPr>
            <a:xfrm>
              <a:off x="2118838" y="5413322"/>
              <a:ext cx="1454177"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n-US" altLang="zh-TW" sz="1700" kern="1200" dirty="0" smtClean="0"/>
                <a:t>    We </a:t>
              </a:r>
              <a:r>
                <a:rPr lang="en-US" altLang="zh-TW" sz="1700" kern="1200" dirty="0" smtClean="0"/>
                <a:t>provide value-added services</a:t>
              </a:r>
              <a:endParaRPr lang="en-US" altLang="zh-TW" sz="1700" kern="1200" dirty="0"/>
            </a:p>
          </p:txBody>
        </p:sp>
        <p:sp>
          <p:nvSpPr>
            <p:cNvPr id="64" name="Freeform 63"/>
            <p:cNvSpPr/>
            <p:nvPr/>
          </p:nvSpPr>
          <p:spPr>
            <a:xfrm>
              <a:off x="844485" y="6526893"/>
              <a:ext cx="1432386"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7109 w 1723429"/>
                <a:gd name="connsiteY5" fmla="*/ 340509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7109" y="34050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defTabSz="400050">
                <a:lnSpc>
                  <a:spcPct val="90000"/>
                </a:lnSpc>
                <a:spcBef>
                  <a:spcPct val="0"/>
                </a:spcBef>
                <a:spcAft>
                  <a:spcPct val="35000"/>
                </a:spcAft>
              </a:pPr>
              <a:r>
                <a:rPr lang="en-US" altLang="zh-TW" sz="1600" dirty="0" smtClean="0"/>
                <a:t>Professionals with experience in the industry</a:t>
              </a:r>
              <a:endParaRPr lang="en-US" altLang="zh-TW" sz="1600" kern="1200" dirty="0"/>
            </a:p>
          </p:txBody>
        </p:sp>
        <p:sp>
          <p:nvSpPr>
            <p:cNvPr id="65" name="Freeform 64"/>
            <p:cNvSpPr/>
            <p:nvPr/>
          </p:nvSpPr>
          <p:spPr>
            <a:xfrm>
              <a:off x="2118838" y="6502435"/>
              <a:ext cx="1472542"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n-US" altLang="zh-TW" sz="1300" dirty="0" smtClean="0"/>
                <a:t>Effective implementation of strategies and procedures</a:t>
              </a:r>
              <a:endParaRPr lang="en-US" altLang="zh-TW" sz="1300" dirty="0"/>
            </a:p>
          </p:txBody>
        </p:sp>
        <p:sp>
          <p:nvSpPr>
            <p:cNvPr id="66" name="Freeform 65"/>
            <p:cNvSpPr/>
            <p:nvPr/>
          </p:nvSpPr>
          <p:spPr>
            <a:xfrm>
              <a:off x="831082" y="3241991"/>
              <a:ext cx="1468287" cy="760777"/>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167496 w 1723429"/>
                <a:gd name="connsiteY5" fmla="*/ 336330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167496" y="336330"/>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r>
                <a:rPr lang="en-US" altLang="zh-TW" sz="800" kern="1200" dirty="0" smtClean="0"/>
                <a:t>  </a:t>
              </a:r>
              <a:endParaRPr lang="zh-TW" altLang="en-US" sz="800" kern="1200" dirty="0"/>
            </a:p>
          </p:txBody>
        </p:sp>
        <p:sp>
          <p:nvSpPr>
            <p:cNvPr id="67" name="Freeform 66"/>
            <p:cNvSpPr/>
            <p:nvPr/>
          </p:nvSpPr>
          <p:spPr>
            <a:xfrm>
              <a:off x="2118838" y="3259043"/>
              <a:ext cx="1449675" cy="736319"/>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8" name="TextBox 67"/>
            <p:cNvSpPr txBox="1"/>
            <p:nvPr/>
          </p:nvSpPr>
          <p:spPr>
            <a:xfrm>
              <a:off x="786561" y="2648744"/>
              <a:ext cx="1332276" cy="646331"/>
            </a:xfrm>
            <a:prstGeom prst="rect">
              <a:avLst/>
            </a:prstGeom>
            <a:noFill/>
          </p:spPr>
          <p:txBody>
            <a:bodyPr wrap="square" rtlCol="0">
              <a:spAutoFit/>
            </a:bodyPr>
            <a:lstStyle/>
            <a:p>
              <a:pPr algn="ctr"/>
              <a:r>
                <a:rPr lang="es-PA" altLang="zh-TW" dirty="0" smtClean="0">
                  <a:solidFill>
                    <a:schemeClr val="bg1"/>
                  </a:solidFill>
                </a:rPr>
                <a:t>TANGIBLE </a:t>
              </a:r>
            </a:p>
            <a:p>
              <a:pPr algn="ctr"/>
              <a:r>
                <a:rPr lang="es-PA" altLang="zh-TW" dirty="0" smtClean="0">
                  <a:solidFill>
                    <a:schemeClr val="bg1"/>
                  </a:solidFill>
                </a:rPr>
                <a:t>RESOURCES </a:t>
              </a:r>
            </a:p>
          </p:txBody>
        </p:sp>
        <p:sp>
          <p:nvSpPr>
            <p:cNvPr id="69" name="TextBox 68"/>
            <p:cNvSpPr txBox="1"/>
            <p:nvPr/>
          </p:nvSpPr>
          <p:spPr>
            <a:xfrm>
              <a:off x="2363123" y="2648744"/>
              <a:ext cx="819823" cy="646331"/>
            </a:xfrm>
            <a:prstGeom prst="rect">
              <a:avLst/>
            </a:prstGeom>
            <a:noFill/>
          </p:spPr>
          <p:txBody>
            <a:bodyPr wrap="none" rtlCol="0">
              <a:spAutoFit/>
            </a:bodyPr>
            <a:lstStyle/>
            <a:p>
              <a:pPr algn="ctr"/>
              <a:r>
                <a:rPr lang="es-PA" altLang="zh-TW" dirty="0" smtClean="0">
                  <a:solidFill>
                    <a:srgbClr val="000000"/>
                  </a:solidFill>
                </a:rPr>
                <a:t>INTANGIBLE </a:t>
              </a:r>
            </a:p>
            <a:p>
              <a:pPr algn="ctr"/>
              <a:r>
                <a:rPr lang="es-PA" altLang="zh-TW" dirty="0" smtClean="0">
                  <a:solidFill>
                    <a:srgbClr val="000000"/>
                  </a:solidFill>
                </a:rPr>
                <a:t>BENEFITS</a:t>
              </a:r>
              <a:endParaRPr lang="zh-TW" altLang="en-US" dirty="0">
                <a:solidFill>
                  <a:srgbClr val="000000"/>
                </a:solidFill>
              </a:endParaRPr>
            </a:p>
          </p:txBody>
        </p:sp>
        <p:sp>
          <p:nvSpPr>
            <p:cNvPr id="81" name="Rounded Rectangle 80"/>
            <p:cNvSpPr/>
            <p:nvPr/>
          </p:nvSpPr>
          <p:spPr bwMode="auto">
            <a:xfrm>
              <a:off x="4013356" y="5430215"/>
              <a:ext cx="2160239" cy="74802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altLang="zh-TW" sz="1500" dirty="0" smtClean="0">
                  <a:solidFill>
                    <a:srgbClr val="FFFFFF"/>
                  </a:solidFill>
                  <a:effectLst>
                    <a:outerShdw blurRad="38100" dist="38100" dir="2700000" algn="tl">
                      <a:srgbClr val="000000">
                        <a:alpha val="43137"/>
                      </a:srgbClr>
                    </a:outerShdw>
                  </a:effectLst>
                </a:rPr>
                <a:t>- Reduce cost</a:t>
              </a:r>
            </a:p>
            <a:p>
              <a:pPr defTabSz="914099" fontAlgn="base">
                <a:spcBef>
                  <a:spcPct val="0"/>
                </a:spcBef>
                <a:spcAft>
                  <a:spcPct val="0"/>
                </a:spcAft>
              </a:pPr>
              <a:r>
                <a:rPr lang="en-US" altLang="zh-TW" sz="1500" dirty="0" smtClean="0">
                  <a:solidFill>
                    <a:srgbClr val="FFFFFF"/>
                  </a:solidFill>
                  <a:effectLst>
                    <a:outerShdw blurRad="38100" dist="38100" dir="2700000" algn="tl">
                      <a:srgbClr val="000000">
                        <a:alpha val="43137"/>
                      </a:srgbClr>
                    </a:outerShdw>
                  </a:effectLst>
                </a:rPr>
                <a:t>- Decrease in operations</a:t>
              </a:r>
            </a:p>
            <a:p>
              <a:pPr defTabSz="914099" fontAlgn="base">
                <a:spcBef>
                  <a:spcPct val="0"/>
                </a:spcBef>
                <a:spcAft>
                  <a:spcPct val="0"/>
                </a:spcAft>
              </a:pPr>
              <a:r>
                <a:rPr lang="en-US" altLang="zh-TW" sz="1500" dirty="0" smtClean="0">
                  <a:solidFill>
                    <a:srgbClr val="FFFFFF"/>
                  </a:solidFill>
                  <a:effectLst>
                    <a:outerShdw blurRad="38100" dist="38100" dir="2700000" algn="tl">
                      <a:srgbClr val="000000">
                        <a:alpha val="43137"/>
                      </a:srgbClr>
                    </a:outerShdw>
                  </a:effectLst>
                </a:rPr>
                <a:t>- Decrease in time and </a:t>
              </a:r>
              <a:r>
                <a:rPr lang="en-US" altLang="zh-TW" sz="1500" dirty="0" smtClean="0">
                  <a:solidFill>
                    <a:srgbClr val="FFFFFF"/>
                  </a:solidFill>
                  <a:effectLst>
                    <a:outerShdw blurRad="38100" dist="38100" dir="2700000" algn="tl">
                      <a:srgbClr val="000000">
                        <a:alpha val="43137"/>
                      </a:srgbClr>
                    </a:outerShdw>
                  </a:effectLst>
                </a:rPr>
                <a:t>delays</a:t>
              </a:r>
              <a:endParaRPr lang="en-US" altLang="zh-TW" sz="1500" dirty="0" smtClean="0">
                <a:solidFill>
                  <a:srgbClr val="FFFFFF"/>
                </a:solidFill>
                <a:effectLst>
                  <a:outerShdw blurRad="38100" dist="38100" dir="2700000" algn="tl">
                    <a:srgbClr val="000000">
                      <a:alpha val="43137"/>
                    </a:srgbClr>
                  </a:outerShdw>
                </a:effectLst>
              </a:endParaRPr>
            </a:p>
          </p:txBody>
        </p:sp>
        <p:sp>
          <p:nvSpPr>
            <p:cNvPr id="82" name="Rounded Rectangle 81"/>
            <p:cNvSpPr/>
            <p:nvPr/>
          </p:nvSpPr>
          <p:spPr bwMode="auto">
            <a:xfrm>
              <a:off x="4004355" y="4191062"/>
              <a:ext cx="2169240" cy="80053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altLang="zh-TW" sz="1500" dirty="0" smtClean="0">
                  <a:solidFill>
                    <a:srgbClr val="FFFFFF"/>
                  </a:solidFill>
                  <a:effectLst>
                    <a:outerShdw blurRad="38100" dist="38100" dir="2700000" algn="tl">
                      <a:srgbClr val="000000">
                        <a:alpha val="43137"/>
                      </a:srgbClr>
                    </a:outerShdw>
                  </a:effectLst>
                </a:rPr>
                <a:t>- High performance</a:t>
              </a:r>
            </a:p>
            <a:p>
              <a:pPr defTabSz="914099" fontAlgn="base">
                <a:spcBef>
                  <a:spcPct val="0"/>
                </a:spcBef>
                <a:spcAft>
                  <a:spcPct val="0"/>
                </a:spcAft>
              </a:pPr>
              <a:r>
                <a:rPr lang="en-US" altLang="zh-TW" sz="1500" dirty="0" smtClean="0">
                  <a:solidFill>
                    <a:srgbClr val="FFFFFF"/>
                  </a:solidFill>
                  <a:effectLst>
                    <a:outerShdw blurRad="38100" dist="38100" dir="2700000" algn="tl">
                      <a:srgbClr val="000000">
                        <a:alpha val="43137"/>
                      </a:srgbClr>
                    </a:outerShdw>
                  </a:effectLst>
                </a:rPr>
                <a:t>- Increase in profits </a:t>
              </a:r>
            </a:p>
            <a:p>
              <a:pPr defTabSz="914099" fontAlgn="base">
                <a:spcBef>
                  <a:spcPct val="0"/>
                </a:spcBef>
                <a:spcAft>
                  <a:spcPct val="0"/>
                </a:spcAft>
              </a:pPr>
              <a:r>
                <a:rPr lang="en-US" altLang="zh-TW" sz="1500" dirty="0" smtClean="0">
                  <a:solidFill>
                    <a:srgbClr val="FFFFFF"/>
                  </a:solidFill>
                  <a:effectLst>
                    <a:outerShdw blurRad="38100" dist="38100" dir="2700000" algn="tl">
                      <a:srgbClr val="000000">
                        <a:alpha val="43137"/>
                      </a:srgbClr>
                    </a:outerShdw>
                  </a:effectLst>
                </a:rPr>
                <a:t>- One step ahead of the competition</a:t>
              </a:r>
              <a:endParaRPr lang="en-US" altLang="zh-TW" sz="1500" dirty="0">
                <a:solidFill>
                  <a:srgbClr val="FFFFFF"/>
                </a:solidFill>
                <a:effectLst>
                  <a:outerShdw blurRad="38100" dist="38100" dir="2700000" algn="tl">
                    <a:srgbClr val="000000">
                      <a:alpha val="43137"/>
                    </a:srgbClr>
                  </a:outerShdw>
                </a:effectLst>
              </a:endParaRPr>
            </a:p>
          </p:txBody>
        </p:sp>
        <p:cxnSp>
          <p:nvCxnSpPr>
            <p:cNvPr id="94" name="Elbow Connector 93"/>
            <p:cNvCxnSpPr/>
            <p:nvPr/>
          </p:nvCxnSpPr>
          <p:spPr>
            <a:xfrm flipH="1" flipV="1">
              <a:off x="3588473" y="3639769"/>
              <a:ext cx="47429" cy="3258970"/>
            </a:xfrm>
            <a:prstGeom prst="bentConnector3">
              <a:avLst>
                <a:gd name="adj1" fmla="val -481984"/>
              </a:avLst>
            </a:prstGeom>
            <a:ln/>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a:off x="3858506" y="5169024"/>
              <a:ext cx="1244083" cy="52927"/>
            </a:xfrm>
            <a:prstGeom prst="line">
              <a:avLst/>
            </a:prstGeom>
            <a:ln/>
          </p:spPr>
          <p:style>
            <a:lnRef idx="3">
              <a:schemeClr val="dk1"/>
            </a:lnRef>
            <a:fillRef idx="0">
              <a:schemeClr val="dk1"/>
            </a:fillRef>
            <a:effectRef idx="2">
              <a:schemeClr val="dk1"/>
            </a:effectRef>
            <a:fontRef idx="minor">
              <a:schemeClr val="tx1"/>
            </a:fontRef>
          </p:style>
        </p:cxnSp>
        <p:sp>
          <p:nvSpPr>
            <p:cNvPr id="4" name="Down Arrow 3"/>
            <p:cNvSpPr/>
            <p:nvPr/>
          </p:nvSpPr>
          <p:spPr bwMode="auto">
            <a:xfrm>
              <a:off x="4241552" y="6231607"/>
              <a:ext cx="1694842" cy="948982"/>
            </a:xfrm>
            <a:prstGeom prst="downArrow">
              <a:avLst>
                <a:gd name="adj1" fmla="val 56948"/>
                <a:gd name="adj2" fmla="val 50000"/>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4" name="TextBox 33"/>
            <p:cNvSpPr txBox="1"/>
            <p:nvPr/>
          </p:nvSpPr>
          <p:spPr>
            <a:xfrm>
              <a:off x="4837967" y="6537176"/>
              <a:ext cx="539172" cy="461665"/>
            </a:xfrm>
            <a:prstGeom prst="rect">
              <a:avLst/>
            </a:prstGeom>
            <a:noFill/>
          </p:spPr>
          <p:txBody>
            <a:bodyPr wrap="none" rtlCol="0">
              <a:spAutoFit/>
            </a:bodyPr>
            <a:lstStyle/>
            <a:p>
              <a:r>
                <a:rPr lang="en-US" altLang="zh-TW" sz="2400" dirty="0" smtClean="0">
                  <a:solidFill>
                    <a:schemeClr val="bg1"/>
                  </a:solidFill>
                </a:rPr>
                <a:t>RISKS</a:t>
              </a:r>
              <a:endParaRPr lang="zh-TW" altLang="en-US" sz="2400" dirty="0">
                <a:solidFill>
                  <a:schemeClr val="bg1"/>
                </a:solidFill>
              </a:endParaRPr>
            </a:p>
          </p:txBody>
        </p:sp>
        <p:sp>
          <p:nvSpPr>
            <p:cNvPr id="35" name="Down Arrow 34"/>
            <p:cNvSpPr/>
            <p:nvPr/>
          </p:nvSpPr>
          <p:spPr bwMode="auto">
            <a:xfrm rot="10800000">
              <a:off x="4271874" y="3271962"/>
              <a:ext cx="1697629" cy="869525"/>
            </a:xfrm>
            <a:prstGeom prst="downArrow">
              <a:avLst>
                <a:gd name="adj1" fmla="val 56948"/>
                <a:gd name="adj2" fmla="val 48584"/>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TextBox 6"/>
            <p:cNvSpPr txBox="1"/>
            <p:nvPr/>
          </p:nvSpPr>
          <p:spPr>
            <a:xfrm>
              <a:off x="4685761" y="3505304"/>
              <a:ext cx="841891" cy="461665"/>
            </a:xfrm>
            <a:prstGeom prst="rect">
              <a:avLst/>
            </a:prstGeom>
            <a:noFill/>
          </p:spPr>
          <p:txBody>
            <a:bodyPr wrap="none" rtlCol="0">
              <a:spAutoFit/>
            </a:bodyPr>
            <a:lstStyle/>
            <a:p>
              <a:r>
                <a:rPr lang="en-US" altLang="zh-TW" sz="2400" dirty="0" smtClean="0">
                  <a:solidFill>
                    <a:schemeClr val="bg1"/>
                  </a:solidFill>
                </a:rPr>
                <a:t>BENEFITS</a:t>
              </a:r>
              <a:endParaRPr lang="zh-TW" altLang="en-US" sz="2400" dirty="0">
                <a:solidFill>
                  <a:schemeClr val="bg1"/>
                </a:solidFill>
              </a:endParaRPr>
            </a:p>
          </p:txBody>
        </p:sp>
        <p:sp>
          <p:nvSpPr>
            <p:cNvPr id="33" name="文字方塊 32"/>
            <p:cNvSpPr txBox="1"/>
            <p:nvPr/>
          </p:nvSpPr>
          <p:spPr>
            <a:xfrm>
              <a:off x="1039814" y="5385048"/>
              <a:ext cx="1215938" cy="738664"/>
            </a:xfrm>
            <a:prstGeom prst="rect">
              <a:avLst/>
            </a:prstGeom>
            <a:noFill/>
          </p:spPr>
          <p:txBody>
            <a:bodyPr wrap="square" rtlCol="0">
              <a:spAutoFit/>
            </a:bodyPr>
            <a:lstStyle/>
            <a:p>
              <a:r>
                <a:rPr lang="en-US" altLang="zh-TW" sz="1400" dirty="0" smtClean="0"/>
                <a:t>We have material, knowledge and human resources</a:t>
              </a:r>
              <a:endParaRPr lang="zh-TW" altLang="en-US" sz="1400" dirty="0"/>
            </a:p>
          </p:txBody>
        </p:sp>
        <p:sp>
          <p:nvSpPr>
            <p:cNvPr id="36" name="文字方塊 35"/>
            <p:cNvSpPr txBox="1"/>
            <p:nvPr/>
          </p:nvSpPr>
          <p:spPr>
            <a:xfrm>
              <a:off x="1009166" y="4376936"/>
              <a:ext cx="1297057" cy="553998"/>
            </a:xfrm>
            <a:prstGeom prst="rect">
              <a:avLst/>
            </a:prstGeom>
            <a:noFill/>
          </p:spPr>
          <p:txBody>
            <a:bodyPr wrap="square" rtlCol="0">
              <a:spAutoFit/>
            </a:bodyPr>
            <a:lstStyle/>
            <a:p>
              <a:r>
                <a:rPr lang="en-US" altLang="zh-TW" sz="1500" dirty="0" smtClean="0"/>
                <a:t>We can speak Spanish, Chinese and English</a:t>
              </a:r>
              <a:endParaRPr lang="en-US" altLang="zh-TW" sz="1500" dirty="0"/>
            </a:p>
          </p:txBody>
        </p:sp>
        <p:sp>
          <p:nvSpPr>
            <p:cNvPr id="37" name="文字方塊 36"/>
            <p:cNvSpPr txBox="1"/>
            <p:nvPr/>
          </p:nvSpPr>
          <p:spPr>
            <a:xfrm>
              <a:off x="964645" y="3298557"/>
              <a:ext cx="1373851" cy="646331"/>
            </a:xfrm>
            <a:prstGeom prst="rect">
              <a:avLst/>
            </a:prstGeom>
            <a:noFill/>
          </p:spPr>
          <p:txBody>
            <a:bodyPr wrap="square" rtlCol="0">
              <a:spAutoFit/>
            </a:bodyPr>
            <a:lstStyle/>
            <a:p>
              <a:r>
                <a:rPr lang="en-US" altLang="zh-TW" dirty="0" smtClean="0"/>
                <a:t>Offices in different </a:t>
              </a:r>
              <a:endParaRPr lang="en-US" altLang="zh-TW" dirty="0" smtClean="0"/>
            </a:p>
            <a:p>
              <a:r>
                <a:rPr lang="en-US" altLang="zh-TW" dirty="0" smtClean="0"/>
                <a:t>continents</a:t>
              </a:r>
              <a:endParaRPr lang="en-US" altLang="zh-TW" dirty="0"/>
            </a:p>
          </p:txBody>
        </p:sp>
        <p:cxnSp>
          <p:nvCxnSpPr>
            <p:cNvPr id="54" name="Straight Connector 97"/>
            <p:cNvCxnSpPr/>
            <p:nvPr/>
          </p:nvCxnSpPr>
          <p:spPr>
            <a:xfrm>
              <a:off x="3642482" y="4697116"/>
              <a:ext cx="216024" cy="0"/>
            </a:xfrm>
            <a:prstGeom prst="line">
              <a:avLst/>
            </a:prstGeom>
            <a:ln/>
          </p:spPr>
          <p:style>
            <a:lnRef idx="3">
              <a:schemeClr val="dk1"/>
            </a:lnRef>
            <a:fillRef idx="0">
              <a:schemeClr val="dk1"/>
            </a:fillRef>
            <a:effectRef idx="2">
              <a:schemeClr val="dk1"/>
            </a:effectRef>
            <a:fontRef idx="minor">
              <a:schemeClr val="tx1"/>
            </a:fontRef>
          </p:style>
        </p:cxnSp>
        <p:cxnSp>
          <p:nvCxnSpPr>
            <p:cNvPr id="55" name="Straight Connector 97"/>
            <p:cNvCxnSpPr/>
            <p:nvPr/>
          </p:nvCxnSpPr>
          <p:spPr>
            <a:xfrm>
              <a:off x="3635901" y="5778462"/>
              <a:ext cx="216024" cy="0"/>
            </a:xfrm>
            <a:prstGeom prst="line">
              <a:avLst/>
            </a:prstGeom>
            <a:ln/>
          </p:spPr>
          <p:style>
            <a:lnRef idx="3">
              <a:schemeClr val="dk1"/>
            </a:lnRef>
            <a:fillRef idx="0">
              <a:schemeClr val="dk1"/>
            </a:fillRef>
            <a:effectRef idx="2">
              <a:schemeClr val="dk1"/>
            </a:effectRef>
            <a:fontRef idx="minor">
              <a:schemeClr val="tx1"/>
            </a:fontRef>
          </p:style>
        </p:cxnSp>
        <p:cxnSp>
          <p:nvCxnSpPr>
            <p:cNvPr id="59" name="Straight Connector 97"/>
            <p:cNvCxnSpPr/>
            <p:nvPr/>
          </p:nvCxnSpPr>
          <p:spPr>
            <a:xfrm flipV="1">
              <a:off x="5102589" y="5023410"/>
              <a:ext cx="0" cy="361638"/>
            </a:xfrm>
            <a:prstGeom prst="line">
              <a:avLst/>
            </a:prstGeom>
            <a:ln/>
          </p:spPr>
          <p:style>
            <a:lnRef idx="3">
              <a:schemeClr val="dk1"/>
            </a:lnRef>
            <a:fillRef idx="0">
              <a:schemeClr val="dk1"/>
            </a:fillRef>
            <a:effectRef idx="2">
              <a:schemeClr val="dk1"/>
            </a:effectRef>
            <a:fontRef idx="minor">
              <a:schemeClr val="tx1"/>
            </a:fontRef>
          </p:style>
        </p:cxnSp>
        <p:sp>
          <p:nvSpPr>
            <p:cNvPr id="70" name="文字方塊 69"/>
            <p:cNvSpPr txBox="1"/>
            <p:nvPr/>
          </p:nvSpPr>
          <p:spPr>
            <a:xfrm>
              <a:off x="2361154" y="3195136"/>
              <a:ext cx="1332278" cy="830997"/>
            </a:xfrm>
            <a:prstGeom prst="rect">
              <a:avLst/>
            </a:prstGeom>
            <a:noFill/>
          </p:spPr>
          <p:txBody>
            <a:bodyPr wrap="square" rtlCol="0">
              <a:spAutoFit/>
            </a:bodyPr>
            <a:lstStyle/>
            <a:p>
              <a:r>
                <a:rPr lang="en-US" altLang="zh-TW" sz="1600" dirty="0" smtClean="0">
                  <a:solidFill>
                    <a:schemeClr val="bg1"/>
                  </a:solidFill>
                </a:rPr>
                <a:t>High </a:t>
              </a:r>
              <a:r>
                <a:rPr lang="en-US" altLang="zh-TW" sz="1600" dirty="0" smtClean="0">
                  <a:solidFill>
                    <a:schemeClr val="bg1"/>
                  </a:solidFill>
                </a:rPr>
                <a:t>mobility</a:t>
              </a:r>
            </a:p>
            <a:p>
              <a:r>
                <a:rPr lang="en-US" altLang="zh-TW" sz="1600" dirty="0" smtClean="0">
                  <a:solidFill>
                    <a:schemeClr val="bg1"/>
                  </a:solidFill>
                </a:rPr>
                <a:t> </a:t>
              </a:r>
              <a:r>
                <a:rPr lang="en-US" altLang="zh-TW" sz="1600" dirty="0" smtClean="0">
                  <a:solidFill>
                    <a:schemeClr val="bg1"/>
                  </a:solidFill>
                </a:rPr>
                <a:t>and immediate response</a:t>
              </a:r>
              <a:endParaRPr lang="en-US" altLang="zh-TW" sz="1600" dirty="0">
                <a:solidFill>
                  <a:schemeClr val="bg1"/>
                </a:solidFill>
              </a:endParaRPr>
            </a:p>
          </p:txBody>
        </p:sp>
      </p:grpSp>
    </p:spTree>
    <p:extLst>
      <p:ext uri="{BB962C8B-B14F-4D97-AF65-F5344CB8AC3E}">
        <p14:creationId xmlns:p14="http://schemas.microsoft.com/office/powerpoint/2010/main" val="18206172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2" y="1603523"/>
            <a:ext cx="5832648" cy="338554"/>
          </a:xfrm>
        </p:spPr>
        <p:txBody>
          <a:bodyPr/>
          <a:lstStyle/>
          <a:p>
            <a:pPr marL="0" indent="0">
              <a:lnSpc>
                <a:spcPct val="100000"/>
              </a:lnSpc>
              <a:buNone/>
            </a:pPr>
            <a:r>
              <a:rPr lang="en-US" altLang="zh-TW" sz="1100" dirty="0" smtClean="0"/>
              <a:t>In each link of the chain of work you can appreciate  Dalebro value-added services that we offer to ours customers. We coordinate and supervise in detail all process and operations in the supply chain:</a:t>
            </a:r>
            <a:endParaRPr lang="en-US" altLang="zh-TW" sz="1100" dirty="0"/>
          </a:p>
        </p:txBody>
      </p:sp>
      <p:sp>
        <p:nvSpPr>
          <p:cNvPr id="24"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VALUE CHAIN</a:t>
            </a:r>
            <a:endParaRPr lang="zh-TW" altLang="en-US" sz="2000" kern="0" dirty="0"/>
          </a:p>
        </p:txBody>
      </p:sp>
      <p:cxnSp>
        <p:nvCxnSpPr>
          <p:cNvPr id="29"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30"/>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Our value</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35" name="TextBox 34"/>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6" name="Picture 35"/>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bwMode="auto">
          <a:xfrm rot="16200000">
            <a:off x="-963488" y="-159568"/>
            <a:ext cx="6552728" cy="11161240"/>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13" name="Group 12"/>
          <p:cNvGrpSpPr/>
          <p:nvPr/>
        </p:nvGrpSpPr>
        <p:grpSpPr>
          <a:xfrm rot="16200000">
            <a:off x="-360611" y="677714"/>
            <a:ext cx="6048672" cy="9414665"/>
            <a:chOff x="980728" y="2504728"/>
            <a:chExt cx="4896544" cy="5976664"/>
          </a:xfrm>
        </p:grpSpPr>
        <p:sp>
          <p:nvSpPr>
            <p:cNvPr id="28" name="Rectangle 27"/>
            <p:cNvSpPr/>
            <p:nvPr/>
          </p:nvSpPr>
          <p:spPr>
            <a:xfrm>
              <a:off x="2972919" y="6212772"/>
              <a:ext cx="1682011" cy="1315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95198" y="2623595"/>
              <a:ext cx="1182074" cy="69837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9286" y="5601072"/>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9285" y="4592960"/>
              <a:ext cx="1177987"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9286" y="3584848"/>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95199" y="6609184"/>
              <a:ext cx="1182073"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noCrop="1"/>
            </p:cNvPicPr>
            <p:nvPr/>
          </p:nvPicPr>
          <p:blipFill>
            <a:blip r:embed="rId9" cstate="print">
              <a:extLst>
                <a:ext uri="{28A0092B-C50C-407E-A947-70E740481C1C}">
                  <a14:useLocalDpi xmlns:a14="http://schemas.microsoft.com/office/drawing/2010/main" val="0"/>
                </a:ext>
              </a:extLst>
            </a:blip>
            <a:stretch>
              <a:fillRect/>
            </a:stretch>
          </p:blipFill>
          <p:spPr bwMode="auto">
            <a:xfrm>
              <a:off x="4699286" y="7624526"/>
              <a:ext cx="1177986" cy="660982"/>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0" name="Freeform 49"/>
            <p:cNvSpPr/>
            <p:nvPr/>
          </p:nvSpPr>
          <p:spPr>
            <a:xfrm>
              <a:off x="980732" y="250472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2000" b="1" dirty="0" smtClean="0"/>
                <a:t>INDUSTRY ANALISYS</a:t>
              </a:r>
              <a:endParaRPr lang="zh-TW" altLang="en-US" sz="2000" kern="1200" dirty="0"/>
            </a:p>
          </p:txBody>
        </p:sp>
        <p:sp>
          <p:nvSpPr>
            <p:cNvPr id="65" name="Oval Callout 64"/>
            <p:cNvSpPr/>
            <p:nvPr/>
          </p:nvSpPr>
          <p:spPr bwMode="auto">
            <a:xfrm>
              <a:off x="2449387" y="4590930"/>
              <a:ext cx="2130050" cy="640961"/>
            </a:xfrm>
            <a:prstGeom prst="wedgeEllipseCallout">
              <a:avLst>
                <a:gd name="adj1" fmla="val -65566"/>
                <a:gd name="adj2" fmla="val -601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r>
                <a:rPr lang="en-US" altLang="zh-TW" sz="1400" dirty="0" smtClean="0">
                  <a:ea typeface="Arial Unicode MS" panose="020B0604020202020204" pitchFamily="34" charset="-120"/>
                  <a:cs typeface="Arial Unicode MS" panose="020B0604020202020204" pitchFamily="34" charset="-120"/>
                </a:rPr>
                <a:t>Outsourcing of production, BOM verification and delivery terms </a:t>
              </a:r>
              <a:endParaRPr lang="en-US" altLang="zh-TW" sz="1400" dirty="0">
                <a:ea typeface="Arial Unicode MS" panose="020B0604020202020204" pitchFamily="34" charset="-120"/>
                <a:cs typeface="Arial Unicode MS" panose="020B0604020202020204" pitchFamily="34" charset="-120"/>
              </a:endParaRPr>
            </a:p>
          </p:txBody>
        </p:sp>
        <p:grpSp>
          <p:nvGrpSpPr>
            <p:cNvPr id="8" name="Group 7"/>
            <p:cNvGrpSpPr/>
            <p:nvPr/>
          </p:nvGrpSpPr>
          <p:grpSpPr>
            <a:xfrm>
              <a:off x="2492896" y="2576736"/>
              <a:ext cx="2094328" cy="648072"/>
              <a:chOff x="2492896" y="2576736"/>
              <a:chExt cx="2094328" cy="648072"/>
            </a:xfrm>
          </p:grpSpPr>
          <p:sp>
            <p:nvSpPr>
              <p:cNvPr id="20" name="Oval Callout 19"/>
              <p:cNvSpPr/>
              <p:nvPr/>
            </p:nvSpPr>
            <p:spPr bwMode="auto">
              <a:xfrm>
                <a:off x="2492896" y="2576736"/>
                <a:ext cx="2088232" cy="648072"/>
              </a:xfrm>
              <a:prstGeom prst="wedgeEllipseCallout">
                <a:avLst>
                  <a:gd name="adj1" fmla="val -64616"/>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2" name="Rectangle 1"/>
              <p:cNvSpPr/>
              <p:nvPr/>
            </p:nvSpPr>
            <p:spPr>
              <a:xfrm>
                <a:off x="2498992" y="2676790"/>
                <a:ext cx="2088232" cy="447964"/>
              </a:xfrm>
              <a:prstGeom prst="rect">
                <a:avLst/>
              </a:prstGeom>
            </p:spPr>
            <p:txBody>
              <a:bodyPr wrap="square">
                <a:spAutoFit/>
              </a:bodyPr>
              <a:lstStyle/>
              <a:p>
                <a:pPr algn="ctr"/>
                <a:r>
                  <a:rPr lang="en-US" altLang="zh-TW" sz="1400" dirty="0" smtClean="0">
                    <a:solidFill>
                      <a:schemeClr val="bg1"/>
                    </a:solidFill>
                    <a:ea typeface="Arial Unicode MS" panose="020B0604020202020204" pitchFamily="34" charset="-120"/>
                    <a:cs typeface="Arial Unicode MS" panose="020B0604020202020204" pitchFamily="34" charset="-120"/>
                  </a:rPr>
                  <a:t>Market research, search for product and manufacturers. </a:t>
                </a:r>
                <a:endParaRPr lang="en-US" altLang="zh-TW" sz="1400" dirty="0">
                  <a:solidFill>
                    <a:schemeClr val="bg1"/>
                  </a:solidFill>
                  <a:ea typeface="Arial Unicode MS" panose="020B0604020202020204" pitchFamily="34" charset="-120"/>
                  <a:cs typeface="Arial Unicode MS" panose="020B0604020202020204" pitchFamily="34" charset="-120"/>
                </a:endParaRPr>
              </a:p>
            </p:txBody>
          </p:sp>
        </p:grpSp>
        <p:grpSp>
          <p:nvGrpSpPr>
            <p:cNvPr id="9" name="Group 8"/>
            <p:cNvGrpSpPr/>
            <p:nvPr/>
          </p:nvGrpSpPr>
          <p:grpSpPr>
            <a:xfrm>
              <a:off x="2445228" y="3584848"/>
              <a:ext cx="2130790" cy="648072"/>
              <a:chOff x="2445228" y="3584848"/>
              <a:chExt cx="2130790" cy="648072"/>
            </a:xfrm>
          </p:grpSpPr>
          <p:sp>
            <p:nvSpPr>
              <p:cNvPr id="67" name="Oval Callout 66"/>
              <p:cNvSpPr/>
              <p:nvPr/>
            </p:nvSpPr>
            <p:spPr bwMode="auto">
              <a:xfrm>
                <a:off x="2445228" y="3584848"/>
                <a:ext cx="2130790" cy="648072"/>
              </a:xfrm>
              <a:prstGeom prst="wedgeEllipseCallout">
                <a:avLst>
                  <a:gd name="adj1" fmla="val -64325"/>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endParaRPr lang="es-PA" altLang="zh-TW" sz="900" dirty="0">
                  <a:ea typeface="Arial Unicode MS" panose="020B0604020202020204" pitchFamily="34" charset="-120"/>
                  <a:cs typeface="Arial Unicode MS" panose="020B0604020202020204" pitchFamily="34" charset="-120"/>
                </a:endParaRPr>
              </a:p>
            </p:txBody>
          </p:sp>
          <p:sp>
            <p:nvSpPr>
              <p:cNvPr id="4" name="Rectangle 3"/>
              <p:cNvSpPr/>
              <p:nvPr/>
            </p:nvSpPr>
            <p:spPr>
              <a:xfrm>
                <a:off x="2449389" y="3625212"/>
                <a:ext cx="2059732" cy="541290"/>
              </a:xfrm>
              <a:prstGeom prst="rect">
                <a:avLst/>
              </a:prstGeom>
            </p:spPr>
            <p:txBody>
              <a:bodyPr wrap="square">
                <a:spAutoFit/>
              </a:bodyPr>
              <a:lstStyle/>
              <a:p>
                <a:pPr lvl="0" algn="ctr"/>
                <a:r>
                  <a:rPr lang="en-US" altLang="zh-TW" sz="1300" dirty="0" smtClean="0">
                    <a:solidFill>
                      <a:schemeClr val="bg1"/>
                    </a:solidFill>
                    <a:ea typeface="Arial Unicode MS" panose="020B0604020202020204" pitchFamily="34" charset="-120"/>
                    <a:cs typeface="Arial Unicode MS" panose="020B0604020202020204" pitchFamily="34" charset="-120"/>
                  </a:rPr>
                  <a:t>Planning and defining the characteristics, quality’s parameters, prices and purchasing terms .</a:t>
                </a:r>
                <a:endParaRPr lang="en-US" altLang="zh-TW" sz="1300" dirty="0">
                  <a:solidFill>
                    <a:schemeClr val="bg1"/>
                  </a:solidFill>
                  <a:ea typeface="Arial Unicode MS" panose="020B0604020202020204" pitchFamily="34" charset="-120"/>
                  <a:cs typeface="Arial Unicode MS" panose="020B0604020202020204" pitchFamily="34" charset="-120"/>
                </a:endParaRPr>
              </a:p>
            </p:txBody>
          </p:sp>
        </p:grpSp>
        <p:grpSp>
          <p:nvGrpSpPr>
            <p:cNvPr id="10" name="Group 9"/>
            <p:cNvGrpSpPr/>
            <p:nvPr/>
          </p:nvGrpSpPr>
          <p:grpSpPr>
            <a:xfrm>
              <a:off x="2420888" y="5559427"/>
              <a:ext cx="2130050" cy="674433"/>
              <a:chOff x="2420888" y="5559427"/>
              <a:chExt cx="2130050" cy="674433"/>
            </a:xfrm>
          </p:grpSpPr>
          <p:sp>
            <p:nvSpPr>
              <p:cNvPr id="66" name="Oval Callout 65"/>
              <p:cNvSpPr/>
              <p:nvPr/>
            </p:nvSpPr>
            <p:spPr bwMode="auto">
              <a:xfrm>
                <a:off x="2420888" y="5559427"/>
                <a:ext cx="2130050" cy="640961"/>
              </a:xfrm>
              <a:prstGeom prst="wedgeEllipseCallout">
                <a:avLst>
                  <a:gd name="adj1" fmla="val -65524"/>
                  <a:gd name="adj2" fmla="val -632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5" name="Rectangle 4"/>
              <p:cNvSpPr/>
              <p:nvPr/>
            </p:nvSpPr>
            <p:spPr>
              <a:xfrm>
                <a:off x="2461478" y="5692571"/>
                <a:ext cx="2088233" cy="541289"/>
              </a:xfrm>
              <a:prstGeom prst="rect">
                <a:avLst/>
              </a:prstGeom>
            </p:spPr>
            <p:txBody>
              <a:bodyPr wrap="square">
                <a:spAutoFit/>
              </a:bodyPr>
              <a:lstStyle/>
              <a:p>
                <a:pPr algn="ctr"/>
                <a:r>
                  <a:rPr lang="en-US" altLang="zh-TW" sz="1300" dirty="0" smtClean="0">
                    <a:solidFill>
                      <a:schemeClr val="bg1"/>
                    </a:solidFill>
                    <a:ea typeface="Arial Unicode MS" panose="020B0604020202020204" pitchFamily="34" charset="-120"/>
                    <a:cs typeface="Arial Unicode MS" panose="020B0604020202020204" pitchFamily="34" charset="-120"/>
                  </a:rPr>
                  <a:t>Supervising</a:t>
                </a:r>
                <a:r>
                  <a:rPr lang="es-PA" altLang="zh-TW" sz="1300" dirty="0" smtClean="0">
                    <a:solidFill>
                      <a:schemeClr val="bg1"/>
                    </a:solidFill>
                    <a:ea typeface="Arial Unicode MS" panose="020B0604020202020204" pitchFamily="34" charset="-120"/>
                    <a:cs typeface="Arial Unicode MS" panose="020B0604020202020204" pitchFamily="34" charset="-120"/>
                  </a:rPr>
                  <a:t> </a:t>
                </a:r>
                <a:r>
                  <a:rPr lang="en-US" altLang="zh-TW" sz="1300" dirty="0" smtClean="0">
                    <a:solidFill>
                      <a:schemeClr val="bg1"/>
                    </a:solidFill>
                    <a:ea typeface="Arial Unicode MS" panose="020B0604020202020204" pitchFamily="34" charset="-120"/>
                    <a:cs typeface="Arial Unicode MS" panose="020B0604020202020204" pitchFamily="34" charset="-120"/>
                  </a:rPr>
                  <a:t>the</a:t>
                </a:r>
                <a:r>
                  <a:rPr lang="es-PA" altLang="zh-TW" sz="1300" dirty="0" smtClean="0">
                    <a:solidFill>
                      <a:schemeClr val="bg1"/>
                    </a:solidFill>
                    <a:ea typeface="Arial Unicode MS" panose="020B0604020202020204" pitchFamily="34" charset="-120"/>
                    <a:cs typeface="Arial Unicode MS" panose="020B0604020202020204" pitchFamily="34" charset="-120"/>
                  </a:rPr>
                  <a:t> </a:t>
                </a:r>
                <a:r>
                  <a:rPr lang="en-US" altLang="zh-TW" sz="1300" dirty="0" smtClean="0">
                    <a:solidFill>
                      <a:schemeClr val="bg1"/>
                    </a:solidFill>
                    <a:ea typeface="Arial Unicode MS" panose="020B0604020202020204" pitchFamily="34" charset="-120"/>
                    <a:cs typeface="Arial Unicode MS" panose="020B0604020202020204" pitchFamily="34" charset="-120"/>
                  </a:rPr>
                  <a:t>production</a:t>
                </a:r>
                <a:r>
                  <a:rPr lang="es-PA" altLang="zh-TW" sz="1300" dirty="0" smtClean="0">
                    <a:solidFill>
                      <a:schemeClr val="bg1"/>
                    </a:solidFill>
                    <a:ea typeface="Arial Unicode MS" panose="020B0604020202020204" pitchFamily="34" charset="-120"/>
                    <a:cs typeface="Arial Unicode MS" panose="020B0604020202020204" pitchFamily="34" charset="-120"/>
                  </a:rPr>
                  <a:t> </a:t>
                </a:r>
                <a:r>
                  <a:rPr lang="en-US" altLang="zh-TW" sz="1300" dirty="0" smtClean="0">
                    <a:solidFill>
                      <a:schemeClr val="bg1"/>
                    </a:solidFill>
                    <a:ea typeface="Arial Unicode MS" panose="020B0604020202020204" pitchFamily="34" charset="-120"/>
                    <a:cs typeface="Arial Unicode MS" panose="020B0604020202020204" pitchFamily="34" charset="-120"/>
                  </a:rPr>
                  <a:t>process</a:t>
                </a:r>
                <a:r>
                  <a:rPr lang="es-PA" altLang="zh-TW" sz="1300" dirty="0" smtClean="0">
                    <a:solidFill>
                      <a:schemeClr val="bg1"/>
                    </a:solidFill>
                    <a:ea typeface="Arial Unicode MS" panose="020B0604020202020204" pitchFamily="34" charset="-120"/>
                    <a:cs typeface="Arial Unicode MS" panose="020B0604020202020204" pitchFamily="34" charset="-120"/>
                  </a:rPr>
                  <a:t> (SOP</a:t>
                </a:r>
                <a:r>
                  <a:rPr lang="en-US" altLang="zh-TW" sz="1300" dirty="0" smtClean="0">
                    <a:solidFill>
                      <a:schemeClr val="bg1"/>
                    </a:solidFill>
                    <a:ea typeface="Arial Unicode MS" panose="020B0604020202020204" pitchFamily="34" charset="-120"/>
                    <a:cs typeface="Arial Unicode MS" panose="020B0604020202020204" pitchFamily="34" charset="-120"/>
                  </a:rPr>
                  <a:t>), determine quality control criteria and standards</a:t>
                </a:r>
                <a:endParaRPr lang="es-PA" altLang="zh-TW" sz="1300" dirty="0" smtClean="0">
                  <a:solidFill>
                    <a:schemeClr val="bg1"/>
                  </a:solidFill>
                  <a:ea typeface="Arial Unicode MS" panose="020B0604020202020204" pitchFamily="34" charset="-120"/>
                  <a:cs typeface="Arial Unicode MS" panose="020B0604020202020204" pitchFamily="34" charset="-120"/>
                </a:endParaRPr>
              </a:p>
            </p:txBody>
          </p:sp>
        </p:grpSp>
        <p:grpSp>
          <p:nvGrpSpPr>
            <p:cNvPr id="12" name="Group 11"/>
            <p:cNvGrpSpPr/>
            <p:nvPr/>
          </p:nvGrpSpPr>
          <p:grpSpPr>
            <a:xfrm>
              <a:off x="2420888" y="7584104"/>
              <a:ext cx="2132084" cy="640887"/>
              <a:chOff x="2420888" y="7584104"/>
              <a:chExt cx="2132084" cy="640887"/>
            </a:xfrm>
          </p:grpSpPr>
          <p:sp>
            <p:nvSpPr>
              <p:cNvPr id="32" name="Oval Callout 31"/>
              <p:cNvSpPr/>
              <p:nvPr/>
            </p:nvSpPr>
            <p:spPr bwMode="auto">
              <a:xfrm>
                <a:off x="2420888" y="7584104"/>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r>
                  <a:rPr lang="es-PA" altLang="zh-TW" sz="900" dirty="0" smtClean="0">
                    <a:ea typeface="Arial Unicode MS" panose="020B0604020202020204" pitchFamily="34" charset="-120"/>
                    <a:cs typeface="Arial Unicode MS" panose="020B0604020202020204" pitchFamily="34" charset="-120"/>
                  </a:rPr>
                  <a:t>. </a:t>
                </a:r>
                <a:endParaRPr lang="zh-TW" altLang="en-US" sz="900" dirty="0">
                  <a:ea typeface="Arial Unicode MS" panose="020B0604020202020204" pitchFamily="34" charset="-120"/>
                  <a:cs typeface="Arial Unicode MS" panose="020B0604020202020204" pitchFamily="34" charset="-120"/>
                </a:endParaRPr>
              </a:p>
            </p:txBody>
          </p:sp>
          <p:sp>
            <p:nvSpPr>
              <p:cNvPr id="6" name="Rectangle 5"/>
              <p:cNvSpPr/>
              <p:nvPr/>
            </p:nvSpPr>
            <p:spPr>
              <a:xfrm>
                <a:off x="2603725" y="7683701"/>
                <a:ext cx="1784715" cy="541290"/>
              </a:xfrm>
              <a:prstGeom prst="rect">
                <a:avLst/>
              </a:prstGeom>
            </p:spPr>
            <p:txBody>
              <a:bodyPr wrap="square">
                <a:spAutoFit/>
              </a:bodyPr>
              <a:lstStyle/>
              <a:p>
                <a:pPr algn="ctr" defTabSz="914099" fontAlgn="base">
                  <a:spcBef>
                    <a:spcPct val="0"/>
                  </a:spcBef>
                  <a:spcAft>
                    <a:spcPct val="0"/>
                  </a:spcAft>
                </a:pPr>
                <a:r>
                  <a:rPr lang="en-US" altLang="zh-TW" sz="1300" dirty="0" smtClean="0">
                    <a:solidFill>
                      <a:schemeClr val="bg1"/>
                    </a:solidFill>
                    <a:ea typeface="Arial Unicode MS" panose="020B0604020202020204" pitchFamily="34" charset="-120"/>
                    <a:cs typeface="Arial Unicode MS" panose="020B0604020202020204" pitchFamily="34" charset="-120"/>
                  </a:rPr>
                  <a:t>Monitoring of RMA cases and assisting with customer’s consultations</a:t>
                </a:r>
                <a:endParaRPr lang="en-US" altLang="zh-TW" sz="1300" dirty="0">
                  <a:solidFill>
                    <a:schemeClr val="bg1"/>
                  </a:solidFill>
                  <a:effectLst>
                    <a:outerShdw blurRad="38100" dist="38100" dir="2700000" algn="tl">
                      <a:srgbClr val="000000">
                        <a:alpha val="43137"/>
                      </a:srgbClr>
                    </a:outerShdw>
                  </a:effectLst>
                </a:endParaRPr>
              </a:p>
            </p:txBody>
          </p:sp>
        </p:grpSp>
        <p:sp>
          <p:nvSpPr>
            <p:cNvPr id="44" name="Freeform 43"/>
            <p:cNvSpPr/>
            <p:nvPr/>
          </p:nvSpPr>
          <p:spPr>
            <a:xfrm>
              <a:off x="980728" y="6508992"/>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b="1" dirty="0" smtClean="0"/>
                <a:t>LOGISTICS</a:t>
              </a:r>
              <a:endParaRPr lang="zh-TW" altLang="en-US" dirty="0"/>
            </a:p>
          </p:txBody>
        </p:sp>
        <p:sp>
          <p:nvSpPr>
            <p:cNvPr id="45" name="Freeform 44"/>
            <p:cNvSpPr/>
            <p:nvPr/>
          </p:nvSpPr>
          <p:spPr>
            <a:xfrm>
              <a:off x="980728" y="54570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2000" b="1" dirty="0" smtClean="0"/>
                <a:t>QUALITY CONTROL</a:t>
              </a:r>
              <a:endParaRPr lang="zh-TW" altLang="en-US" sz="2000" dirty="0"/>
            </a:p>
          </p:txBody>
        </p:sp>
        <p:sp>
          <p:nvSpPr>
            <p:cNvPr id="46" name="Freeform 45"/>
            <p:cNvSpPr/>
            <p:nvPr/>
          </p:nvSpPr>
          <p:spPr>
            <a:xfrm>
              <a:off x="980728" y="449276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n-US" altLang="zh-TW" sz="1600" b="1" dirty="0" smtClean="0"/>
                <a:t>PRODUCTION</a:t>
              </a:r>
              <a:endParaRPr lang="zh-TW" altLang="en-US" sz="1600" dirty="0"/>
            </a:p>
          </p:txBody>
        </p:sp>
        <p:sp>
          <p:nvSpPr>
            <p:cNvPr id="47" name="Freeform 46"/>
            <p:cNvSpPr/>
            <p:nvPr/>
          </p:nvSpPr>
          <p:spPr>
            <a:xfrm>
              <a:off x="989485" y="34846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500" b="1" dirty="0" smtClean="0"/>
                <a:t>PLANIFICATION</a:t>
              </a:r>
              <a:endParaRPr lang="zh-TW" altLang="en-US" sz="1500" dirty="0"/>
            </a:p>
          </p:txBody>
        </p:sp>
        <p:sp>
          <p:nvSpPr>
            <p:cNvPr id="48" name="Freeform 47"/>
            <p:cNvSpPr/>
            <p:nvPr/>
          </p:nvSpPr>
          <p:spPr>
            <a:xfrm>
              <a:off x="989485" y="7517104"/>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n-US" altLang="zh-TW" sz="2000" b="1" dirty="0" smtClean="0"/>
                <a:t>AFTER SERVICE</a:t>
              </a:r>
              <a:endParaRPr lang="zh-TW" altLang="en-US" sz="2000" dirty="0"/>
            </a:p>
          </p:txBody>
        </p:sp>
        <p:grpSp>
          <p:nvGrpSpPr>
            <p:cNvPr id="11" name="Group 10"/>
            <p:cNvGrpSpPr/>
            <p:nvPr/>
          </p:nvGrpSpPr>
          <p:grpSpPr>
            <a:xfrm>
              <a:off x="2400276" y="6575992"/>
              <a:ext cx="2132084" cy="633847"/>
              <a:chOff x="2400276" y="6575992"/>
              <a:chExt cx="2132084" cy="633847"/>
            </a:xfrm>
          </p:grpSpPr>
          <p:sp>
            <p:nvSpPr>
              <p:cNvPr id="63" name="Oval Callout 62"/>
              <p:cNvSpPr/>
              <p:nvPr/>
            </p:nvSpPr>
            <p:spPr bwMode="auto">
              <a:xfrm>
                <a:off x="2400276" y="6575992"/>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7" name="Rectangle 6"/>
              <p:cNvSpPr/>
              <p:nvPr/>
            </p:nvSpPr>
            <p:spPr>
              <a:xfrm>
                <a:off x="2598494" y="6660688"/>
                <a:ext cx="1766610" cy="541290"/>
              </a:xfrm>
              <a:prstGeom prst="rect">
                <a:avLst/>
              </a:prstGeom>
            </p:spPr>
            <p:txBody>
              <a:bodyPr wrap="square">
                <a:spAutoFit/>
              </a:bodyPr>
              <a:lstStyle/>
              <a:p>
                <a:pPr algn="ctr"/>
                <a:r>
                  <a:rPr lang="en-US" altLang="zh-TW" sz="1300" dirty="0" smtClean="0">
                    <a:solidFill>
                      <a:schemeClr val="bg1"/>
                    </a:solidFill>
                    <a:ea typeface="Arial Unicode MS" panose="020B0604020202020204" pitchFamily="34" charset="-120"/>
                    <a:cs typeface="Arial Unicode MS" panose="020B0604020202020204" pitchFamily="34" charset="-120"/>
                  </a:rPr>
                  <a:t>Coordination of logistics transportation and preparation of required documents</a:t>
                </a:r>
                <a:endParaRPr lang="en-US" altLang="zh-TW" sz="1300" dirty="0">
                  <a:solidFill>
                    <a:schemeClr val="bg1"/>
                  </a:solidFill>
                </a:endParaRPr>
              </a:p>
            </p:txBody>
          </p:sp>
        </p:grpSp>
      </p:grpSp>
    </p:spTree>
    <p:extLst>
      <p:ext uri="{BB962C8B-B14F-4D97-AF65-F5344CB8AC3E}">
        <p14:creationId xmlns:p14="http://schemas.microsoft.com/office/powerpoint/2010/main" val="13676503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ircular Arrow 108"/>
          <p:cNvSpPr/>
          <p:nvPr/>
        </p:nvSpPr>
        <p:spPr>
          <a:xfrm rot="17314220">
            <a:off x="2406146" y="2679076"/>
            <a:ext cx="2319183" cy="1441824"/>
          </a:xfrm>
          <a:prstGeom prst="circularArrow">
            <a:avLst>
              <a:gd name="adj1" fmla="val 5202"/>
              <a:gd name="adj2" fmla="val 594767"/>
              <a:gd name="adj3" fmla="val 12297380"/>
              <a:gd name="adj4" fmla="val 10170761"/>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7" name="Circular Arrow 106"/>
          <p:cNvSpPr/>
          <p:nvPr/>
        </p:nvSpPr>
        <p:spPr>
          <a:xfrm rot="14879170">
            <a:off x="1489105" y="2804650"/>
            <a:ext cx="2385794" cy="1516438"/>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6" name="Circular Arrow 105"/>
          <p:cNvSpPr/>
          <p:nvPr/>
        </p:nvSpPr>
        <p:spPr>
          <a:xfrm rot="13076303">
            <a:off x="1174812" y="366571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5" name="Circular Arrow 104"/>
          <p:cNvSpPr/>
          <p:nvPr/>
        </p:nvSpPr>
        <p:spPr>
          <a:xfrm rot="3914322">
            <a:off x="2938752" y="5364090"/>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25" name="TextBox 24"/>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6" name="TextBox 25"/>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 name="TextBox 1"/>
          <p:cNvSpPr txBox="1"/>
          <p:nvPr/>
        </p:nvSpPr>
        <p:spPr>
          <a:xfrm>
            <a:off x="404664" y="1566009"/>
            <a:ext cx="6007218" cy="938719"/>
          </a:xfrm>
          <a:prstGeom prst="rect">
            <a:avLst/>
          </a:prstGeom>
          <a:noFill/>
        </p:spPr>
        <p:txBody>
          <a:bodyPr wrap="square" rtlCol="0">
            <a:spAutoFit/>
          </a:bodyPr>
          <a:lstStyle/>
          <a:p>
            <a:r>
              <a:rPr lang="en-US" altLang="zh-TW" sz="1100" dirty="0"/>
              <a:t>China has become the manufacturing center of the world, with thousands of factories producing a wide variety of consumer products. Dalebro gives support to companies for handling international procurement especially in Asia. As your </a:t>
            </a:r>
            <a:r>
              <a:rPr lang="en-US" altLang="zh-TW" sz="1100" dirty="0" smtClean="0"/>
              <a:t>sourcing agent we not </a:t>
            </a:r>
            <a:r>
              <a:rPr lang="en-US" altLang="zh-TW" sz="1100" dirty="0"/>
              <a:t>only take care of finding the product with the desired quality but also the verification of reliable manufacturers in order to establish a long term business relationship between manufacturer and customer.</a:t>
            </a:r>
            <a:endParaRPr lang="es-PA" altLang="zh-TW" sz="1100" dirty="0"/>
          </a:p>
        </p:txBody>
      </p:sp>
      <p:sp>
        <p:nvSpPr>
          <p:cNvPr id="72" name="Rectangle 71"/>
          <p:cNvSpPr/>
          <p:nvPr/>
        </p:nvSpPr>
        <p:spPr>
          <a:xfrm>
            <a:off x="874729" y="7425518"/>
            <a:ext cx="5211490" cy="246221"/>
          </a:xfrm>
          <a:prstGeom prst="rect">
            <a:avLst/>
          </a:prstGeom>
          <a:ln>
            <a:noFill/>
          </a:ln>
        </p:spPr>
        <p:txBody>
          <a:bodyPr wrap="square">
            <a:spAutoFit/>
          </a:bodyPr>
          <a:lstStyle/>
          <a:p>
            <a:r>
              <a:rPr lang="en-US" altLang="zh-TW" sz="1000" dirty="0" smtClean="0"/>
              <a:t>We are your contact point in Asia, minimizing your infrastructure cost and personnel.</a:t>
            </a:r>
            <a:endParaRPr lang="en-US" altLang="zh-TW" sz="1000" dirty="0"/>
          </a:p>
        </p:txBody>
      </p:sp>
      <p:sp>
        <p:nvSpPr>
          <p:cNvPr id="75" name="TextBox 74"/>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76" name="Picture 7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68"/>
          <p:cNvSpPr txBox="1"/>
          <p:nvPr/>
        </p:nvSpPr>
        <p:spPr>
          <a:xfrm>
            <a:off x="879601" y="7820756"/>
            <a:ext cx="905376" cy="276999"/>
          </a:xfrm>
          <a:prstGeom prst="rect">
            <a:avLst/>
          </a:prstGeom>
          <a:noFill/>
        </p:spPr>
        <p:txBody>
          <a:bodyPr wrap="none" rtlCol="0">
            <a:spAutoFit/>
          </a:bodyPr>
          <a:lstStyle/>
          <a:p>
            <a:r>
              <a:rPr lang="en-US" altLang="zh-TW" sz="1200" dirty="0" smtClean="0">
                <a:solidFill>
                  <a:srgbClr val="FFC000"/>
                </a:solidFill>
              </a:rPr>
              <a:t>Team work </a:t>
            </a:r>
            <a:endParaRPr lang="en-US" altLang="zh-TW" sz="1200" dirty="0">
              <a:solidFill>
                <a:srgbClr val="FFC000"/>
              </a:solidFill>
            </a:endParaRPr>
          </a:p>
        </p:txBody>
      </p:sp>
      <p:sp>
        <p:nvSpPr>
          <p:cNvPr id="78" name="TextBox 77"/>
          <p:cNvSpPr txBox="1"/>
          <p:nvPr/>
        </p:nvSpPr>
        <p:spPr>
          <a:xfrm>
            <a:off x="874729" y="7195715"/>
            <a:ext cx="1295419" cy="276999"/>
          </a:xfrm>
          <a:prstGeom prst="rect">
            <a:avLst/>
          </a:prstGeom>
          <a:noFill/>
        </p:spPr>
        <p:txBody>
          <a:bodyPr wrap="none" rtlCol="0">
            <a:spAutoFit/>
          </a:bodyPr>
          <a:lstStyle/>
          <a:p>
            <a:r>
              <a:rPr lang="en-US" altLang="zh-TW" sz="1200" dirty="0" smtClean="0">
                <a:solidFill>
                  <a:srgbClr val="FFC000"/>
                </a:solidFill>
              </a:rPr>
              <a:t>Your office in Asia</a:t>
            </a:r>
            <a:endParaRPr lang="zh-TW" altLang="en-US" sz="1200" dirty="0">
              <a:solidFill>
                <a:srgbClr val="FFC000"/>
              </a:solidFill>
            </a:endParaRPr>
          </a:p>
        </p:txBody>
      </p:sp>
      <p:sp>
        <p:nvSpPr>
          <p:cNvPr id="79" name="TextBox 78"/>
          <p:cNvSpPr txBox="1"/>
          <p:nvPr/>
        </p:nvSpPr>
        <p:spPr>
          <a:xfrm>
            <a:off x="874729" y="6609184"/>
            <a:ext cx="1109727" cy="276999"/>
          </a:xfrm>
          <a:prstGeom prst="rect">
            <a:avLst/>
          </a:prstGeom>
          <a:noFill/>
        </p:spPr>
        <p:txBody>
          <a:bodyPr wrap="none" rtlCol="0">
            <a:spAutoFit/>
          </a:bodyPr>
          <a:lstStyle/>
          <a:p>
            <a:r>
              <a:rPr lang="en-US" altLang="zh-TW" sz="1200" dirty="0" smtClean="0">
                <a:solidFill>
                  <a:srgbClr val="FFC000"/>
                </a:solidFill>
              </a:rPr>
              <a:t>One Stop Shop</a:t>
            </a:r>
            <a:endParaRPr lang="zh-TW" altLang="en-US" sz="1200" dirty="0">
              <a:solidFill>
                <a:srgbClr val="FFC000"/>
              </a:solidFill>
            </a:endParaRPr>
          </a:p>
        </p:txBody>
      </p:sp>
      <p:sp>
        <p:nvSpPr>
          <p:cNvPr id="37" name="Rectangle 36"/>
          <p:cNvSpPr/>
          <p:nvPr/>
        </p:nvSpPr>
        <p:spPr>
          <a:xfrm>
            <a:off x="874729" y="6799961"/>
            <a:ext cx="5400951" cy="246221"/>
          </a:xfrm>
          <a:prstGeom prst="rect">
            <a:avLst/>
          </a:prstGeom>
          <a:noFill/>
          <a:ln>
            <a:noFill/>
          </a:ln>
        </p:spPr>
        <p:txBody>
          <a:bodyPr wrap="square">
            <a:spAutoFit/>
          </a:bodyPr>
          <a:lstStyle/>
          <a:p>
            <a:r>
              <a:rPr lang="en-US" altLang="zh-TW" sz="1000" dirty="0" smtClean="0"/>
              <a:t>We reduce operations by being a “ONE STOP SHOP” offering several services in one place.</a:t>
            </a:r>
            <a:endParaRPr lang="en-US" altLang="zh-TW" sz="1000" dirty="0"/>
          </a:p>
        </p:txBody>
      </p:sp>
      <p:sp>
        <p:nvSpPr>
          <p:cNvPr id="38" name="Rectangle 37"/>
          <p:cNvSpPr/>
          <p:nvPr/>
        </p:nvSpPr>
        <p:spPr>
          <a:xfrm>
            <a:off x="874729" y="8038049"/>
            <a:ext cx="5002543" cy="400110"/>
          </a:xfrm>
          <a:prstGeom prst="rect">
            <a:avLst/>
          </a:prstGeom>
          <a:ln>
            <a:noFill/>
          </a:ln>
        </p:spPr>
        <p:txBody>
          <a:bodyPr wrap="square">
            <a:spAutoFit/>
          </a:bodyPr>
          <a:lstStyle/>
          <a:p>
            <a:pPr lvl="0"/>
            <a:r>
              <a:rPr lang="en-US" altLang="zh-TW" sz="1000" dirty="0" smtClean="0"/>
              <a:t>Customer is responsible for sales in local market, </a:t>
            </a:r>
            <a:r>
              <a:rPr lang="en-US" altLang="zh-TW" sz="1000" dirty="0"/>
              <a:t>D</a:t>
            </a:r>
            <a:r>
              <a:rPr lang="en-US" altLang="zh-TW" sz="1000" dirty="0" smtClean="0"/>
              <a:t>alebro is responsible for the operational management in Asia checking that customer’s orders meets their expectations.</a:t>
            </a:r>
            <a:endParaRPr lang="en-US" altLang="zh-TW" sz="1000" dirty="0"/>
          </a:p>
        </p:txBody>
      </p:sp>
      <p:sp>
        <p:nvSpPr>
          <p:cNvPr id="3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 SOURCING </a:t>
            </a:r>
            <a:endParaRPr lang="zh-TW" altLang="en-US" sz="2000" kern="0" dirty="0"/>
          </a:p>
        </p:txBody>
      </p:sp>
      <p:cxnSp>
        <p:nvCxnSpPr>
          <p:cNvPr id="35"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LEADER in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SOURCING SERVICES</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9" name="TextBox 48"/>
          <p:cNvSpPr txBox="1"/>
          <p:nvPr/>
        </p:nvSpPr>
        <p:spPr>
          <a:xfrm>
            <a:off x="2595182" y="2821567"/>
            <a:ext cx="1460336" cy="276999"/>
          </a:xfrm>
          <a:prstGeom prst="rect">
            <a:avLst/>
          </a:prstGeom>
          <a:noFill/>
        </p:spPr>
        <p:txBody>
          <a:bodyPr wrap="none" rtlCol="0">
            <a:spAutoFit/>
          </a:bodyPr>
          <a:lstStyle/>
          <a:p>
            <a:r>
              <a:rPr lang="en-US" altLang="zh-TW" sz="1200" b="1" dirty="0" smtClean="0">
                <a:solidFill>
                  <a:srgbClr val="FFC000"/>
                </a:solidFill>
              </a:rPr>
              <a:t>CIRCLE OF BENEFITS</a:t>
            </a:r>
            <a:endParaRPr lang="zh-TW" altLang="en-US" sz="1200" b="1" dirty="0">
              <a:solidFill>
                <a:srgbClr val="FFC000"/>
              </a:solidFill>
            </a:endParaRPr>
          </a:p>
        </p:txBody>
      </p:sp>
      <p:grpSp>
        <p:nvGrpSpPr>
          <p:cNvPr id="4" name="Group 3"/>
          <p:cNvGrpSpPr/>
          <p:nvPr/>
        </p:nvGrpSpPr>
        <p:grpSpPr>
          <a:xfrm>
            <a:off x="1429593" y="3399708"/>
            <a:ext cx="4385179" cy="3137468"/>
            <a:chOff x="1429593" y="3399708"/>
            <a:chExt cx="4385179" cy="3137468"/>
          </a:xfrm>
        </p:grpSpPr>
        <p:sp>
          <p:nvSpPr>
            <p:cNvPr id="1032" name="Down Arrow 1031"/>
            <p:cNvSpPr/>
            <p:nvPr/>
          </p:nvSpPr>
          <p:spPr bwMode="auto">
            <a:xfrm rot="10800000">
              <a:off x="3312063" y="5307579"/>
              <a:ext cx="237050" cy="635249"/>
            </a:xfrm>
            <a:prstGeom prst="downArrow">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3" name="Circular Arrow 102"/>
            <p:cNvSpPr/>
            <p:nvPr/>
          </p:nvSpPr>
          <p:spPr>
            <a:xfrm>
              <a:off x="3401634" y="3656021"/>
              <a:ext cx="2319183" cy="1441824"/>
            </a:xfrm>
            <a:prstGeom prst="circularArrow">
              <a:avLst>
                <a:gd name="adj1" fmla="val 5202"/>
                <a:gd name="adj2" fmla="val 408160"/>
                <a:gd name="adj3" fmla="val 12297380"/>
                <a:gd name="adj4" fmla="val 10648102"/>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4" name="Circular Arrow 103"/>
            <p:cNvSpPr/>
            <p:nvPr/>
          </p:nvSpPr>
          <p:spPr>
            <a:xfrm rot="1981659">
              <a:off x="3495589" y="452987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45" name="Circular Arrow 44"/>
            <p:cNvSpPr/>
            <p:nvPr/>
          </p:nvSpPr>
          <p:spPr>
            <a:xfrm rot="10391261">
              <a:off x="1855702" y="3399708"/>
              <a:ext cx="3061852" cy="3061852"/>
            </a:xfrm>
            <a:prstGeom prst="circularArrow">
              <a:avLst>
                <a:gd name="adj1" fmla="val 5544"/>
                <a:gd name="adj2" fmla="val 377306"/>
                <a:gd name="adj3" fmla="val 13877098"/>
                <a:gd name="adj4" fmla="val 19303270"/>
                <a:gd name="adj5" fmla="val 5757"/>
              </a:avLst>
            </a:prstGeom>
            <a:solidFill>
              <a:srgbClr val="FFC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0" name="Oval 49"/>
            <p:cNvSpPr/>
            <p:nvPr/>
          </p:nvSpPr>
          <p:spPr bwMode="auto">
            <a:xfrm>
              <a:off x="2862446" y="4351079"/>
              <a:ext cx="1061099" cy="93610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en-US" altLang="zh-TW" sz="1100" b="1" dirty="0">
                <a:solidFill>
                  <a:srgbClr val="FFC000"/>
                </a:solidFill>
                <a:effectLst>
                  <a:outerShdw blurRad="38100" dist="38100" dir="2700000" algn="tl">
                    <a:srgbClr val="000000">
                      <a:alpha val="43137"/>
                    </a:srgbClr>
                  </a:outerShdw>
                </a:effectLst>
              </a:endParaRPr>
            </a:p>
            <a:p>
              <a:pPr algn="ctr" defTabSz="914002" fontAlgn="base">
                <a:spcBef>
                  <a:spcPct val="0"/>
                </a:spcBef>
                <a:spcAft>
                  <a:spcPct val="0"/>
                </a:spcAft>
              </a:pPr>
              <a:r>
                <a:rPr lang="en-US" altLang="zh-TW" sz="1100" b="1" dirty="0" smtClean="0">
                  <a:solidFill>
                    <a:srgbClr val="FFC000"/>
                  </a:solidFill>
                  <a:effectLst>
                    <a:outerShdw blurRad="38100" dist="38100" dir="2700000" algn="tl">
                      <a:srgbClr val="000000">
                        <a:alpha val="43137"/>
                      </a:srgbClr>
                    </a:outerShdw>
                  </a:effectLst>
                </a:rPr>
                <a:t>One </a:t>
              </a:r>
              <a:r>
                <a:rPr lang="en-US" altLang="zh-TW" sz="1100" b="1" dirty="0">
                  <a:solidFill>
                    <a:srgbClr val="FFC000"/>
                  </a:solidFill>
                  <a:effectLst>
                    <a:outerShdw blurRad="38100" dist="38100" dir="2700000" algn="tl">
                      <a:srgbClr val="000000">
                        <a:alpha val="43137"/>
                      </a:srgbClr>
                    </a:outerShdw>
                  </a:effectLst>
                </a:rPr>
                <a:t>Stop </a:t>
              </a:r>
              <a:r>
                <a:rPr lang="en-US" altLang="zh-TW" sz="1100" b="1" dirty="0" smtClean="0">
                  <a:solidFill>
                    <a:srgbClr val="FFC000"/>
                  </a:solidFill>
                  <a:effectLst>
                    <a:outerShdw blurRad="38100" dist="38100" dir="2700000" algn="tl">
                      <a:srgbClr val="000000">
                        <a:alpha val="43137"/>
                      </a:srgbClr>
                    </a:outerShdw>
                  </a:effectLst>
                </a:rPr>
                <a:t>Shop</a:t>
              </a:r>
              <a:endParaRPr lang="en-US" altLang="zh-TW" sz="1100" b="1" dirty="0">
                <a:solidFill>
                  <a:srgbClr val="FFC000"/>
                </a:solidFill>
                <a:effectLst>
                  <a:outerShdw blurRad="38100" dist="38100" dir="2700000" algn="tl">
                    <a:srgbClr val="000000">
                      <a:alpha val="43137"/>
                    </a:srgbClr>
                  </a:outerShdw>
                </a:effectLst>
              </a:endParaRPr>
            </a:p>
          </p:txBody>
        </p:sp>
        <p:sp>
          <p:nvSpPr>
            <p:cNvPr id="51" name="Rounded Rectangle 50"/>
            <p:cNvSpPr/>
            <p:nvPr/>
          </p:nvSpPr>
          <p:spPr bwMode="auto">
            <a:xfrm>
              <a:off x="153192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Search of factories and product services</a:t>
              </a:r>
              <a:endParaRPr lang="en-US" altLang="zh-TW" sz="800" dirty="0">
                <a:solidFill>
                  <a:srgbClr val="FFFFFF"/>
                </a:solidFill>
                <a:effectLst>
                  <a:outerShdw blurRad="38100" dist="38100" dir="2700000" algn="tl">
                    <a:srgbClr val="000000">
                      <a:alpha val="43137"/>
                    </a:srgbClr>
                  </a:outerShdw>
                </a:effectLst>
              </a:endParaRPr>
            </a:p>
          </p:txBody>
        </p:sp>
        <p:sp>
          <p:nvSpPr>
            <p:cNvPr id="52" name="Rounded Rectangle 51"/>
            <p:cNvSpPr/>
            <p:nvPr/>
          </p:nvSpPr>
          <p:spPr bwMode="auto">
            <a:xfrm>
              <a:off x="1429593" y="425892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Prices and purchasing terms negotiations</a:t>
              </a:r>
              <a:endParaRPr lang="en-US" altLang="zh-TW" sz="800" dirty="0">
                <a:solidFill>
                  <a:srgbClr val="FFFFFF"/>
                </a:solidFill>
                <a:effectLst>
                  <a:outerShdw blurRad="38100" dist="38100" dir="2700000" algn="tl">
                    <a:srgbClr val="000000">
                      <a:alpha val="43137"/>
                    </a:srgbClr>
                  </a:outerShdw>
                </a:effectLst>
              </a:endParaRPr>
            </a:p>
          </p:txBody>
        </p:sp>
        <p:sp>
          <p:nvSpPr>
            <p:cNvPr id="53" name="Rounded Rectangle 52"/>
            <p:cNvSpPr/>
            <p:nvPr/>
          </p:nvSpPr>
          <p:spPr bwMode="auto">
            <a:xfrm>
              <a:off x="2042690"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Production Control </a:t>
              </a:r>
              <a:endParaRPr lang="en-US" altLang="zh-TW" sz="800" dirty="0">
                <a:solidFill>
                  <a:srgbClr val="FFFFFF"/>
                </a:solidFill>
                <a:effectLst>
                  <a:outerShdw blurRad="38100" dist="38100" dir="2700000" algn="tl">
                    <a:srgbClr val="000000">
                      <a:alpha val="43137"/>
                    </a:srgbClr>
                  </a:outerShdw>
                </a:effectLst>
              </a:endParaRPr>
            </a:p>
          </p:txBody>
        </p:sp>
        <p:sp>
          <p:nvSpPr>
            <p:cNvPr id="54" name="Rounded Rectangle 53"/>
            <p:cNvSpPr/>
            <p:nvPr/>
          </p:nvSpPr>
          <p:spPr bwMode="auto">
            <a:xfrm>
              <a:off x="3692168"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Inspection and quality control</a:t>
              </a:r>
              <a:endParaRPr lang="en-US" altLang="zh-TW" sz="800" dirty="0">
                <a:solidFill>
                  <a:srgbClr val="FFFFFF"/>
                </a:solidFill>
                <a:effectLst>
                  <a:outerShdw blurRad="38100" dist="38100" dir="2700000" algn="tl">
                    <a:srgbClr val="000000">
                      <a:alpha val="43137"/>
                    </a:srgbClr>
                  </a:outerShdw>
                </a:effectLst>
              </a:endParaRPr>
            </a:p>
          </p:txBody>
        </p:sp>
        <p:sp>
          <p:nvSpPr>
            <p:cNvPr id="55" name="Rounded Rectangle 54"/>
            <p:cNvSpPr/>
            <p:nvPr/>
          </p:nvSpPr>
          <p:spPr bwMode="auto">
            <a:xfrm>
              <a:off x="4314855" y="4258924"/>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Logistics Services </a:t>
              </a:r>
              <a:endParaRPr lang="en-US" altLang="zh-TW" sz="800" dirty="0">
                <a:solidFill>
                  <a:srgbClr val="FFFFFF"/>
                </a:solidFill>
                <a:effectLst>
                  <a:outerShdw blurRad="38100" dist="38100" dir="2700000" algn="tl">
                    <a:srgbClr val="000000">
                      <a:alpha val="43137"/>
                    </a:srgbClr>
                  </a:outerShdw>
                </a:effectLst>
              </a:endParaRPr>
            </a:p>
          </p:txBody>
        </p:sp>
        <p:sp>
          <p:nvSpPr>
            <p:cNvPr id="56" name="Diamond 55"/>
            <p:cNvSpPr/>
            <p:nvPr/>
          </p:nvSpPr>
          <p:spPr bwMode="auto">
            <a:xfrm>
              <a:off x="2869584" y="5817096"/>
              <a:ext cx="1122008" cy="720080"/>
            </a:xfrm>
            <a:prstGeom prst="diamond">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PA" altLang="zh-TW" sz="1400" b="1" dirty="0" smtClean="0">
                <a:solidFill>
                  <a:srgbClr val="FFFFFF"/>
                </a:solidFill>
                <a:effectLst>
                  <a:outerShdw blurRad="38100" dist="38100" dir="2700000" algn="tl">
                    <a:srgbClr val="000000">
                      <a:alpha val="43137"/>
                    </a:srgbClr>
                  </a:outerShdw>
                </a:effectLst>
              </a:endParaRPr>
            </a:p>
          </p:txBody>
        </p:sp>
        <p:sp>
          <p:nvSpPr>
            <p:cNvPr id="57" name="Rounded Rectangle 56"/>
            <p:cNvSpPr/>
            <p:nvPr/>
          </p:nvSpPr>
          <p:spPr bwMode="auto">
            <a:xfrm>
              <a:off x="422108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Other value-added services</a:t>
              </a:r>
              <a:endParaRPr lang="en-US" altLang="zh-TW" sz="800" dirty="0">
                <a:solidFill>
                  <a:srgbClr val="FFFFFF"/>
                </a:solidFill>
                <a:effectLst>
                  <a:outerShdw blurRad="38100" dist="38100" dir="2700000" algn="tl">
                    <a:srgbClr val="000000">
                      <a:alpha val="43137"/>
                    </a:srgbClr>
                  </a:outerShdw>
                </a:effectLst>
              </a:endParaRPr>
            </a:p>
          </p:txBody>
        </p:sp>
        <p:pic>
          <p:nvPicPr>
            <p:cNvPr id="1031" name="Picture 7" descr="C:\Users\user\AppData\Local\Microsoft\Windows\Temporary Internet Files\Content.IE5\CSLU0ZK1\MC90007862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234" y="5582712"/>
              <a:ext cx="436161" cy="938305"/>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2996952" y="4379872"/>
              <a:ext cx="869015" cy="276999"/>
            </a:xfrm>
            <a:prstGeom prst="rect">
              <a:avLst/>
            </a:prstGeom>
            <a:noFill/>
          </p:spPr>
          <p:txBody>
            <a:bodyPr wrap="square" rtlCol="0">
              <a:spAutoFit/>
            </a:bodyPr>
            <a:lstStyle/>
            <a:p>
              <a:r>
                <a:rPr lang="en-US" altLang="zh-TW" sz="1200" b="1" dirty="0" smtClean="0"/>
                <a:t>DALEBRO</a:t>
              </a:r>
              <a:endParaRPr lang="zh-TW" altLang="en-US" sz="1200" b="1" dirty="0"/>
            </a:p>
          </p:txBody>
        </p:sp>
        <p:sp>
          <p:nvSpPr>
            <p:cNvPr id="40" name="文字方塊 39"/>
            <p:cNvSpPr txBox="1"/>
            <p:nvPr/>
          </p:nvSpPr>
          <p:spPr>
            <a:xfrm>
              <a:off x="3063432" y="6027606"/>
              <a:ext cx="869015" cy="261610"/>
            </a:xfrm>
            <a:prstGeom prst="rect">
              <a:avLst/>
            </a:prstGeom>
            <a:noFill/>
          </p:spPr>
          <p:txBody>
            <a:bodyPr wrap="square" rtlCol="0">
              <a:spAutoFit/>
            </a:bodyPr>
            <a:lstStyle/>
            <a:p>
              <a:r>
                <a:rPr lang="en-US" altLang="zh-TW" sz="1100" b="1" dirty="0" smtClean="0"/>
                <a:t>CUSTOMER</a:t>
              </a:r>
              <a:endParaRPr lang="zh-TW" altLang="en-US" sz="1100" b="1" dirty="0"/>
            </a:p>
          </p:txBody>
        </p:sp>
      </p:grpSp>
    </p:spTree>
    <p:extLst>
      <p:ext uri="{BB962C8B-B14F-4D97-AF65-F5344CB8AC3E}">
        <p14:creationId xmlns:p14="http://schemas.microsoft.com/office/powerpoint/2010/main" val="235827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7-Point Star 41"/>
          <p:cNvSpPr/>
          <p:nvPr/>
        </p:nvSpPr>
        <p:spPr bwMode="auto">
          <a:xfrm>
            <a:off x="4281640" y="3987609"/>
            <a:ext cx="1656184"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45" name="Rectangle 44"/>
          <p:cNvSpPr/>
          <p:nvPr/>
        </p:nvSpPr>
        <p:spPr bwMode="auto">
          <a:xfrm>
            <a:off x="997965" y="5961112"/>
            <a:ext cx="2935091"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7" name="Rectangle 26"/>
          <p:cNvSpPr/>
          <p:nvPr/>
        </p:nvSpPr>
        <p:spPr bwMode="auto">
          <a:xfrm>
            <a:off x="997964" y="7329264"/>
            <a:ext cx="2932719"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6" name="Rectangle 25"/>
          <p:cNvSpPr/>
          <p:nvPr/>
        </p:nvSpPr>
        <p:spPr bwMode="auto">
          <a:xfrm>
            <a:off x="997966" y="4592960"/>
            <a:ext cx="2932718"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chemeClr val="bg1"/>
              </a:solidFill>
              <a:effectLst>
                <a:outerShdw blurRad="38100" dist="38100" dir="2700000" algn="tl">
                  <a:srgbClr val="000000">
                    <a:alpha val="43137"/>
                  </a:srgbClr>
                </a:outerShdw>
              </a:effectLst>
              <a:latin typeface="Segoe" pitchFamily="34" charset="0"/>
            </a:endParaRPr>
          </a:p>
        </p:txBody>
      </p:sp>
      <p:sp>
        <p:nvSpPr>
          <p:cNvPr id="2" name="Rectangle 1"/>
          <p:cNvSpPr/>
          <p:nvPr/>
        </p:nvSpPr>
        <p:spPr bwMode="auto">
          <a:xfrm>
            <a:off x="990189" y="3264332"/>
            <a:ext cx="2939369" cy="1184611"/>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9" name="Content Placeholder 2"/>
          <p:cNvSpPr>
            <a:spLocks noGrp="1"/>
          </p:cNvSpPr>
          <p:nvPr>
            <p:ph idx="1"/>
          </p:nvPr>
        </p:nvSpPr>
        <p:spPr>
          <a:xfrm>
            <a:off x="505931" y="1624487"/>
            <a:ext cx="5879499" cy="1083374"/>
          </a:xfrm>
        </p:spPr>
        <p:txBody>
          <a:bodyPr/>
          <a:lstStyle/>
          <a:p>
            <a:pPr marL="0" indent="0">
              <a:lnSpc>
                <a:spcPct val="100000"/>
              </a:lnSpc>
              <a:buNone/>
            </a:pPr>
            <a:r>
              <a:rPr lang="en-US" altLang="zh-TW" sz="1100" dirty="0"/>
              <a:t>We are leading distributor of products manufactured in China for Latin America. Over the years we have acquired a portfolio of brands and products </a:t>
            </a:r>
            <a:r>
              <a:rPr lang="en-US" altLang="zh-TW" sz="1100" dirty="0" smtClean="0"/>
              <a:t>with trusted </a:t>
            </a:r>
            <a:r>
              <a:rPr lang="en-US" altLang="zh-TW" sz="1100" dirty="0"/>
              <a:t>vendors offering good quality and competitive costs. We </a:t>
            </a:r>
            <a:r>
              <a:rPr lang="en-US" altLang="zh-TW" sz="1100" dirty="0" smtClean="0"/>
              <a:t>have the knowledge to handle the </a:t>
            </a:r>
            <a:r>
              <a:rPr lang="en-US" altLang="zh-TW" sz="1100" dirty="0"/>
              <a:t>purchase process, supply chain as well as local export regulations </a:t>
            </a:r>
            <a:r>
              <a:rPr lang="en-US" altLang="zh-TW" sz="1100" dirty="0" smtClean="0"/>
              <a:t>making the job easier for our customers. </a:t>
            </a:r>
          </a:p>
          <a:p>
            <a:pPr marL="0" indent="0">
              <a:lnSpc>
                <a:spcPct val="100000"/>
              </a:lnSpc>
              <a:buNone/>
            </a:pPr>
            <a:endParaRPr lang="es-PA" altLang="zh-TW" sz="1100" dirty="0"/>
          </a:p>
          <a:p>
            <a:pPr marL="0" indent="0">
              <a:lnSpc>
                <a:spcPct val="100000"/>
              </a:lnSpc>
              <a:buNone/>
            </a:pPr>
            <a:r>
              <a:rPr lang="en-US" altLang="zh-TW" sz="1100" dirty="0" smtClean="0"/>
              <a:t>We</a:t>
            </a:r>
            <a:r>
              <a:rPr lang="es-PA" altLang="zh-TW" sz="1100" dirty="0" smtClean="0"/>
              <a:t> </a:t>
            </a:r>
            <a:r>
              <a:rPr lang="en-US" altLang="zh-TW" sz="1100" dirty="0" smtClean="0"/>
              <a:t>have</a:t>
            </a:r>
            <a:r>
              <a:rPr lang="es-PA" altLang="zh-TW" sz="1100" dirty="0" smtClean="0"/>
              <a:t> a porfolio of </a:t>
            </a:r>
            <a:r>
              <a:rPr lang="en-US" altLang="zh-TW" sz="1100" dirty="0" smtClean="0"/>
              <a:t>validated</a:t>
            </a:r>
            <a:r>
              <a:rPr lang="es-PA" altLang="zh-TW" sz="1100" dirty="0" smtClean="0"/>
              <a:t> </a:t>
            </a:r>
            <a:r>
              <a:rPr lang="en-US" altLang="zh-TW" sz="1100" dirty="0" smtClean="0"/>
              <a:t>products</a:t>
            </a:r>
            <a:r>
              <a:rPr lang="es-PA" altLang="zh-TW" sz="1100" dirty="0" smtClean="0"/>
              <a:t> </a:t>
            </a:r>
            <a:r>
              <a:rPr lang="en-US" altLang="zh-TW" sz="1100" dirty="0" smtClean="0"/>
              <a:t>where</a:t>
            </a:r>
            <a:r>
              <a:rPr lang="es-PA" altLang="zh-TW" sz="1100" dirty="0" smtClean="0"/>
              <a:t> </a:t>
            </a:r>
            <a:r>
              <a:rPr lang="en-US" altLang="zh-TW" sz="1100" dirty="0" smtClean="0"/>
              <a:t>the</a:t>
            </a:r>
            <a:r>
              <a:rPr lang="es-PA" altLang="zh-TW" sz="1100" dirty="0" smtClean="0"/>
              <a:t> </a:t>
            </a:r>
            <a:r>
              <a:rPr lang="en-US" altLang="zh-TW" sz="1100" dirty="0" smtClean="0"/>
              <a:t>most</a:t>
            </a:r>
            <a:r>
              <a:rPr lang="es-PA" altLang="zh-TW" sz="1100" dirty="0" smtClean="0"/>
              <a:t> </a:t>
            </a:r>
            <a:r>
              <a:rPr lang="en-US" altLang="zh-TW" sz="1100" dirty="0" smtClean="0"/>
              <a:t>outstanding</a:t>
            </a:r>
            <a:r>
              <a:rPr lang="es-PA" altLang="zh-TW" sz="1100" dirty="0" smtClean="0"/>
              <a:t>  are:</a:t>
            </a:r>
            <a:endParaRPr lang="es-PA" altLang="zh-TW" sz="1100" dirty="0"/>
          </a:p>
        </p:txBody>
      </p:sp>
      <p:sp>
        <p:nvSpPr>
          <p:cNvPr id="10" name="TextBox 9"/>
          <p:cNvSpPr txBox="1"/>
          <p:nvPr/>
        </p:nvSpPr>
        <p:spPr>
          <a:xfrm>
            <a:off x="980728" y="3251238"/>
            <a:ext cx="2607839" cy="261602"/>
          </a:xfrm>
          <a:prstGeom prst="rect">
            <a:avLst/>
          </a:prstGeom>
          <a:noFill/>
        </p:spPr>
        <p:txBody>
          <a:bodyPr wrap="square" lIns="91430" tIns="45716" rIns="91430" bIns="45716" rtlCol="0">
            <a:spAutoFit/>
          </a:bodyPr>
          <a:lstStyle/>
          <a:p>
            <a:r>
              <a:rPr lang="es-PA" altLang="zh-TW" sz="1100" b="1" dirty="0" err="1" smtClean="0">
                <a:solidFill>
                  <a:schemeClr val="bg1"/>
                </a:solidFill>
              </a:rPr>
              <a:t>Consumer</a:t>
            </a:r>
            <a:r>
              <a:rPr lang="es-PA" altLang="zh-TW" sz="1100" b="1" dirty="0" smtClean="0">
                <a:solidFill>
                  <a:schemeClr val="bg1"/>
                </a:solidFill>
              </a:rPr>
              <a:t> </a:t>
            </a:r>
            <a:r>
              <a:rPr lang="es-PA" altLang="zh-TW" sz="1100" b="1" dirty="0" err="1" smtClean="0">
                <a:solidFill>
                  <a:schemeClr val="bg1"/>
                </a:solidFill>
              </a:rPr>
              <a:t>Electronics</a:t>
            </a:r>
            <a:r>
              <a:rPr lang="es-PA" altLang="zh-TW" sz="1100" b="1" dirty="0" smtClean="0">
                <a:solidFill>
                  <a:schemeClr val="bg1"/>
                </a:solidFill>
              </a:rPr>
              <a:t> </a:t>
            </a:r>
            <a:r>
              <a:rPr lang="es-PA" altLang="zh-TW" sz="1100" b="1" dirty="0" err="1" smtClean="0">
                <a:solidFill>
                  <a:schemeClr val="bg1"/>
                </a:solidFill>
              </a:rPr>
              <a:t>Products</a:t>
            </a:r>
            <a:endParaRPr lang="es-PA" altLang="zh-TW" sz="1100" b="1" dirty="0">
              <a:solidFill>
                <a:schemeClr val="bg1"/>
              </a:solidFill>
            </a:endParaRPr>
          </a:p>
        </p:txBody>
      </p: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5961" y="3720491"/>
            <a:ext cx="755087"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980728" y="4592960"/>
            <a:ext cx="3051720" cy="261602"/>
          </a:xfrm>
          <a:prstGeom prst="rect">
            <a:avLst/>
          </a:prstGeom>
          <a:noFill/>
        </p:spPr>
        <p:txBody>
          <a:bodyPr wrap="square" lIns="91430" tIns="45716" rIns="91430" bIns="45716" rtlCol="0">
            <a:spAutoFit/>
          </a:bodyPr>
          <a:lstStyle/>
          <a:p>
            <a:r>
              <a:rPr lang="es-PA" altLang="zh-TW" sz="1100" b="1" dirty="0" err="1" smtClean="0">
                <a:solidFill>
                  <a:schemeClr val="bg1"/>
                </a:solidFill>
              </a:rPr>
              <a:t>Clean</a:t>
            </a:r>
            <a:r>
              <a:rPr lang="es-PA" altLang="zh-TW" sz="1100" b="1" dirty="0" smtClean="0">
                <a:solidFill>
                  <a:schemeClr val="bg1"/>
                </a:solidFill>
              </a:rPr>
              <a:t> and </a:t>
            </a:r>
            <a:r>
              <a:rPr lang="es-PA" altLang="zh-TW" sz="1100" b="1" dirty="0" err="1" smtClean="0">
                <a:solidFill>
                  <a:schemeClr val="bg1"/>
                </a:solidFill>
              </a:rPr>
              <a:t>Renewable</a:t>
            </a:r>
            <a:r>
              <a:rPr lang="es-PA" altLang="zh-TW" sz="1100" b="1" dirty="0" smtClean="0">
                <a:solidFill>
                  <a:schemeClr val="bg1"/>
                </a:solidFill>
              </a:rPr>
              <a:t> </a:t>
            </a:r>
            <a:r>
              <a:rPr lang="es-PA" altLang="zh-TW" sz="1100" b="1" dirty="0" err="1" smtClean="0">
                <a:solidFill>
                  <a:schemeClr val="bg1"/>
                </a:solidFill>
              </a:rPr>
              <a:t>Energy</a:t>
            </a:r>
            <a:r>
              <a:rPr lang="es-PA" altLang="zh-TW" sz="1100" b="1" dirty="0" smtClean="0">
                <a:solidFill>
                  <a:schemeClr val="bg1"/>
                </a:solidFill>
              </a:rPr>
              <a:t> </a:t>
            </a:r>
            <a:r>
              <a:rPr lang="es-PA" altLang="zh-TW" sz="1100" b="1" dirty="0" err="1" smtClean="0">
                <a:solidFill>
                  <a:schemeClr val="bg1"/>
                </a:solidFill>
              </a:rPr>
              <a:t>Products</a:t>
            </a:r>
            <a:endParaRPr lang="es-PA" altLang="zh-TW" sz="1100" b="1" dirty="0">
              <a:solidFill>
                <a:schemeClr val="bg1"/>
              </a:solidFill>
            </a:endParaRPr>
          </a:p>
        </p:txBody>
      </p:sp>
      <p:sp>
        <p:nvSpPr>
          <p:cNvPr id="16" name="Rectangle 15"/>
          <p:cNvSpPr/>
          <p:nvPr/>
        </p:nvSpPr>
        <p:spPr>
          <a:xfrm>
            <a:off x="1532126" y="5169024"/>
            <a:ext cx="312698" cy="368305"/>
          </a:xfrm>
          <a:prstGeom prst="rect">
            <a:avLst/>
          </a:prstGeom>
          <a:blipFill rotWithShape="1">
            <a:blip r:embed="rId4"/>
            <a:stretch>
              <a:fillRect/>
            </a:stretch>
          </a:blipFill>
          <a:ln>
            <a:noFill/>
          </a:ln>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7" name="Rectangle 16"/>
          <p:cNvSpPr/>
          <p:nvPr/>
        </p:nvSpPr>
        <p:spPr>
          <a:xfrm>
            <a:off x="1157653" y="5081848"/>
            <a:ext cx="315655" cy="554241"/>
          </a:xfrm>
          <a:prstGeom prst="rect">
            <a:avLst/>
          </a:prstGeom>
          <a:blipFill rotWithShape="1">
            <a:blip r:embed="rId5"/>
            <a:stretch>
              <a:fillRect/>
            </a:stretch>
          </a:blipFill>
          <a:ln>
            <a:noFill/>
          </a:ln>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2067" y="7742902"/>
            <a:ext cx="513205" cy="56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a:xfrm>
            <a:off x="1008112" y="5961112"/>
            <a:ext cx="2921446" cy="269622"/>
          </a:xfrm>
          <a:prstGeom prst="rect">
            <a:avLst/>
          </a:prstGeom>
          <a:noFill/>
        </p:spPr>
        <p:txBody>
          <a:bodyPr wrap="square" lIns="91430" tIns="45716" rIns="91430" bIns="45716" rtlCol="0">
            <a:spAutoFit/>
          </a:bodyPr>
          <a:lstStyle/>
          <a:p>
            <a:r>
              <a:rPr lang="es-PA" altLang="zh-TW" sz="1100" b="1" dirty="0" err="1" smtClean="0">
                <a:solidFill>
                  <a:schemeClr val="bg1"/>
                </a:solidFill>
              </a:rPr>
              <a:t>Household</a:t>
            </a:r>
            <a:r>
              <a:rPr lang="es-PA" altLang="zh-TW" sz="1100" b="1" dirty="0" smtClean="0">
                <a:solidFill>
                  <a:schemeClr val="bg1"/>
                </a:solidFill>
              </a:rPr>
              <a:t> and </a:t>
            </a:r>
            <a:r>
              <a:rPr lang="es-PA" altLang="zh-TW" sz="1100" b="1" dirty="0" err="1" smtClean="0">
                <a:solidFill>
                  <a:schemeClr val="bg1"/>
                </a:solidFill>
              </a:rPr>
              <a:t>kitchen</a:t>
            </a:r>
            <a:r>
              <a:rPr lang="es-PA" altLang="zh-TW" sz="1100" b="1" dirty="0" smtClean="0">
                <a:solidFill>
                  <a:schemeClr val="bg1"/>
                </a:solidFill>
              </a:rPr>
              <a:t> </a:t>
            </a:r>
            <a:r>
              <a:rPr lang="es-PA" altLang="zh-TW" sz="1100" b="1" dirty="0" err="1" smtClean="0">
                <a:solidFill>
                  <a:schemeClr val="bg1"/>
                </a:solidFill>
              </a:rPr>
              <a:t>appliances</a:t>
            </a:r>
            <a:endParaRPr lang="es-PA" altLang="zh-TW" sz="1100" b="1" dirty="0">
              <a:solidFill>
                <a:schemeClr val="bg1"/>
              </a:solidFill>
            </a:endParaRPr>
          </a:p>
        </p:txBody>
      </p:sp>
      <p:sp>
        <p:nvSpPr>
          <p:cNvPr id="38" name="TextBox 37"/>
          <p:cNvSpPr txBox="1"/>
          <p:nvPr/>
        </p:nvSpPr>
        <p:spPr>
          <a:xfrm>
            <a:off x="1002163" y="7473280"/>
            <a:ext cx="626637" cy="269622"/>
          </a:xfrm>
          <a:prstGeom prst="rect">
            <a:avLst/>
          </a:prstGeom>
          <a:noFill/>
        </p:spPr>
        <p:txBody>
          <a:bodyPr wrap="square" lIns="91430" tIns="45716" rIns="91430" bIns="45716" rtlCol="0">
            <a:spAutoFit/>
          </a:bodyPr>
          <a:lstStyle/>
          <a:p>
            <a:r>
              <a:rPr lang="es-PA" altLang="zh-TW" sz="1100" b="1" dirty="0" err="1" smtClean="0">
                <a:solidFill>
                  <a:schemeClr val="bg1"/>
                </a:solidFill>
              </a:rPr>
              <a:t>Others</a:t>
            </a:r>
            <a:r>
              <a:rPr lang="es-PA" altLang="zh-TW" sz="1100" b="1" dirty="0" smtClean="0">
                <a:solidFill>
                  <a:schemeClr val="bg1"/>
                </a:solidFill>
              </a:rPr>
              <a:t> </a:t>
            </a:r>
            <a:endParaRPr lang="es-PA" altLang="zh-TW" sz="1100" b="1" dirty="0">
              <a:solidFill>
                <a:schemeClr val="bg1"/>
              </a:solidFill>
            </a:endParaRPr>
          </a:p>
        </p:txBody>
      </p:sp>
      <p:pic>
        <p:nvPicPr>
          <p:cNvPr id="43" name="圖片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54338" y="7572961"/>
            <a:ext cx="500415" cy="82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6855" y="7713683"/>
            <a:ext cx="980097" cy="642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15780" y="3785735"/>
            <a:ext cx="429044" cy="51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21495" y="3781834"/>
            <a:ext cx="291281" cy="523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wind energy">
            <a:hlinkClick r:id="rId11" tooltip="wind energy"/>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58122" y="5014991"/>
            <a:ext cx="1066949" cy="6533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40968" y="5010233"/>
            <a:ext cx="513785" cy="662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p:nvGrpSpPr>
        <p:grpSpPr>
          <a:xfrm>
            <a:off x="1326643" y="6277523"/>
            <a:ext cx="2203980" cy="739296"/>
            <a:chOff x="1297028" y="6301936"/>
            <a:chExt cx="2203980" cy="739296"/>
          </a:xfrm>
        </p:grpSpPr>
        <p:pic>
          <p:nvPicPr>
            <p:cNvPr id="1028"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97028" y="6370060"/>
              <a:ext cx="1311771" cy="61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226025" y="6301936"/>
              <a:ext cx="1274983" cy="739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58" name="Picture 1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972974" y="3544377"/>
            <a:ext cx="1023978" cy="83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 DISTRIBUTION</a:t>
            </a:r>
            <a:endParaRPr lang="zh-TW" altLang="en-US" sz="2000" kern="0" dirty="0"/>
          </a:p>
        </p:txBody>
      </p:sp>
      <p:cxnSp>
        <p:nvCxnSpPr>
          <p:cNvPr id="34"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Excellent distributor</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 name="TextBox 3"/>
          <p:cNvSpPr txBox="1"/>
          <p:nvPr/>
        </p:nvSpPr>
        <p:spPr>
          <a:xfrm>
            <a:off x="4437112" y="4437929"/>
            <a:ext cx="1428704" cy="784830"/>
          </a:xfrm>
          <a:prstGeom prst="rect">
            <a:avLst/>
          </a:prstGeom>
          <a:noFill/>
        </p:spPr>
        <p:txBody>
          <a:bodyPr wrap="square" rtlCol="0">
            <a:spAutoFit/>
          </a:bodyPr>
          <a:lstStyle/>
          <a:p>
            <a:pPr algn="ctr"/>
            <a:r>
              <a:rPr lang="en-US" altLang="zh-TW" sz="900" b="1" dirty="0" smtClean="0">
                <a:solidFill>
                  <a:srgbClr val="FFC000"/>
                </a:solidFill>
              </a:rPr>
              <a:t>OEM &amp; ODM:</a:t>
            </a:r>
          </a:p>
          <a:p>
            <a:pPr algn="ctr"/>
            <a:endParaRPr lang="en-US" altLang="zh-TW" sz="900" dirty="0" smtClean="0">
              <a:solidFill>
                <a:schemeClr val="bg1"/>
              </a:solidFill>
            </a:endParaRPr>
          </a:p>
          <a:p>
            <a:r>
              <a:rPr lang="en-US" altLang="zh-TW" sz="900" dirty="0" smtClean="0">
                <a:solidFill>
                  <a:schemeClr val="bg1"/>
                </a:solidFill>
              </a:rPr>
              <a:t>- Customer’s own brand</a:t>
            </a:r>
          </a:p>
          <a:p>
            <a:r>
              <a:rPr lang="en-US" altLang="zh-TW" sz="900" dirty="0" smtClean="0">
                <a:solidFill>
                  <a:schemeClr val="bg1"/>
                </a:solidFill>
              </a:rPr>
              <a:t>- Generic brand</a:t>
            </a:r>
          </a:p>
          <a:p>
            <a:endParaRPr lang="en-US" altLang="zh-TW" sz="900" dirty="0">
              <a:solidFill>
                <a:schemeClr val="bg1"/>
              </a:solidFill>
            </a:endParaRPr>
          </a:p>
        </p:txBody>
      </p:sp>
      <p:sp>
        <p:nvSpPr>
          <p:cNvPr id="41" name="7-Point Star 40"/>
          <p:cNvSpPr/>
          <p:nvPr/>
        </p:nvSpPr>
        <p:spPr bwMode="auto">
          <a:xfrm>
            <a:off x="4248848" y="6033120"/>
            <a:ext cx="1728192"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5" name="TextBox 4"/>
          <p:cNvSpPr txBox="1"/>
          <p:nvPr/>
        </p:nvSpPr>
        <p:spPr>
          <a:xfrm>
            <a:off x="4409352" y="6405934"/>
            <a:ext cx="1611936" cy="923330"/>
          </a:xfrm>
          <a:prstGeom prst="rect">
            <a:avLst/>
          </a:prstGeom>
          <a:noFill/>
        </p:spPr>
        <p:txBody>
          <a:bodyPr wrap="square" rtlCol="0">
            <a:spAutoFit/>
          </a:bodyPr>
          <a:lstStyle/>
          <a:p>
            <a:r>
              <a:rPr lang="es-PA" altLang="zh-TW" sz="900" b="1" dirty="0" smtClean="0">
                <a:solidFill>
                  <a:srgbClr val="FFC000"/>
                </a:solidFill>
              </a:rPr>
              <a:t>            </a:t>
            </a:r>
            <a:r>
              <a:rPr lang="es-PA" altLang="zh-TW" sz="900" b="1" dirty="0" err="1" smtClean="0">
                <a:solidFill>
                  <a:srgbClr val="FFC000"/>
                </a:solidFill>
              </a:rPr>
              <a:t>Products</a:t>
            </a:r>
            <a:r>
              <a:rPr lang="es-PA" altLang="zh-TW" sz="900" b="1" dirty="0" smtClean="0">
                <a:solidFill>
                  <a:srgbClr val="FFC000"/>
                </a:solidFill>
              </a:rPr>
              <a:t> in:</a:t>
            </a:r>
          </a:p>
          <a:p>
            <a:pPr algn="ctr"/>
            <a:endParaRPr lang="es-PA" altLang="zh-TW" sz="900" dirty="0">
              <a:solidFill>
                <a:srgbClr val="FFC000"/>
              </a:solidFill>
            </a:endParaRPr>
          </a:p>
          <a:p>
            <a:r>
              <a:rPr lang="es-PA" altLang="zh-TW" sz="900" dirty="0" smtClean="0">
                <a:solidFill>
                  <a:schemeClr val="bg1"/>
                </a:solidFill>
              </a:rPr>
              <a:t>- CBU</a:t>
            </a:r>
            <a:r>
              <a:rPr lang="es-PA" altLang="zh-TW" sz="800" dirty="0" smtClean="0">
                <a:solidFill>
                  <a:schemeClr val="bg1"/>
                </a:solidFill>
              </a:rPr>
              <a:t>: Complete </a:t>
            </a:r>
            <a:r>
              <a:rPr lang="es-PA" altLang="zh-TW" sz="800" dirty="0" err="1">
                <a:solidFill>
                  <a:schemeClr val="bg1"/>
                </a:solidFill>
              </a:rPr>
              <a:t>B</a:t>
            </a:r>
            <a:r>
              <a:rPr lang="es-PA" altLang="zh-TW" sz="800" dirty="0" err="1" smtClean="0">
                <a:solidFill>
                  <a:schemeClr val="bg1"/>
                </a:solidFill>
              </a:rPr>
              <a:t>uilt</a:t>
            </a:r>
            <a:r>
              <a:rPr lang="es-PA" altLang="zh-TW" sz="800" dirty="0" smtClean="0">
                <a:solidFill>
                  <a:schemeClr val="bg1"/>
                </a:solidFill>
              </a:rPr>
              <a:t> </a:t>
            </a:r>
            <a:r>
              <a:rPr lang="es-PA" altLang="zh-TW" sz="800" dirty="0" err="1">
                <a:solidFill>
                  <a:schemeClr val="bg1"/>
                </a:solidFill>
              </a:rPr>
              <a:t>U</a:t>
            </a:r>
            <a:r>
              <a:rPr lang="es-PA" altLang="zh-TW" sz="800" dirty="0" err="1" smtClean="0">
                <a:solidFill>
                  <a:schemeClr val="bg1"/>
                </a:solidFill>
              </a:rPr>
              <a:t>nit</a:t>
            </a:r>
            <a:endParaRPr lang="es-PA" altLang="zh-TW" sz="800" dirty="0">
              <a:solidFill>
                <a:schemeClr val="bg1"/>
              </a:solidFill>
            </a:endParaRPr>
          </a:p>
          <a:p>
            <a:r>
              <a:rPr lang="es-PA" altLang="zh-TW" sz="900" dirty="0" smtClean="0">
                <a:solidFill>
                  <a:schemeClr val="bg1"/>
                </a:solidFill>
              </a:rPr>
              <a:t>- SKD: </a:t>
            </a:r>
            <a:r>
              <a:rPr lang="es-PA" altLang="zh-TW" sz="800" dirty="0" err="1" smtClean="0">
                <a:solidFill>
                  <a:schemeClr val="bg1"/>
                </a:solidFill>
              </a:rPr>
              <a:t>Semi</a:t>
            </a:r>
            <a:r>
              <a:rPr lang="es-PA" altLang="zh-TW" sz="800" dirty="0" err="1">
                <a:solidFill>
                  <a:schemeClr val="bg1"/>
                </a:solidFill>
              </a:rPr>
              <a:t>-</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r>
              <a:rPr lang="es-PA" altLang="zh-TW" sz="900" dirty="0" smtClean="0">
                <a:solidFill>
                  <a:schemeClr val="bg1"/>
                </a:solidFill>
              </a:rPr>
              <a:t>- CKD: </a:t>
            </a:r>
            <a:r>
              <a:rPr lang="es-PA" altLang="zh-TW" sz="800" dirty="0" smtClean="0">
                <a:solidFill>
                  <a:schemeClr val="bg1"/>
                </a:solidFill>
              </a:rPr>
              <a:t>Complete-</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endParaRPr lang="zh-TW" altLang="en-US" sz="900" dirty="0">
              <a:solidFill>
                <a:schemeClr val="bg1"/>
              </a:solidFill>
            </a:endParaRPr>
          </a:p>
        </p:txBody>
      </p:sp>
      <p:sp>
        <p:nvSpPr>
          <p:cNvPr id="6" name="TextBox 5"/>
          <p:cNvSpPr txBox="1"/>
          <p:nvPr/>
        </p:nvSpPr>
        <p:spPr>
          <a:xfrm>
            <a:off x="4221088" y="3335770"/>
            <a:ext cx="1751104" cy="577081"/>
          </a:xfrm>
          <a:prstGeom prst="rect">
            <a:avLst/>
          </a:prstGeom>
          <a:noFill/>
        </p:spPr>
        <p:txBody>
          <a:bodyPr wrap="square" rtlCol="0">
            <a:spAutoFit/>
          </a:bodyPr>
          <a:lstStyle/>
          <a:p>
            <a:pPr algn="ctr"/>
            <a:r>
              <a:rPr lang="en-US" altLang="zh-TW" sz="1050" dirty="0" smtClean="0"/>
              <a:t>We offer customer their own brand and in all kind of forms: </a:t>
            </a:r>
            <a:endParaRPr lang="zh-TW" altLang="en-US" sz="1050" dirty="0"/>
          </a:p>
        </p:txBody>
      </p:sp>
      <p:sp>
        <p:nvSpPr>
          <p:cNvPr id="36" name="TextBox 35"/>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44" name="Picture 43"/>
          <p:cNvPicPr>
            <a:picLocks/>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6635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7-Point Star 49"/>
          <p:cNvSpPr/>
          <p:nvPr/>
        </p:nvSpPr>
        <p:spPr bwMode="auto">
          <a:xfrm>
            <a:off x="4653136" y="7742902"/>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8" name="7-Point Star 47"/>
          <p:cNvSpPr/>
          <p:nvPr/>
        </p:nvSpPr>
        <p:spPr bwMode="auto">
          <a:xfrm>
            <a:off x="4653136" y="356643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b="1" dirty="0">
              <a:solidFill>
                <a:srgbClr val="FFFFFF"/>
              </a:solidFill>
              <a:effectLst>
                <a:outerShdw blurRad="38100" dist="38100" dir="2700000" algn="tl">
                  <a:srgbClr val="000000">
                    <a:alpha val="43137"/>
                  </a:srgbClr>
                </a:outerShdw>
              </a:effectLst>
              <a:latin typeface="Segoe" pitchFamily="34" charset="0"/>
            </a:endParaRPr>
          </a:p>
        </p:txBody>
      </p:sp>
      <p:sp>
        <p:nvSpPr>
          <p:cNvPr id="47" name="7-Point Star 46"/>
          <p:cNvSpPr/>
          <p:nvPr/>
        </p:nvSpPr>
        <p:spPr bwMode="auto">
          <a:xfrm>
            <a:off x="4653136" y="6394056"/>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7-Point Star 16"/>
          <p:cNvSpPr/>
          <p:nvPr/>
        </p:nvSpPr>
        <p:spPr bwMode="auto">
          <a:xfrm>
            <a:off x="4653136" y="500659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 name="TextBox 3"/>
          <p:cNvSpPr txBox="1"/>
          <p:nvPr/>
        </p:nvSpPr>
        <p:spPr>
          <a:xfrm>
            <a:off x="404664" y="1568624"/>
            <a:ext cx="6046402" cy="144654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91430" tIns="45716" rIns="91430" bIns="45716" rtlCol="0">
            <a:spAutoFit/>
          </a:bodyPr>
          <a:lstStyle/>
          <a:p>
            <a:r>
              <a:rPr lang="en-US" altLang="zh-TW" sz="1100" kern="0" dirty="0">
                <a:solidFill>
                  <a:schemeClr val="tx1"/>
                </a:solidFill>
              </a:rPr>
              <a:t>"Turnkey </a:t>
            </a:r>
            <a:r>
              <a:rPr lang="en-US" altLang="zh-TW" sz="1100" kern="0" dirty="0" smtClean="0">
                <a:solidFill>
                  <a:schemeClr val="tx1"/>
                </a:solidFill>
              </a:rPr>
              <a:t>Solutions" </a:t>
            </a:r>
            <a:r>
              <a:rPr lang="en-US" altLang="zh-TW" sz="1100" kern="0" dirty="0">
                <a:solidFill>
                  <a:schemeClr val="tx1"/>
                </a:solidFill>
              </a:rPr>
              <a:t>- </a:t>
            </a:r>
            <a:r>
              <a:rPr lang="en-US" altLang="zh-TW" sz="1100" kern="0" dirty="0" smtClean="0">
                <a:solidFill>
                  <a:schemeClr val="tx1"/>
                </a:solidFill>
              </a:rPr>
              <a:t> </a:t>
            </a:r>
            <a:r>
              <a:rPr lang="en-US" altLang="zh-TW" sz="1100" kern="0" dirty="0">
                <a:solidFill>
                  <a:schemeClr val="tx1"/>
                </a:solidFill>
              </a:rPr>
              <a:t>are engineering </a:t>
            </a:r>
            <a:r>
              <a:rPr lang="en-US" altLang="zh-TW" sz="1100" kern="0" dirty="0" smtClean="0">
                <a:solidFill>
                  <a:schemeClr val="tx1"/>
                </a:solidFill>
              </a:rPr>
              <a:t>projects </a:t>
            </a:r>
            <a:r>
              <a:rPr lang="en-US" altLang="zh-TW" sz="1100" kern="0" dirty="0">
                <a:solidFill>
                  <a:schemeClr val="tx1"/>
                </a:solidFill>
              </a:rPr>
              <a:t>that can be designed, produced and adjusted to </a:t>
            </a:r>
            <a:r>
              <a:rPr lang="en-US" altLang="zh-TW" sz="1100" kern="0" dirty="0" smtClean="0">
                <a:solidFill>
                  <a:schemeClr val="tx1"/>
                </a:solidFill>
              </a:rPr>
              <a:t>fit customers requirements  so it can be used immediately after the delivery. </a:t>
            </a:r>
            <a:r>
              <a:rPr lang="en-US" altLang="zh-TW" sz="1100" kern="0" dirty="0">
                <a:solidFill>
                  <a:schemeClr val="tx1"/>
                </a:solidFill>
              </a:rPr>
              <a:t>Through the </a:t>
            </a:r>
            <a:r>
              <a:rPr lang="en-US" altLang="zh-TW" sz="1100" kern="0" dirty="0" smtClean="0">
                <a:solidFill>
                  <a:schemeClr val="tx1"/>
                </a:solidFill>
              </a:rPr>
              <a:t>years, </a:t>
            </a:r>
            <a:r>
              <a:rPr lang="en-US" altLang="zh-TW" sz="1100" kern="0" dirty="0">
                <a:solidFill>
                  <a:schemeClr val="tx1"/>
                </a:solidFill>
              </a:rPr>
              <a:t>Dalebro has accumulated </a:t>
            </a:r>
            <a:r>
              <a:rPr lang="en-US" altLang="zh-TW" sz="1100" kern="0" dirty="0" smtClean="0">
                <a:solidFill>
                  <a:schemeClr val="tx1"/>
                </a:solidFill>
              </a:rPr>
              <a:t>the </a:t>
            </a:r>
            <a:r>
              <a:rPr lang="en-US" altLang="zh-TW" sz="1100" kern="0" dirty="0">
                <a:solidFill>
                  <a:schemeClr val="tx1"/>
                </a:solidFill>
              </a:rPr>
              <a:t>knowledge, experience and resources in different areas to provide </a:t>
            </a:r>
            <a:r>
              <a:rPr lang="en-US" altLang="zh-TW" sz="1100" kern="0" dirty="0" smtClean="0">
                <a:solidFill>
                  <a:schemeClr val="tx1"/>
                </a:solidFill>
              </a:rPr>
              <a:t>consulting services to </a:t>
            </a:r>
            <a:r>
              <a:rPr lang="en-US" altLang="zh-TW" sz="1100" kern="0" dirty="0">
                <a:solidFill>
                  <a:schemeClr val="tx1"/>
                </a:solidFill>
              </a:rPr>
              <a:t>our </a:t>
            </a:r>
            <a:r>
              <a:rPr lang="en-US" altLang="zh-TW" sz="1100" kern="0" dirty="0" smtClean="0">
                <a:solidFill>
                  <a:schemeClr val="tx1"/>
                </a:solidFill>
              </a:rPr>
              <a:t>customers </a:t>
            </a:r>
            <a:r>
              <a:rPr lang="en-US" altLang="zh-TW" sz="1100" kern="0" dirty="0">
                <a:solidFill>
                  <a:schemeClr val="tx1"/>
                </a:solidFill>
              </a:rPr>
              <a:t>in the implementation of new technologies and production methods in their countries. We assist our </a:t>
            </a:r>
            <a:r>
              <a:rPr lang="en-US" altLang="zh-TW" sz="1100" kern="0" dirty="0" smtClean="0">
                <a:solidFill>
                  <a:schemeClr val="tx1"/>
                </a:solidFill>
              </a:rPr>
              <a:t>customers with </a:t>
            </a:r>
            <a:r>
              <a:rPr lang="en-US" altLang="zh-TW" sz="1100" kern="0" dirty="0">
                <a:solidFill>
                  <a:schemeClr val="tx1"/>
                </a:solidFill>
              </a:rPr>
              <a:t>the transfer of knowledge, the "know-how" to enable production in the shortest </a:t>
            </a:r>
            <a:r>
              <a:rPr lang="en-US" altLang="zh-TW" sz="1100" kern="0" dirty="0" smtClean="0">
                <a:solidFill>
                  <a:schemeClr val="tx1"/>
                </a:solidFill>
              </a:rPr>
              <a:t>time possible and </a:t>
            </a:r>
            <a:r>
              <a:rPr lang="en-US" altLang="zh-TW" sz="1100" kern="0" dirty="0">
                <a:solidFill>
                  <a:schemeClr val="tx1"/>
                </a:solidFill>
              </a:rPr>
              <a:t>more efficiently. </a:t>
            </a:r>
          </a:p>
          <a:p>
            <a:endParaRPr lang="en-US" altLang="zh-TW" sz="1100" kern="0" dirty="0">
              <a:solidFill>
                <a:schemeClr val="tx1"/>
              </a:solidFill>
            </a:endParaRPr>
          </a:p>
          <a:p>
            <a:r>
              <a:rPr lang="en-US" altLang="zh-TW" sz="1100" kern="0" dirty="0">
                <a:solidFill>
                  <a:schemeClr val="tx1"/>
                </a:solidFill>
              </a:rPr>
              <a:t>Successful cases implemented by Dalebro:</a:t>
            </a:r>
          </a:p>
        </p:txBody>
      </p:sp>
      <p:sp>
        <p:nvSpPr>
          <p:cNvPr id="10" name="TextBox 9"/>
          <p:cNvSpPr txBox="1"/>
          <p:nvPr/>
        </p:nvSpPr>
        <p:spPr>
          <a:xfrm>
            <a:off x="652137" y="3462787"/>
            <a:ext cx="4548158"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solar panels in Argentina</a:t>
            </a:r>
            <a:endParaRPr lang="en-US" altLang="zh-TW" sz="1100" b="1" dirty="0">
              <a:solidFill>
                <a:srgbClr val="FFC000"/>
              </a:solidFill>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24" y="3710455"/>
            <a:ext cx="1016147" cy="70368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1008" y="3720844"/>
            <a:ext cx="1007041" cy="695706"/>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4" name="Picture 10" descr="https://encrypted-tbn3.gstatic.com/images?q=tbn:ANd9GcQVfvEhb5uTGBNj6gdmJeXLCADIhZJh4Vdc73YvJOjcnBTN1SAg3Q">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7928" y="5309485"/>
            <a:ext cx="392700" cy="49275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652289" y="6189180"/>
            <a:ext cx="454815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bicycle inner tube in Argentina</a:t>
            </a:r>
            <a:endParaRPr lang="en-US" altLang="zh-TW" sz="1100" b="1" dirty="0">
              <a:solidFill>
                <a:srgbClr val="FFC000"/>
              </a:solidFill>
            </a:endParaRPr>
          </a:p>
        </p:txBody>
      </p:sp>
      <p:sp>
        <p:nvSpPr>
          <p:cNvPr id="41" name="TextBox 40"/>
          <p:cNvSpPr txBox="1"/>
          <p:nvPr/>
        </p:nvSpPr>
        <p:spPr>
          <a:xfrm>
            <a:off x="657486" y="7587462"/>
            <a:ext cx="327013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LED  lights in  Brazil</a:t>
            </a:r>
            <a:endParaRPr lang="en-US" altLang="zh-TW" sz="1100" b="1" dirty="0">
              <a:solidFill>
                <a:srgbClr val="FFC000"/>
              </a:solidFill>
            </a:endParaRPr>
          </a:p>
        </p:txBody>
      </p:sp>
      <p:sp>
        <p:nvSpPr>
          <p:cNvPr id="49" name="TextBox 48"/>
          <p:cNvSpPr txBox="1"/>
          <p:nvPr/>
        </p:nvSpPr>
        <p:spPr>
          <a:xfrm>
            <a:off x="652289" y="4851706"/>
            <a:ext cx="4748310"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Assembly line for PC &amp; notebooks in Mexico </a:t>
            </a:r>
            <a:endParaRPr lang="en-US" altLang="zh-TW" sz="1100" b="1" dirty="0">
              <a:solidFill>
                <a:srgbClr val="FFC000"/>
              </a:solidFill>
            </a:endParaRPr>
          </a:p>
        </p:txBody>
      </p:sp>
      <p:sp>
        <p:nvSpPr>
          <p:cNvPr id="2" name="Right Arrow 1"/>
          <p:cNvSpPr/>
          <p:nvPr/>
        </p:nvSpPr>
        <p:spPr bwMode="auto">
          <a:xfrm>
            <a:off x="3356992"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7" name="Right Arrow 56"/>
          <p:cNvSpPr/>
          <p:nvPr/>
        </p:nvSpPr>
        <p:spPr bwMode="auto">
          <a:xfrm>
            <a:off x="2164463"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9" name="Right Arrow 58"/>
          <p:cNvSpPr/>
          <p:nvPr/>
        </p:nvSpPr>
        <p:spPr bwMode="auto">
          <a:xfrm>
            <a:off x="2164463"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2" name="Right Arrow 61"/>
          <p:cNvSpPr/>
          <p:nvPr/>
        </p:nvSpPr>
        <p:spPr bwMode="auto">
          <a:xfrm>
            <a:off x="3363819" y="396285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7" name="Right Arrow 66"/>
          <p:cNvSpPr/>
          <p:nvPr/>
        </p:nvSpPr>
        <p:spPr bwMode="auto">
          <a:xfrm>
            <a:off x="2148780"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8" name="Right Arrow 67"/>
          <p:cNvSpPr/>
          <p:nvPr/>
        </p:nvSpPr>
        <p:spPr bwMode="auto">
          <a:xfrm>
            <a:off x="3356992"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4275" y="5108302"/>
            <a:ext cx="1016146" cy="695705"/>
          </a:xfrm>
          <a:prstGeom prst="roundRect">
            <a:avLst>
              <a:gd name="adj" fmla="val 8594"/>
            </a:avLst>
          </a:prstGeom>
          <a:solidFill>
            <a:srgbClr val="FFFFFF">
              <a:shade val="85000"/>
            </a:srgbClr>
          </a:solidFill>
          <a:ln>
            <a:solidFill>
              <a:schemeClr val="bg1"/>
            </a:solidFill>
          </a:ln>
          <a:effectLst/>
          <a:extLst/>
        </p:spPr>
      </p:pic>
      <p:pic>
        <p:nvPicPr>
          <p:cNvPr id="70" name="Picture 8" descr="9-3.JPG (88496 byte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1126" y="5108302"/>
            <a:ext cx="1016146" cy="695706"/>
          </a:xfrm>
          <a:prstGeom prst="roundRect">
            <a:avLst>
              <a:gd name="adj" fmla="val 8594"/>
            </a:avLst>
          </a:prstGeom>
          <a:solidFill>
            <a:srgbClr val="FFFFFF">
              <a:shade val="85000"/>
            </a:srgbClr>
          </a:solidFill>
          <a:ln>
            <a:solidFill>
              <a:schemeClr val="bg1"/>
            </a:solidFill>
          </a:ln>
          <a:effectLst/>
          <a:extLst/>
        </p:spPr>
      </p:pic>
      <p:pic>
        <p:nvPicPr>
          <p:cNvPr id="72" name="Picture 12" descr="dn-pic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1008" y="5108302"/>
            <a:ext cx="1007041" cy="695706"/>
          </a:xfrm>
          <a:prstGeom prst="roundRect">
            <a:avLst>
              <a:gd name="adj" fmla="val 8594"/>
            </a:avLst>
          </a:prstGeom>
          <a:solidFill>
            <a:srgbClr val="FFFFFF">
              <a:shade val="85000"/>
            </a:srgbClr>
          </a:solidFill>
          <a:ln>
            <a:solidFill>
              <a:schemeClr val="bg1"/>
            </a:solidFill>
          </a:ln>
          <a:effectLst/>
          <a:extLst/>
        </p:spPr>
      </p:pic>
      <p:pic>
        <p:nvPicPr>
          <p:cNvPr id="73"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24744" y="6465169"/>
            <a:ext cx="1008112"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4"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21126" y="6465169"/>
            <a:ext cx="1016148"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l="10103" t="6117" r="10103" b="8957"/>
          <a:stretch>
            <a:fillRect/>
          </a:stretch>
        </p:blipFill>
        <p:spPr bwMode="auto">
          <a:xfrm>
            <a:off x="3501008"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9"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4744"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8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21124" y="7857086"/>
            <a:ext cx="1016148" cy="692615"/>
          </a:xfrm>
          <a:prstGeom prst="roundRect">
            <a:avLst>
              <a:gd name="adj" fmla="val 8594"/>
            </a:avLst>
          </a:prstGeom>
          <a:solidFill>
            <a:srgbClr val="FFFFFF">
              <a:shade val="85000"/>
            </a:srgbClr>
          </a:solidFill>
          <a:ln w="9525">
            <a:solidFill>
              <a:schemeClr val="bg1"/>
            </a:solidFill>
            <a:miter lim="800000"/>
            <a:headEnd/>
            <a:tailEnd/>
          </a:ln>
          <a:effectLst/>
          <a:extLst/>
        </p:spPr>
      </p:pic>
      <p:sp>
        <p:nvSpPr>
          <p:cNvPr id="3" name="TextBox 2"/>
          <p:cNvSpPr txBox="1"/>
          <p:nvPr/>
        </p:nvSpPr>
        <p:spPr>
          <a:xfrm>
            <a:off x="4437112" y="3882836"/>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1" name="TextBox 50"/>
          <p:cNvSpPr txBox="1"/>
          <p:nvPr/>
        </p:nvSpPr>
        <p:spPr>
          <a:xfrm>
            <a:off x="4437112" y="526028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2" name="TextBox 51"/>
          <p:cNvSpPr txBox="1"/>
          <p:nvPr/>
        </p:nvSpPr>
        <p:spPr>
          <a:xfrm>
            <a:off x="4437112" y="663755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63" name="TextBox 62"/>
          <p:cNvSpPr txBox="1"/>
          <p:nvPr/>
        </p:nvSpPr>
        <p:spPr>
          <a:xfrm>
            <a:off x="4437112" y="8005038"/>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64" name="TextBox 63"/>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65" name="Picture 64"/>
          <p:cNvPicPr>
            <a:picLocks/>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69160" y="6708812"/>
            <a:ext cx="790237" cy="476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13176" y="8125853"/>
            <a:ext cx="485805" cy="49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ight Arrow 81"/>
          <p:cNvSpPr/>
          <p:nvPr/>
        </p:nvSpPr>
        <p:spPr bwMode="auto">
          <a:xfrm>
            <a:off x="3372675"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3"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a:t>
            </a:r>
            <a:r>
              <a:rPr lang="en-US" altLang="zh-TW" sz="2000" kern="0" dirty="0"/>
              <a:t>– </a:t>
            </a:r>
            <a:r>
              <a:rPr lang="en-US" altLang="zh-TW" sz="2000" kern="0" dirty="0" smtClean="0"/>
              <a:t>CONSULTING </a:t>
            </a:r>
            <a:endParaRPr lang="zh-TW" altLang="en-US" sz="2000" kern="0" dirty="0"/>
          </a:p>
        </p:txBody>
      </p:sp>
      <p:cxnSp>
        <p:nvCxnSpPr>
          <p:cNvPr id="54"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ectangle 57"/>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a:t>
            </a:r>
            <a:r>
              <a:rPr lang="en-US" altLang="zh-TW" sz="2000" b="1" cap="all" dirty="0">
                <a:ln/>
                <a:solidFill>
                  <a:schemeClr val="accent1"/>
                </a:solidFill>
                <a:effectLst>
                  <a:outerShdw blurRad="19685" dist="12700" dir="5400000" algn="tl" rotWithShape="0">
                    <a:schemeClr val="accent1">
                      <a:satMod val="130000"/>
                      <a:alpha val="60000"/>
                    </a:schemeClr>
                  </a:outerShdw>
                </a:effectLst>
              </a:rPr>
              <a:t>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turnkey solutions specialist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 </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pic>
        <p:nvPicPr>
          <p:cNvPr id="1026" name="Picture 2" descr="&#10;Assurant Specialty Property will power its Springfield&#10;office with solar panels.&#10;&#10;&#10;&#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13511" y="3823360"/>
            <a:ext cx="452229" cy="625584"/>
          </a:xfrm>
          <a:prstGeom prst="rect">
            <a:avLst/>
          </a:prstGeom>
          <a:noFill/>
          <a:extLst>
            <a:ext uri="{909E8E84-426E-40dd-AFC4-6F175D3DCCD1}">
              <a14:hiddenFill xmlns:a14="http://schemas.microsoft.com/office/drawing/2010/main">
                <a:solidFill>
                  <a:srgbClr val="FFFFFF"/>
                </a:solidFill>
              </a14:hiddenFill>
            </a:ext>
          </a:extLst>
        </p:spPr>
      </p:pic>
      <p:sp>
        <p:nvSpPr>
          <p:cNvPr id="56" name="Right Arrow 55"/>
          <p:cNvSpPr/>
          <p:nvPr/>
        </p:nvSpPr>
        <p:spPr bwMode="auto">
          <a:xfrm>
            <a:off x="2148780" y="3956995"/>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3444" y="6472506"/>
            <a:ext cx="1004606" cy="69942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 name="Picture 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114275" y="3710456"/>
            <a:ext cx="1016146" cy="703680"/>
          </a:xfrm>
          <a:prstGeom prst="roundRect">
            <a:avLst>
              <a:gd name="adj" fmla="val 8594"/>
            </a:avLst>
          </a:prstGeom>
          <a:solidFill>
            <a:srgbClr val="FFFFFF">
              <a:shade val="85000"/>
            </a:srgbClr>
          </a:solidFill>
          <a:ln w="9525">
            <a:solidFill>
              <a:schemeClr val="bg1"/>
            </a:solidFill>
            <a:miter lim="800000"/>
            <a:headEnd/>
            <a:tailEnd/>
          </a:ln>
          <a:effectLst/>
          <a:extLst/>
        </p:spPr>
      </p:pic>
    </p:spTree>
    <p:extLst>
      <p:ext uri="{BB962C8B-B14F-4D97-AF65-F5344CB8AC3E}">
        <p14:creationId xmlns:p14="http://schemas.microsoft.com/office/powerpoint/2010/main" val="71460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697" y="1928664"/>
            <a:ext cx="3744415" cy="3539430"/>
          </a:xfrm>
        </p:spPr>
        <p:txBody>
          <a:bodyPr/>
          <a:lstStyle/>
          <a:p>
            <a:pPr marL="0" indent="0">
              <a:buNone/>
            </a:pPr>
            <a:r>
              <a:rPr lang="es-PA" altLang="zh-TW" sz="1600" b="1" dirty="0" smtClean="0"/>
              <a:t>CONTACT US</a:t>
            </a:r>
          </a:p>
          <a:p>
            <a:pPr marL="0" indent="0">
              <a:buNone/>
            </a:pPr>
            <a:endParaRPr lang="es-PA" altLang="zh-TW" sz="1600" b="1" dirty="0" smtClean="0"/>
          </a:p>
          <a:p>
            <a:pPr marL="0" indent="0">
              <a:buNone/>
            </a:pPr>
            <a:r>
              <a:rPr lang="es-PA" altLang="zh-TW" sz="1100" b="1" dirty="0" smtClean="0"/>
              <a:t>Dalebro </a:t>
            </a:r>
            <a:r>
              <a:rPr lang="es-PA" altLang="zh-TW" sz="1100" b="1" dirty="0"/>
              <a:t>– </a:t>
            </a:r>
            <a:r>
              <a:rPr lang="en-US" altLang="zh-TW" sz="1100" b="1" dirty="0" smtClean="0"/>
              <a:t>Taiwan</a:t>
            </a:r>
            <a:r>
              <a:rPr lang="es-PA" altLang="zh-TW" sz="1100" b="1" dirty="0" smtClean="0"/>
              <a:t> (</a:t>
            </a:r>
            <a:r>
              <a:rPr lang="en-US" altLang="zh-TW" sz="1100" b="1" dirty="0" smtClean="0"/>
              <a:t>Headquarter</a:t>
            </a:r>
            <a:r>
              <a:rPr lang="es-PA" altLang="zh-TW" sz="1100" b="1" dirty="0" smtClean="0"/>
              <a:t>)</a:t>
            </a:r>
            <a:endParaRPr lang="zh-TW" altLang="zh-TW" sz="1100" b="1" dirty="0"/>
          </a:p>
          <a:p>
            <a:pPr marL="0" indent="0">
              <a:buNone/>
            </a:pPr>
            <a:r>
              <a:rPr lang="en-US" altLang="zh-TW" sz="1100" dirty="0"/>
              <a:t>3F., No. 16, Jian 8th Rd., Zhonghe District, 235, New Taipei City, Taiwan</a:t>
            </a:r>
            <a:br>
              <a:rPr lang="en-US" altLang="zh-TW" sz="1100" dirty="0"/>
            </a:br>
            <a:r>
              <a:rPr lang="en-US" altLang="zh-TW" sz="1100" dirty="0"/>
              <a:t>Tel: +886-2-82263818</a:t>
            </a:r>
            <a:br>
              <a:rPr lang="en-US" altLang="zh-TW" sz="1100" dirty="0"/>
            </a:br>
            <a:r>
              <a:rPr lang="en-US" altLang="zh-TW" sz="1100" dirty="0"/>
              <a:t>Fax: +886-2-82263819</a:t>
            </a:r>
            <a:br>
              <a:rPr lang="en-US" altLang="zh-TW" sz="1100" dirty="0"/>
            </a:br>
            <a:r>
              <a:rPr lang="en-US" altLang="zh-TW" sz="1100" dirty="0"/>
              <a:t>Email: info@dalebro.com</a:t>
            </a:r>
            <a:br>
              <a:rPr lang="en-US" altLang="zh-TW" sz="1100" dirty="0"/>
            </a:br>
            <a:r>
              <a:rPr lang="en-US" altLang="zh-TW" sz="1100" dirty="0"/>
              <a:t> </a:t>
            </a:r>
            <a:endParaRPr lang="zh-TW" altLang="zh-TW" sz="1100" dirty="0"/>
          </a:p>
          <a:p>
            <a:pPr marL="0" indent="0">
              <a:buNone/>
            </a:pPr>
            <a:r>
              <a:rPr lang="en-US" altLang="zh-TW" sz="1100" b="1" dirty="0"/>
              <a:t>Dalebro</a:t>
            </a:r>
            <a:r>
              <a:rPr lang="es-PA" altLang="zh-TW" sz="1100" b="1" dirty="0"/>
              <a:t> – </a:t>
            </a:r>
            <a:r>
              <a:rPr lang="en-US" altLang="zh-TW" sz="1100" b="1" dirty="0"/>
              <a:t>China</a:t>
            </a:r>
            <a:endParaRPr lang="zh-TW" altLang="zh-TW" sz="1100" b="1" dirty="0"/>
          </a:p>
          <a:p>
            <a:pPr marL="0" indent="0">
              <a:buNone/>
            </a:pPr>
            <a:r>
              <a:rPr lang="en-US" altLang="zh-TW" sz="1100" dirty="0"/>
              <a:t>No. 2, 7FL, Zhukeng Village, Panyu District, Guangzhou, Postcode: 511400, Guangdong, China</a:t>
            </a:r>
            <a:br>
              <a:rPr lang="en-US" altLang="zh-TW" sz="1100" dirty="0"/>
            </a:br>
            <a:r>
              <a:rPr lang="en-US" altLang="zh-TW" sz="1100" dirty="0" smtClean="0"/>
              <a:t>Tel: </a:t>
            </a:r>
            <a:r>
              <a:rPr lang="en-US" altLang="zh-TW" sz="1100" dirty="0"/>
              <a:t>+86-20-22871559</a:t>
            </a:r>
            <a:br>
              <a:rPr lang="en-US" altLang="zh-TW" sz="1100" dirty="0"/>
            </a:br>
            <a:r>
              <a:rPr lang="en-US" altLang="zh-TW" sz="1100" dirty="0" smtClean="0"/>
              <a:t>Fax: </a:t>
            </a:r>
            <a:r>
              <a:rPr lang="en-US" altLang="zh-TW" sz="1100" dirty="0"/>
              <a:t>+86-20-22871663</a:t>
            </a:r>
            <a:br>
              <a:rPr lang="en-US" altLang="zh-TW" sz="1100" dirty="0"/>
            </a:br>
            <a:r>
              <a:rPr lang="en-US" altLang="zh-TW" sz="1100" dirty="0"/>
              <a:t>Email: info@dalebro.com</a:t>
            </a:r>
          </a:p>
          <a:p>
            <a:pPr marL="0" indent="0">
              <a:buNone/>
            </a:pPr>
            <a:endParaRPr lang="zh-TW" altLang="zh-TW" sz="1100" dirty="0"/>
          </a:p>
          <a:p>
            <a:pPr marL="0" indent="0">
              <a:buNone/>
            </a:pPr>
            <a:r>
              <a:rPr lang="es-PA" altLang="zh-TW" sz="1100" b="1" dirty="0"/>
              <a:t>Dalebro – </a:t>
            </a:r>
            <a:r>
              <a:rPr lang="en-US" altLang="zh-TW" sz="1100" b="1" dirty="0" smtClean="0"/>
              <a:t>Latin</a:t>
            </a:r>
            <a:r>
              <a:rPr lang="es-PA" altLang="zh-TW" sz="1100" b="1" dirty="0" smtClean="0"/>
              <a:t> </a:t>
            </a:r>
            <a:r>
              <a:rPr lang="en-US" altLang="zh-TW" sz="1100" b="1" dirty="0" smtClean="0"/>
              <a:t>America</a:t>
            </a:r>
            <a:r>
              <a:rPr lang="es-PA" altLang="zh-TW" sz="1100" b="1" dirty="0" smtClean="0"/>
              <a:t> </a:t>
            </a:r>
            <a:endParaRPr lang="zh-TW" altLang="zh-TW" sz="1100" b="1" dirty="0"/>
          </a:p>
          <a:p>
            <a:pPr marL="0" indent="0">
              <a:buNone/>
            </a:pPr>
            <a:r>
              <a:rPr lang="es-PA" altLang="zh-TW" sz="1100" dirty="0"/>
              <a:t>9555 SW 181st Terrace, Miami, FL33157, USA</a:t>
            </a:r>
            <a:endParaRPr lang="zh-TW" altLang="zh-TW" sz="1100" dirty="0"/>
          </a:p>
          <a:p>
            <a:pPr marL="0" indent="0">
              <a:buNone/>
            </a:pPr>
            <a:r>
              <a:rPr lang="en-US" altLang="zh-TW" sz="1100" dirty="0" smtClean="0"/>
              <a:t>Tel: </a:t>
            </a:r>
            <a:r>
              <a:rPr lang="en-US" altLang="zh-TW" sz="1100" dirty="0"/>
              <a:t>+1-786-4448632</a:t>
            </a:r>
            <a:endParaRPr lang="zh-TW" altLang="zh-TW" sz="1100" dirty="0"/>
          </a:p>
          <a:p>
            <a:pPr marL="0" indent="0">
              <a:buNone/>
            </a:pPr>
            <a:r>
              <a:rPr lang="en-US" altLang="zh-TW" sz="1100" dirty="0"/>
              <a:t>Email: info@dalebro.com</a:t>
            </a:r>
            <a:endParaRPr lang="zh-TW" altLang="en-US" sz="1100" dirty="0"/>
          </a:p>
        </p:txBody>
      </p:sp>
      <p:sp>
        <p:nvSpPr>
          <p:cNvPr id="8" name="TextBox 7"/>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1926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S010286717">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TS010286717</Template>
  <TotalTime>6588</TotalTime>
  <Words>917</Words>
  <Application>Microsoft Macintosh PowerPoint</Application>
  <PresentationFormat>A4 Paper (210x297 mm)</PresentationFormat>
  <Paragraphs>133</Paragraphs>
  <Slides>8</Slides>
  <Notes>5</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TS010286717</vt:lpstr>
      <vt:lpstr>White with Courier font for code slides</vt:lpstr>
      <vt:lpstr>DALEBRO Sourcing  Distribution  &amp; Consulting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Rosa</dc:creator>
  <cp:lastModifiedBy>Justin Hsu</cp:lastModifiedBy>
  <cp:revision>286</cp:revision>
  <cp:lastPrinted>2014-02-06T05:58:47Z</cp:lastPrinted>
  <dcterms:created xsi:type="dcterms:W3CDTF">2014-01-21T03:51:10Z</dcterms:created>
  <dcterms:modified xsi:type="dcterms:W3CDTF">2014-10-13T15:49:53Z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