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69" r:id="rId4"/>
    <p:sldId id="279" r:id="rId5"/>
    <p:sldId id="271" r:id="rId6"/>
    <p:sldId id="281" r:id="rId7"/>
    <p:sldId id="282" r:id="rId8"/>
    <p:sldId id="283" r:id="rId9"/>
    <p:sldId id="284" r:id="rId10"/>
    <p:sldId id="276" r:id="rId11"/>
  </p:sldIdLst>
  <p:sldSz cx="6858000" cy="9906000" type="A4"/>
  <p:notesSz cx="6797675" cy="9928225"/>
  <p:defaultTextStyle>
    <a:defPPr>
      <a:defRPr lang="en-US"/>
    </a:defPPr>
    <a:lvl1pPr marL="0" algn="l" defTabSz="914304" rtl="0" eaLnBrk="1" latinLnBrk="0" hangingPunct="1">
      <a:defRPr sz="1800" kern="1200">
        <a:solidFill>
          <a:schemeClr val="tx1"/>
        </a:solidFill>
        <a:latin typeface="+mn-lt"/>
        <a:ea typeface="+mn-ea"/>
        <a:cs typeface="+mn-cs"/>
      </a:defRPr>
    </a:lvl1pPr>
    <a:lvl2pPr marL="457152"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5" algn="l" defTabSz="914304" rtl="0" eaLnBrk="1" latinLnBrk="0" hangingPunct="1">
      <a:defRPr sz="1800" kern="1200">
        <a:solidFill>
          <a:schemeClr val="tx1"/>
        </a:solidFill>
        <a:latin typeface="+mn-lt"/>
        <a:ea typeface="+mn-ea"/>
        <a:cs typeface="+mn-cs"/>
      </a:defRPr>
    </a:lvl4pPr>
    <a:lvl5pPr marL="1828606" algn="l" defTabSz="914304" rtl="0" eaLnBrk="1" latinLnBrk="0" hangingPunct="1">
      <a:defRPr sz="1800" kern="1200">
        <a:solidFill>
          <a:schemeClr val="tx1"/>
        </a:solidFill>
        <a:latin typeface="+mn-lt"/>
        <a:ea typeface="+mn-ea"/>
        <a:cs typeface="+mn-cs"/>
      </a:defRPr>
    </a:lvl5pPr>
    <a:lvl6pPr marL="2285758" algn="l" defTabSz="914304" rtl="0" eaLnBrk="1" latinLnBrk="0" hangingPunct="1">
      <a:defRPr sz="1800" kern="1200">
        <a:solidFill>
          <a:schemeClr val="tx1"/>
        </a:solidFill>
        <a:latin typeface="+mn-lt"/>
        <a:ea typeface="+mn-ea"/>
        <a:cs typeface="+mn-cs"/>
      </a:defRPr>
    </a:lvl6pPr>
    <a:lvl7pPr marL="2742909" algn="l" defTabSz="914304" rtl="0" eaLnBrk="1" latinLnBrk="0" hangingPunct="1">
      <a:defRPr sz="1800" kern="1200">
        <a:solidFill>
          <a:schemeClr val="tx1"/>
        </a:solidFill>
        <a:latin typeface="+mn-lt"/>
        <a:ea typeface="+mn-ea"/>
        <a:cs typeface="+mn-cs"/>
      </a:defRPr>
    </a:lvl7pPr>
    <a:lvl8pPr marL="3200061" algn="l" defTabSz="914304" rtl="0" eaLnBrk="1" latinLnBrk="0" hangingPunct="1">
      <a:defRPr sz="1800" kern="1200">
        <a:solidFill>
          <a:schemeClr val="tx1"/>
        </a:solidFill>
        <a:latin typeface="+mn-lt"/>
        <a:ea typeface="+mn-ea"/>
        <a:cs typeface="+mn-cs"/>
      </a:defRPr>
    </a:lvl8pPr>
    <a:lvl9pPr marL="3657213"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84" autoAdjust="0"/>
  </p:normalViewPr>
  <p:slideViewPr>
    <p:cSldViewPr>
      <p:cViewPr>
        <p:scale>
          <a:sx n="70" d="100"/>
          <a:sy n="70" d="100"/>
        </p:scale>
        <p:origin x="-3498" y="-492"/>
      </p:cViewPr>
      <p:guideLst>
        <p:guide orient="horz" pos="31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32" tIns="45717" rIns="91432" bIns="45717"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32" tIns="45717" rIns="91432" bIns="45717" rtlCol="0"/>
          <a:lstStyle>
            <a:lvl1pPr algn="r">
              <a:defRPr sz="1200"/>
            </a:lvl1pPr>
          </a:lstStyle>
          <a:p>
            <a:fld id="{5CEDCA30-2ED5-41C4-A072-F195EC56C9D7}" type="datetimeFigureOut">
              <a:rPr lang="en-US" smtClean="0"/>
              <a:t>2/11/2014</a:t>
            </a:fld>
            <a:endParaRPr lang="en-US"/>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32" tIns="45717" rIns="91432" bIns="45717"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32" tIns="45717" rIns="91432"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2"/>
            <a:ext cx="2945659" cy="496411"/>
          </a:xfrm>
          <a:prstGeom prst="rect">
            <a:avLst/>
          </a:prstGeom>
        </p:spPr>
        <p:txBody>
          <a:bodyPr vert="horz" lIns="91432" tIns="45717" rIns="91432"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32" tIns="45717" rIns="91432" bIns="45717"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2908239174"/>
      </p:ext>
    </p:extLst>
  </p:cSld>
  <p:clrMap bg1="lt1" tx1="dk1" bg2="lt2" tx2="dk2" accent1="accent1" accent2="accent2" accent3="accent3" accent4="accent4" accent5="accent5" accent6="accent6" hlink="hlink" folHlink="folHlink"/>
  <p:notesStyle>
    <a:lvl1pPr marL="0" algn="l" defTabSz="914304" rtl="0" eaLnBrk="1" latinLnBrk="0" hangingPunct="1">
      <a:defRPr sz="1100" kern="1200">
        <a:solidFill>
          <a:schemeClr val="tx1"/>
        </a:solidFill>
        <a:latin typeface="+mn-lt"/>
        <a:ea typeface="+mn-ea"/>
        <a:cs typeface="+mn-cs"/>
      </a:defRPr>
    </a:lvl1pPr>
    <a:lvl2pPr marL="457152" algn="l" defTabSz="914304" rtl="0" eaLnBrk="1" latinLnBrk="0" hangingPunct="1">
      <a:defRPr sz="1100" kern="1200">
        <a:solidFill>
          <a:schemeClr val="tx1"/>
        </a:solidFill>
        <a:latin typeface="+mn-lt"/>
        <a:ea typeface="+mn-ea"/>
        <a:cs typeface="+mn-cs"/>
      </a:defRPr>
    </a:lvl2pPr>
    <a:lvl3pPr marL="914304" algn="l" defTabSz="914304" rtl="0" eaLnBrk="1" latinLnBrk="0" hangingPunct="1">
      <a:defRPr sz="1100" kern="1200">
        <a:solidFill>
          <a:schemeClr val="tx1"/>
        </a:solidFill>
        <a:latin typeface="+mn-lt"/>
        <a:ea typeface="+mn-ea"/>
        <a:cs typeface="+mn-cs"/>
      </a:defRPr>
    </a:lvl3pPr>
    <a:lvl4pPr marL="1371455" algn="l" defTabSz="914304" rtl="0" eaLnBrk="1" latinLnBrk="0" hangingPunct="1">
      <a:defRPr sz="1100" kern="1200">
        <a:solidFill>
          <a:schemeClr val="tx1"/>
        </a:solidFill>
        <a:latin typeface="+mn-lt"/>
        <a:ea typeface="+mn-ea"/>
        <a:cs typeface="+mn-cs"/>
      </a:defRPr>
    </a:lvl4pPr>
    <a:lvl5pPr marL="1828606" algn="l" defTabSz="914304" rtl="0" eaLnBrk="1" latinLnBrk="0" hangingPunct="1">
      <a:defRPr sz="1100" kern="1200">
        <a:solidFill>
          <a:schemeClr val="tx1"/>
        </a:solidFill>
        <a:latin typeface="+mn-lt"/>
        <a:ea typeface="+mn-ea"/>
        <a:cs typeface="+mn-cs"/>
      </a:defRPr>
    </a:lvl5pPr>
    <a:lvl6pPr marL="2285758" algn="l" defTabSz="914304" rtl="0" eaLnBrk="1" latinLnBrk="0" hangingPunct="1">
      <a:defRPr sz="1100" kern="1200">
        <a:solidFill>
          <a:schemeClr val="tx1"/>
        </a:solidFill>
        <a:latin typeface="+mn-lt"/>
        <a:ea typeface="+mn-ea"/>
        <a:cs typeface="+mn-cs"/>
      </a:defRPr>
    </a:lvl6pPr>
    <a:lvl7pPr marL="2742909" algn="l" defTabSz="914304" rtl="0" eaLnBrk="1" latinLnBrk="0" hangingPunct="1">
      <a:defRPr sz="1100" kern="1200">
        <a:solidFill>
          <a:schemeClr val="tx1"/>
        </a:solidFill>
        <a:latin typeface="+mn-lt"/>
        <a:ea typeface="+mn-ea"/>
        <a:cs typeface="+mn-cs"/>
      </a:defRPr>
    </a:lvl7pPr>
    <a:lvl8pPr marL="3200061" algn="l" defTabSz="914304" rtl="0" eaLnBrk="1" latinLnBrk="0" hangingPunct="1">
      <a:defRPr sz="1100" kern="1200">
        <a:solidFill>
          <a:schemeClr val="tx1"/>
        </a:solidFill>
        <a:latin typeface="+mn-lt"/>
        <a:ea typeface="+mn-ea"/>
        <a:cs typeface="+mn-cs"/>
      </a:defRPr>
    </a:lvl8pPr>
    <a:lvl9pPr marL="3657213" algn="l" defTabSz="9143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1</a:t>
            </a:fld>
            <a:endParaRPr lang="en-US" dirty="0"/>
          </a:p>
        </p:txBody>
      </p:sp>
    </p:spTree>
    <p:extLst>
      <p:ext uri="{BB962C8B-B14F-4D97-AF65-F5344CB8AC3E}">
        <p14:creationId xmlns:p14="http://schemas.microsoft.com/office/powerpoint/2010/main" val="30733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8495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3E7E218-9473-4E4E-BA13-22C19D998763}" type="slidenum">
              <a:rPr lang="en-US" smtClean="0"/>
              <a:t>3</a:t>
            </a:fld>
            <a:endParaRPr lang="en-US"/>
          </a:p>
        </p:txBody>
      </p:sp>
    </p:spTree>
    <p:extLst>
      <p:ext uri="{BB962C8B-B14F-4D97-AF65-F5344CB8AC3E}">
        <p14:creationId xmlns:p14="http://schemas.microsoft.com/office/powerpoint/2010/main" val="42364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4</a:t>
            </a:fld>
            <a:endParaRPr lang="en-US"/>
          </a:p>
        </p:txBody>
      </p:sp>
    </p:spTree>
    <p:extLst>
      <p:ext uri="{BB962C8B-B14F-4D97-AF65-F5344CB8AC3E}">
        <p14:creationId xmlns:p14="http://schemas.microsoft.com/office/powerpoint/2010/main" val="42301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altLang="zh-TW" noProof="0" dirty="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a:p>
        </p:txBody>
      </p:sp>
    </p:spTree>
    <p:extLst>
      <p:ext uri="{BB962C8B-B14F-4D97-AF65-F5344CB8AC3E}">
        <p14:creationId xmlns:p14="http://schemas.microsoft.com/office/powerpoint/2010/main" val="9596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7689" y="2751668"/>
            <a:ext cx="5761435" cy="2200604"/>
          </a:xfrm>
        </p:spPr>
        <p:txBody>
          <a:bodyPr>
            <a:noAutofit/>
          </a:bodyPr>
          <a:lstStyle>
            <a:lvl1pPr>
              <a:lnSpc>
                <a:spcPct val="90000"/>
              </a:lnSpc>
              <a:defRPr sz="5400">
                <a:latin typeface="+mj-l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547689" y="6276095"/>
            <a:ext cx="5761435"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6"/>
          <p:cNvSpPr>
            <a:spLocks noGrp="1"/>
          </p:cNvSpPr>
          <p:nvPr>
            <p:ph type="body" sz="quarter" idx="11"/>
          </p:nvPr>
        </p:nvSpPr>
        <p:spPr>
          <a:xfrm>
            <a:off x="1" y="9011710"/>
            <a:ext cx="6858001" cy="894292"/>
          </a:xfrm>
          <a:solidFill>
            <a:srgbClr val="FFFF99"/>
          </a:solidFill>
        </p:spPr>
        <p:txBody>
          <a:bodyPr wrap="square" lIns="152378" tIns="76189" rIns="152378" bIns="76189" anchor="b" anchorCtr="0">
            <a:noAutofit/>
          </a:bodyPr>
          <a:lstStyle>
            <a:lvl1pPr algn="r">
              <a:buFont typeface="Arial" pitchFamily="34" charset="0"/>
              <a:buNone/>
              <a:defRPr>
                <a:solidFill>
                  <a:srgbClr val="000000"/>
                </a:solidFill>
                <a:effectLst/>
                <a:latin typeface="+mj-lt"/>
              </a:defRPr>
            </a:lvl1pPr>
          </a:lstStyle>
          <a:p>
            <a:pPr lvl="0"/>
            <a:r>
              <a:rPr lang="en-US" altLang="zh-TW"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41736" y="2751668"/>
            <a:ext cx="6030516" cy="252376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a:xfrm>
            <a:off x="285750" y="2038910"/>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a:xfrm>
            <a:off x="285750" y="2040821"/>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285750" y="2038910"/>
            <a:ext cx="3086100" cy="2129814"/>
          </a:xfrm>
        </p:spPr>
        <p:txBody>
          <a:bodyPr/>
          <a:lstStyle>
            <a:lvl1pPr marL="339940" indent="-339940">
              <a:lnSpc>
                <a:spcPct val="90000"/>
              </a:lnSpc>
              <a:defRPr sz="2800"/>
            </a:lvl1pPr>
            <a:lvl2pPr marL="673267" indent="-325389">
              <a:lnSpc>
                <a:spcPct val="90000"/>
              </a:lnSpc>
              <a:defRPr sz="2400"/>
            </a:lvl2pPr>
            <a:lvl3pPr marL="953684" indent="-288354">
              <a:lnSpc>
                <a:spcPct val="90000"/>
              </a:lnSpc>
              <a:defRPr sz="2000"/>
            </a:lvl3pPr>
            <a:lvl4pPr marL="1227488" indent="-273805">
              <a:lnSpc>
                <a:spcPct val="90000"/>
              </a:lnSpc>
              <a:defRPr sz="1800"/>
            </a:lvl4pPr>
            <a:lvl5pPr marL="1515842" indent="-280418">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3486150" y="2038910"/>
            <a:ext cx="3086100" cy="2129814"/>
          </a:xfrm>
        </p:spPr>
        <p:txBody>
          <a:bodyPr/>
          <a:lstStyle>
            <a:lvl1pPr marL="347877" indent="-347877">
              <a:lnSpc>
                <a:spcPct val="90000"/>
              </a:lnSpc>
              <a:defRPr sz="2800"/>
            </a:lvl1pPr>
            <a:lvl2pPr marL="673267" indent="-339940">
              <a:lnSpc>
                <a:spcPct val="90000"/>
              </a:lnSpc>
              <a:defRPr sz="2400"/>
            </a:lvl2pPr>
            <a:lvl3pPr marL="961621" indent="-302903">
              <a:lnSpc>
                <a:spcPct val="90000"/>
              </a:lnSpc>
              <a:defRPr sz="2000"/>
            </a:lvl3pPr>
            <a:lvl4pPr marL="1227488" indent="-265868">
              <a:lnSpc>
                <a:spcPct val="90000"/>
              </a:lnSpc>
              <a:defRPr sz="1800"/>
            </a:lvl4pPr>
            <a:lvl5pPr marL="1515842" indent="-273805">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337591"/>
            <a:ext cx="3086100"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285749" y="3141487"/>
            <a:ext cx="3086100" cy="1855893"/>
          </a:xfrm>
        </p:spPr>
        <p:txBody>
          <a:bodyPr/>
          <a:lstStyle>
            <a:lvl1pPr marL="281740" indent="-281740">
              <a:defRPr sz="2300"/>
            </a:lvl1pPr>
            <a:lvl2pPr marL="562158" indent="-265868">
              <a:defRPr sz="2000"/>
            </a:lvl2pPr>
            <a:lvl3pPr marL="813476" indent="-243381">
              <a:defRPr sz="1800"/>
            </a:lvl3pPr>
            <a:lvl4pPr marL="1050243" indent="-228832">
              <a:defRPr sz="1700"/>
            </a:lvl4pPr>
            <a:lvl5pPr marL="1279075" indent="-20634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3484486" y="2337591"/>
            <a:ext cx="3087764"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3483771" y="3141487"/>
            <a:ext cx="3088481" cy="1855893"/>
          </a:xfrm>
        </p:spPr>
        <p:txBody>
          <a:bodyPr/>
          <a:lstStyle>
            <a:lvl1pPr marL="296289" indent="-296289">
              <a:defRPr sz="2300"/>
            </a:lvl1pPr>
            <a:lvl2pPr marL="570095" indent="-273805">
              <a:defRPr sz="2000"/>
            </a:lvl2pPr>
            <a:lvl3pPr marL="821412" indent="-244704">
              <a:defRPr sz="1800"/>
            </a:lvl3pPr>
            <a:lvl4pPr marL="1050243" indent="-236768">
              <a:defRPr sz="1700"/>
            </a:lvl4pPr>
            <a:lvl5pPr marL="1279075" indent="-22089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040823"/>
            <a:ext cx="6286500" cy="2135969"/>
          </a:xfrm>
          <a:prstGeom prst="rect">
            <a:avLst/>
          </a:prstGeom>
        </p:spPr>
        <p:txBody>
          <a:bodyPr vert="horz" lIns="0" tIns="0" rIns="0" bIns="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7851750"/>
            <a:ext cx="6858000" cy="2051958"/>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267" rtl="0" eaLnBrk="1" latinLnBrk="0" hangingPunct="1">
        <a:lnSpc>
          <a:spcPct val="90000"/>
        </a:lnSpc>
        <a:spcBef>
          <a:spcPct val="0"/>
        </a:spcBef>
        <a:buNone/>
        <a:defRPr lang="en-US" sz="4800" b="0" kern="1200" cap="none" spc="-14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33" indent="-396833" algn="l" defTabSz="914267"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304" indent="-396833" algn="l" defTabSz="914267"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755" indent="-344451"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793" indent="-346038"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308" indent="-336515"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877354"/>
            <a:ext cx="6858000" cy="8028646"/>
          </a:xfrm>
          <a:prstGeom prst="rect">
            <a:avLst/>
          </a:prstGeom>
        </p:spPr>
      </p:pic>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734" y="2751669"/>
            <a:ext cx="6030516" cy="252376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267"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267"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13" indent="-7936" algn="l" defTabSz="914267"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889"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3894"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5896" indent="0"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hyperlink" Target="http://www.google.com/url?sa=i&amp;rct=j&amp;q=&amp;esrc=s&amp;frm=1&amp;source=images&amp;cd=&amp;cad=rja&amp;docid=bvCr6QBa744rzM&amp;tbnid=t68l57mMV-t9LM:&amp;ved=0CAUQjRw&amp;url=http://www.house0168.tw/HouseFile/20100720111135829.shtml&amp;ei=ZlvPUsqhD6PeigexhIHIDA&amp;bvm=bv.59026428,d.dGI&amp;psig=AFQjCNElKRPO5afdwkRUdXmdLWpX0dHPBg&amp;ust=1389407375472521" TargetMode="Externa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gif"/></Relationships>
</file>

<file path=ppt/slides/_rels/slide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jpeg"/><Relationship Id="rId17" Type="http://schemas.openxmlformats.org/officeDocument/2006/relationships/image" Target="../media/image6.jpe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hyperlink" Target="http://tribalenergies.com.au/articles/environment/alternative-energy-sources-for-households-in-australia/attachment/geothermal" TargetMode="External"/><Relationship Id="rId5" Type="http://schemas.openxmlformats.org/officeDocument/2006/relationships/image" Target="../media/image19.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3.jpeg"/><Relationship Id="rId2" Type="http://schemas.openxmlformats.org/officeDocument/2006/relationships/image" Target="../media/image30.png"/><Relationship Id="rId16" Type="http://schemas.openxmlformats.org/officeDocument/2006/relationships/image" Target="../media/image42.jpeg"/><Relationship Id="rId1" Type="http://schemas.openxmlformats.org/officeDocument/2006/relationships/slideLayout" Target="../slideLayouts/slideLayout4.xml"/><Relationship Id="rId6" Type="http://schemas.openxmlformats.org/officeDocument/2006/relationships/image" Target="../media/image33.jpeg"/><Relationship Id="rId11" Type="http://schemas.openxmlformats.org/officeDocument/2006/relationships/image" Target="../media/image38.png"/><Relationship Id="rId5" Type="http://schemas.openxmlformats.org/officeDocument/2006/relationships/image" Target="../media/image32.jpeg"/><Relationship Id="rId15" Type="http://schemas.openxmlformats.org/officeDocument/2006/relationships/image" Target="../media/image41.png"/><Relationship Id="rId10" Type="http://schemas.openxmlformats.org/officeDocument/2006/relationships/image" Target="../media/image37.png"/><Relationship Id="rId19" Type="http://schemas.openxmlformats.org/officeDocument/2006/relationships/image" Target="../media/image45.png"/><Relationship Id="rId4" Type="http://schemas.openxmlformats.org/officeDocument/2006/relationships/hyperlink" Target="http://www.google.com/url?sa=i&amp;rct=j&amp;q=&amp;esrc=s&amp;frm=1&amp;source=images&amp;cd=&amp;cad=rja&amp;docid=5LQMC2nLADKARM&amp;tbnid=YqcHOH4xHU4H4M:&amp;ved=0CAUQjRw&amp;url=http://www.tracyandmatt.co.uk/lap-laptops-wont-break-bank/&amp;ei=XvzdUrjpOsK8kgXFjoGAAw&amp;bvm=bv.59568121,d.dGI&amp;psig=AFQjCNG1jc0QS7tIuZ9CkYNs-uZbtU3wDg&amp;ust=1390366101973168" TargetMode="External"/><Relationship Id="rId9" Type="http://schemas.openxmlformats.org/officeDocument/2006/relationships/image" Target="../media/image36.png"/><Relationship Id="rId1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1715357" y="3847273"/>
            <a:ext cx="3369827" cy="997717"/>
          </a:xfrm>
          <a:noFill/>
          <a:ln/>
        </p:spPr>
        <p:txBody>
          <a:bodyPr/>
          <a:lstStyle/>
          <a:p>
            <a:pPr algn="ctr"/>
            <a:r>
              <a:rPr lang="en-US" sz="4800" dirty="0">
                <a:solidFill>
                  <a:schemeClr val="tx1"/>
                </a:solidFill>
                <a:latin typeface="Bauhaus 93" panose="04030905020B02020C02" pitchFamily="82" charset="0"/>
              </a:rPr>
              <a:t>DALEBRO</a:t>
            </a:r>
            <a:r>
              <a:rPr lang="en-US" dirty="0" smtClean="0">
                <a:solidFill>
                  <a:schemeClr val="tx1"/>
                </a:solidFill>
                <a:latin typeface="Bauhaus 93" panose="04030905020B02020C02" pitchFamily="82" charset="0"/>
              </a:rPr>
              <a:t/>
            </a:r>
            <a:br>
              <a:rPr lang="en-US" dirty="0" smtClean="0">
                <a:solidFill>
                  <a:schemeClr val="tx1"/>
                </a:solidFill>
                <a:latin typeface="Bauhaus 93" panose="04030905020B02020C02" pitchFamily="82" charset="0"/>
              </a:rPr>
            </a:br>
            <a:r>
              <a:rPr lang="en-US" sz="1100" b="1" dirty="0">
                <a:solidFill>
                  <a:srgbClr val="002060"/>
                </a:solidFill>
                <a:effectLst/>
                <a:latin typeface="Malgun Gothic" panose="020B0503020000020004" pitchFamily="34" charset="-127"/>
                <a:ea typeface="Malgun Gothic" panose="020B0503020000020004" pitchFamily="34" charset="-127"/>
              </a:rPr>
              <a:t>SOURCING, DISTRIBUTION &amp; CONSULTING</a:t>
            </a:r>
          </a:p>
        </p:txBody>
      </p:sp>
      <p:sp>
        <p:nvSpPr>
          <p:cNvPr id="13" name="TextBox 12"/>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226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387827" y="1568623"/>
            <a:ext cx="6065509" cy="11120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s-PA" altLang="zh-TW" sz="1100" b="1" dirty="0">
                <a:solidFill>
                  <a:schemeClr val="tx1"/>
                </a:solidFill>
              </a:rPr>
              <a:t>DALEBRO WORLDWIDE </a:t>
            </a:r>
            <a:r>
              <a:rPr lang="es-PA" altLang="zh-TW" sz="1100" b="1" dirty="0" smtClean="0">
                <a:solidFill>
                  <a:schemeClr val="tx1"/>
                </a:solidFill>
              </a:rPr>
              <a:t>LIMITED  </a:t>
            </a:r>
            <a:r>
              <a:rPr lang="es-PA" altLang="zh-TW" sz="1100" dirty="0">
                <a:solidFill>
                  <a:schemeClr val="tx1"/>
                </a:solidFill>
              </a:rPr>
              <a:t>es </a:t>
            </a:r>
            <a:r>
              <a:rPr lang="es-PA" altLang="zh-TW" sz="1100" dirty="0" smtClean="0">
                <a:solidFill>
                  <a:schemeClr val="tx1"/>
                </a:solidFill>
              </a:rPr>
              <a:t> una  empresa  taiwanesa  especializada </a:t>
            </a:r>
            <a:r>
              <a:rPr lang="es-PA" altLang="zh-TW" sz="1100" dirty="0">
                <a:solidFill>
                  <a:schemeClr val="tx1"/>
                </a:solidFill>
              </a:rPr>
              <a:t>en </a:t>
            </a:r>
            <a:r>
              <a:rPr lang="es-PA" altLang="zh-TW" sz="1100" dirty="0" smtClean="0">
                <a:solidFill>
                  <a:schemeClr val="tx1"/>
                </a:solidFill>
              </a:rPr>
              <a:t> servicios </a:t>
            </a:r>
            <a:r>
              <a:rPr lang="es-PA" altLang="zh-TW" sz="1100" dirty="0">
                <a:solidFill>
                  <a:schemeClr val="tx1"/>
                </a:solidFill>
              </a:rPr>
              <a:t>de </a:t>
            </a:r>
            <a:r>
              <a:rPr lang="es-PA" altLang="zh-TW" sz="1100" dirty="0" smtClean="0">
                <a:solidFill>
                  <a:schemeClr val="tx1"/>
                </a:solidFill>
              </a:rPr>
              <a:t>sourcing</a:t>
            </a:r>
            <a:r>
              <a:rPr lang="es-PA" altLang="zh-TW" sz="1100" dirty="0">
                <a:solidFill>
                  <a:schemeClr val="tx1"/>
                </a:solidFill>
              </a:rPr>
              <a:t>,</a:t>
            </a:r>
            <a:r>
              <a:rPr lang="es-PA" altLang="zh-TW" sz="1100" dirty="0" smtClean="0">
                <a:solidFill>
                  <a:schemeClr val="tx1"/>
                </a:solidFill>
              </a:rPr>
              <a:t> </a:t>
            </a:r>
            <a:r>
              <a:rPr lang="es-PA" altLang="zh-TW" sz="1100" dirty="0">
                <a:solidFill>
                  <a:schemeClr val="tx1"/>
                </a:solidFill>
              </a:rPr>
              <a:t>distribución </a:t>
            </a:r>
            <a:r>
              <a:rPr lang="es-PA" altLang="zh-TW" sz="1100" dirty="0" smtClean="0">
                <a:solidFill>
                  <a:schemeClr val="tx1"/>
                </a:solidFill>
              </a:rPr>
              <a:t>de productos </a:t>
            </a:r>
            <a:r>
              <a:rPr lang="es-PA" altLang="zh-TW" sz="1100" dirty="0">
                <a:solidFill>
                  <a:schemeClr val="tx1"/>
                </a:solidFill>
              </a:rPr>
              <a:t>de diferentes industrias </a:t>
            </a:r>
            <a:r>
              <a:rPr lang="es-PA" altLang="zh-TW" sz="1100" dirty="0" smtClean="0">
                <a:solidFill>
                  <a:schemeClr val="tx1"/>
                </a:solidFill>
              </a:rPr>
              <a:t>y consultoría para el mercado latinoamericano. Nos enfocamos  particularmente  en  dicha </a:t>
            </a:r>
            <a:r>
              <a:rPr lang="es-PA" altLang="zh-TW" sz="1100" dirty="0">
                <a:solidFill>
                  <a:schemeClr val="tx1"/>
                </a:solidFill>
              </a:rPr>
              <a:t>área debido al  enorme potencial </a:t>
            </a:r>
            <a:r>
              <a:rPr lang="es-PA" altLang="zh-TW" sz="1100" dirty="0" smtClean="0">
                <a:solidFill>
                  <a:schemeClr val="tx1"/>
                </a:solidFill>
              </a:rPr>
              <a:t> y </a:t>
            </a:r>
            <a:r>
              <a:rPr lang="es-PA" altLang="zh-TW" sz="1100" dirty="0">
                <a:solidFill>
                  <a:schemeClr val="tx1"/>
                </a:solidFill>
              </a:rPr>
              <a:t>crecimiento existente. </a:t>
            </a:r>
            <a:r>
              <a:rPr lang="es-PA" altLang="zh-TW" sz="1100" dirty="0" smtClean="0">
                <a:solidFill>
                  <a:schemeClr val="tx1"/>
                </a:solidFill>
              </a:rPr>
              <a:t> Con </a:t>
            </a:r>
            <a:r>
              <a:rPr lang="es-PA" altLang="zh-TW" sz="1100" dirty="0">
                <a:solidFill>
                  <a:schemeClr val="tx1"/>
                </a:solidFill>
              </a:rPr>
              <a:t>más de </a:t>
            </a:r>
            <a:r>
              <a:rPr lang="es-PA" altLang="zh-TW" sz="1100" dirty="0" smtClean="0">
                <a:solidFill>
                  <a:schemeClr val="tx1"/>
                </a:solidFill>
              </a:rPr>
              <a:t>10 </a:t>
            </a:r>
            <a:r>
              <a:rPr lang="es-PA" altLang="zh-TW" sz="1100" dirty="0">
                <a:solidFill>
                  <a:schemeClr val="tx1"/>
                </a:solidFill>
              </a:rPr>
              <a:t>años de experiencia y </a:t>
            </a:r>
            <a:r>
              <a:rPr lang="es-PA" altLang="zh-TW" sz="1100" dirty="0" smtClean="0">
                <a:solidFill>
                  <a:schemeClr val="tx1"/>
                </a:solidFill>
              </a:rPr>
              <a:t>contando con </a:t>
            </a:r>
            <a:r>
              <a:rPr lang="es-PA" altLang="zh-TW" sz="1100" dirty="0">
                <a:solidFill>
                  <a:schemeClr val="tx1"/>
                </a:solidFill>
              </a:rPr>
              <a:t>un equipo </a:t>
            </a:r>
            <a:r>
              <a:rPr lang="es-PA" altLang="zh-TW" sz="1100" dirty="0" smtClean="0">
                <a:solidFill>
                  <a:schemeClr val="tx1"/>
                </a:solidFill>
              </a:rPr>
              <a:t>profesional capacitado, </a:t>
            </a:r>
            <a:r>
              <a:rPr lang="es-PA" altLang="zh-TW" sz="1100" dirty="0">
                <a:solidFill>
                  <a:schemeClr val="tx1"/>
                </a:solidFill>
              </a:rPr>
              <a:t>brindamos </a:t>
            </a:r>
            <a:r>
              <a:rPr lang="es-PA" altLang="zh-TW" sz="1100" dirty="0" smtClean="0">
                <a:solidFill>
                  <a:schemeClr val="tx1"/>
                </a:solidFill>
              </a:rPr>
              <a:t>además a nuestros clientes </a:t>
            </a:r>
            <a:r>
              <a:rPr lang="es-PA" altLang="zh-TW" sz="1100" dirty="0">
                <a:solidFill>
                  <a:schemeClr val="tx1"/>
                </a:solidFill>
              </a:rPr>
              <a:t>asesoramiento </a:t>
            </a:r>
            <a:r>
              <a:rPr lang="es-PA" altLang="zh-TW" sz="1100" dirty="0" smtClean="0">
                <a:solidFill>
                  <a:schemeClr val="tx1"/>
                </a:solidFill>
              </a:rPr>
              <a:t> para el desarrollo </a:t>
            </a:r>
            <a:r>
              <a:rPr lang="es-PA" altLang="zh-TW" sz="1100" dirty="0">
                <a:solidFill>
                  <a:schemeClr val="tx1"/>
                </a:solidFill>
              </a:rPr>
              <a:t>de nuevos negocios o establecimiento de </a:t>
            </a:r>
            <a:r>
              <a:rPr lang="es-PA" altLang="zh-TW" sz="1100" dirty="0" smtClean="0">
                <a:solidFill>
                  <a:schemeClr val="tx1"/>
                </a:solidFill>
              </a:rPr>
              <a:t> fábricas </a:t>
            </a:r>
            <a:r>
              <a:rPr lang="es-PA" altLang="zh-TW" sz="1100" dirty="0">
                <a:solidFill>
                  <a:schemeClr val="tx1"/>
                </a:solidFill>
              </a:rPr>
              <a:t>industriales. </a:t>
            </a:r>
            <a:endParaRPr lang="zh-TW" altLang="en-US" sz="1100" kern="0" dirty="0">
              <a:solidFill>
                <a:schemeClr val="tx1"/>
              </a:solidFill>
            </a:endParaRPr>
          </a:p>
        </p:txBody>
      </p:sp>
      <p:sp>
        <p:nvSpPr>
          <p:cNvPr id="37" name="Content Placeholder 2"/>
          <p:cNvSpPr txBox="1">
            <a:spLocks/>
          </p:cNvSpPr>
          <p:nvPr/>
        </p:nvSpPr>
        <p:spPr bwMode="auto">
          <a:xfrm>
            <a:off x="387827" y="3048853"/>
            <a:ext cx="6065509" cy="680011"/>
          </a:xfrm>
          <a:prstGeom prst="rect">
            <a:avLst/>
          </a:prstGeom>
          <a:noFill/>
          <a:ln w="3175">
            <a:noFill/>
          </a:ln>
          <a:extLst/>
        </p:spPr>
        <p:style>
          <a:lnRef idx="2">
            <a:schemeClr val="accent1"/>
          </a:lnRef>
          <a:fillRef idx="1">
            <a:schemeClr val="lt1"/>
          </a:fillRef>
          <a:effectRef idx="0">
            <a:schemeClr val="accent1"/>
          </a:effectRef>
          <a:fontRef idx="minor">
            <a:schemeClr val="dk1"/>
          </a:fontRef>
        </p:style>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s-PA" altLang="zh-TW" sz="1100" kern="0" dirty="0" smtClean="0">
                <a:solidFill>
                  <a:schemeClr val="tx1"/>
                </a:solidFill>
              </a:rPr>
              <a:t>Nuestra </a:t>
            </a:r>
            <a:r>
              <a:rPr lang="es-PA" altLang="zh-TW" sz="1100" kern="0" dirty="0">
                <a:solidFill>
                  <a:schemeClr val="tx1"/>
                </a:solidFill>
              </a:rPr>
              <a:t>visión es convertirnos en los ojos y las manos del cliente en Asia, minimizando así sus riesgos y maximizando sus </a:t>
            </a:r>
            <a:r>
              <a:rPr lang="es-PA" altLang="zh-TW" sz="1100" kern="0" dirty="0" smtClean="0">
                <a:solidFill>
                  <a:schemeClr val="tx1"/>
                </a:solidFill>
              </a:rPr>
              <a:t> beneficios.  </a:t>
            </a:r>
            <a:r>
              <a:rPr lang="es-ES" altLang="zh-TW" sz="1100" kern="0" dirty="0" smtClean="0">
                <a:solidFill>
                  <a:schemeClr val="tx1"/>
                </a:solidFill>
              </a:rPr>
              <a:t>Buscamos </a:t>
            </a:r>
            <a:r>
              <a:rPr lang="es-ES" altLang="zh-TW" sz="1100" kern="0" dirty="0">
                <a:solidFill>
                  <a:schemeClr val="tx1"/>
                </a:solidFill>
              </a:rPr>
              <a:t>consolidarnos </a:t>
            </a:r>
            <a:r>
              <a:rPr lang="es-ES" altLang="zh-TW" sz="1100" kern="0" dirty="0" smtClean="0">
                <a:solidFill>
                  <a:schemeClr val="tx1"/>
                </a:solidFill>
              </a:rPr>
              <a:t> como  líder </a:t>
            </a:r>
            <a:r>
              <a:rPr lang="es-ES" altLang="zh-TW" sz="1100" kern="0" dirty="0">
                <a:solidFill>
                  <a:schemeClr val="tx1"/>
                </a:solidFill>
              </a:rPr>
              <a:t>por excelencia aportando </a:t>
            </a:r>
            <a:r>
              <a:rPr lang="es-ES" altLang="zh-TW" sz="1100" kern="0" dirty="0" smtClean="0">
                <a:solidFill>
                  <a:schemeClr val="tx1"/>
                </a:solidFill>
              </a:rPr>
              <a:t> siempre </a:t>
            </a:r>
            <a:r>
              <a:rPr lang="es-ES" altLang="zh-TW" sz="1100" kern="0" dirty="0">
                <a:solidFill>
                  <a:schemeClr val="tx1"/>
                </a:solidFill>
              </a:rPr>
              <a:t>valores agregados en cada </a:t>
            </a:r>
            <a:r>
              <a:rPr lang="es-ES" altLang="zh-TW" sz="1100" dirty="0">
                <a:solidFill>
                  <a:schemeClr val="tx1"/>
                </a:solidFill>
              </a:rPr>
              <a:t>eslabón de trabajo.</a:t>
            </a:r>
            <a:r>
              <a:rPr lang="es-PA" altLang="zh-TW" sz="1100" kern="0" dirty="0">
                <a:solidFill>
                  <a:schemeClr val="tx1"/>
                </a:solidFill>
              </a:rPr>
              <a:t>			</a:t>
            </a:r>
            <a:endParaRPr lang="zh-TW" altLang="en-US" sz="1100" kern="0" dirty="0">
              <a:solidFill>
                <a:schemeClr val="tx1"/>
              </a:solidFill>
            </a:endParaRPr>
          </a:p>
        </p:txBody>
      </p:sp>
      <p:sp>
        <p:nvSpPr>
          <p:cNvPr id="2" name="TextBox 1"/>
          <p:cNvSpPr txBox="1"/>
          <p:nvPr/>
        </p:nvSpPr>
        <p:spPr>
          <a:xfrm>
            <a:off x="387827" y="6394329"/>
            <a:ext cx="6065509" cy="430879"/>
          </a:xfrm>
          <a:prstGeom prst="rect">
            <a:avLst/>
          </a:prstGeom>
          <a:noFill/>
          <a:ln>
            <a:noFill/>
          </a:ln>
        </p:spPr>
        <p:txBody>
          <a:bodyPr wrap="square" lIns="91430" tIns="45716" rIns="91430" bIns="45716" rtlCol="0">
            <a:spAutoFit/>
          </a:bodyPr>
          <a:lstStyle/>
          <a:p>
            <a:r>
              <a:rPr lang="es-PA" altLang="zh-TW" sz="1100" dirty="0"/>
              <a:t>Desde que iniciamos </a:t>
            </a:r>
            <a:r>
              <a:rPr lang="es-PA" altLang="zh-TW" sz="1100" dirty="0" smtClean="0"/>
              <a:t>nuestras primeras operaciones </a:t>
            </a:r>
            <a:r>
              <a:rPr lang="es-PA" altLang="zh-TW" sz="1100" dirty="0"/>
              <a:t>en el 2003, </a:t>
            </a:r>
            <a:r>
              <a:rPr lang="es-PA" altLang="zh-TW" sz="1100" dirty="0" smtClean="0"/>
              <a:t> hemos  abierto  estratégicamente </a:t>
            </a:r>
            <a:r>
              <a:rPr lang="es-PA" altLang="zh-TW" sz="1100" dirty="0"/>
              <a:t>oficinas en Asia </a:t>
            </a:r>
            <a:r>
              <a:rPr lang="es-PA" altLang="zh-TW" sz="1100" dirty="0" smtClean="0"/>
              <a:t> y </a:t>
            </a:r>
            <a:r>
              <a:rPr lang="es-PA" altLang="zh-TW" sz="1100" dirty="0"/>
              <a:t>Latinoamérica:</a:t>
            </a:r>
            <a:endParaRPr lang="zh-TW" altLang="en-US" sz="1100" dirty="0"/>
          </a:p>
        </p:txBody>
      </p:sp>
      <p:sp>
        <p:nvSpPr>
          <p:cNvPr id="29"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a:t>PERFIL DE LA EMPRESA </a:t>
            </a:r>
            <a:endParaRPr lang="zh-TW" altLang="en-US" sz="2000" kern="0" dirty="0"/>
          </a:p>
        </p:txBody>
      </p:sp>
      <p:cxnSp>
        <p:nvCxnSpPr>
          <p:cNvPr id="30"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779112" y="7062410"/>
            <a:ext cx="1641776" cy="261602"/>
          </a:xfrm>
          <a:prstGeom prst="rect">
            <a:avLst/>
          </a:prstGeom>
          <a:noFill/>
        </p:spPr>
        <p:txBody>
          <a:bodyPr wrap="none" lIns="91430" tIns="45716" rIns="91430" bIns="45716" rtlCol="0">
            <a:spAutoFit/>
          </a:bodyPr>
          <a:lstStyle/>
          <a:p>
            <a:r>
              <a:rPr lang="es-PA" altLang="zh-TW" sz="1100" dirty="0" smtClean="0">
                <a:solidFill>
                  <a:srgbClr val="FFC000"/>
                </a:solidFill>
              </a:rPr>
              <a:t>OFICINA CENTRAL TAIPEI</a:t>
            </a:r>
            <a:endParaRPr lang="es-PA" altLang="zh-TW" sz="1100" dirty="0">
              <a:solidFill>
                <a:srgbClr val="FFC000"/>
              </a:solidFill>
            </a:endParaRPr>
          </a:p>
        </p:txBody>
      </p:sp>
      <p:sp>
        <p:nvSpPr>
          <p:cNvPr id="41" name="TextBox 40"/>
          <p:cNvSpPr txBox="1"/>
          <p:nvPr/>
        </p:nvSpPr>
        <p:spPr>
          <a:xfrm>
            <a:off x="2985725" y="7489950"/>
            <a:ext cx="1006987" cy="261602"/>
          </a:xfrm>
          <a:prstGeom prst="rect">
            <a:avLst/>
          </a:prstGeom>
          <a:noFill/>
        </p:spPr>
        <p:txBody>
          <a:bodyPr wrap="none" lIns="91430" tIns="45716" rIns="91430" bIns="45716" rtlCol="0">
            <a:spAutoFit/>
          </a:bodyPr>
          <a:lstStyle/>
          <a:p>
            <a:r>
              <a:rPr lang="es-PA" altLang="zh-TW" sz="1100" dirty="0" smtClean="0">
                <a:solidFill>
                  <a:srgbClr val="FFC000"/>
                </a:solidFill>
              </a:rPr>
              <a:t>SEDE CANTON</a:t>
            </a:r>
            <a:endParaRPr lang="es-PA" altLang="zh-TW" sz="1100" dirty="0">
              <a:solidFill>
                <a:srgbClr val="FFC000"/>
              </a:solidFill>
            </a:endParaRPr>
          </a:p>
        </p:txBody>
      </p:sp>
      <p:sp>
        <p:nvSpPr>
          <p:cNvPr id="42" name="TextBox 41"/>
          <p:cNvSpPr txBox="1"/>
          <p:nvPr/>
        </p:nvSpPr>
        <p:spPr>
          <a:xfrm>
            <a:off x="4866080" y="6999192"/>
            <a:ext cx="897983" cy="261602"/>
          </a:xfrm>
          <a:prstGeom prst="rect">
            <a:avLst/>
          </a:prstGeom>
          <a:noFill/>
        </p:spPr>
        <p:txBody>
          <a:bodyPr wrap="none" lIns="91430" tIns="45716" rIns="91430" bIns="45716" rtlCol="0">
            <a:spAutoFit/>
          </a:bodyPr>
          <a:lstStyle/>
          <a:p>
            <a:r>
              <a:rPr lang="es-PA" altLang="zh-TW" sz="1100" dirty="0" smtClean="0">
                <a:solidFill>
                  <a:srgbClr val="FFC000"/>
                </a:solidFill>
              </a:rPr>
              <a:t>SEDE MIAMI</a:t>
            </a:r>
            <a:endParaRPr lang="zh-TW" altLang="en-US" sz="1100" dirty="0">
              <a:solidFill>
                <a:srgbClr val="FFC000"/>
              </a:solidFill>
            </a:endParaRPr>
          </a:p>
        </p:txBody>
      </p:sp>
      <p:sp>
        <p:nvSpPr>
          <p:cNvPr id="39" name="Rectangle 38"/>
          <p:cNvSpPr/>
          <p:nvPr/>
        </p:nvSpPr>
        <p:spPr>
          <a:xfrm>
            <a:off x="404664" y="5993051"/>
            <a:ext cx="2358927" cy="400109"/>
          </a:xfrm>
          <a:prstGeom prst="rect">
            <a:avLst/>
          </a:prstGeom>
          <a:noFill/>
          <a:ln>
            <a:noFill/>
          </a:ln>
          <a:effectLst/>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s-PA" altLang="zh-TW" sz="2000" b="1" cap="all" dirty="0">
                <a:ln/>
                <a:solidFill>
                  <a:schemeClr val="accent1"/>
                </a:solidFill>
                <a:effectLst>
                  <a:outerShdw blurRad="19685" dist="12700" dir="5400000" algn="tl" rotWithShape="0">
                    <a:schemeClr val="accent1">
                      <a:satMod val="130000"/>
                      <a:alpha val="60000"/>
                    </a:schemeClr>
                  </a:outerShdw>
                </a:effectLst>
              </a:rPr>
              <a:t>Nuestras oficinas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0" name="Rectangle 39"/>
          <p:cNvSpPr/>
          <p:nvPr/>
        </p:nvSpPr>
        <p:spPr>
          <a:xfrm>
            <a:off x="404664" y="2680683"/>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VisiOn </a:t>
            </a:r>
            <a:r>
              <a:rPr lang="es-PA" altLang="zh-TW" sz="2000" b="1" cap="all" dirty="0">
                <a:ln/>
                <a:solidFill>
                  <a:schemeClr val="accent1"/>
                </a:solidFill>
                <a:effectLst>
                  <a:outerShdw blurRad="19685" dist="12700" dir="5400000" algn="tl" rotWithShape="0">
                    <a:schemeClr val="accent1">
                      <a:satMod val="130000"/>
                      <a:alpha val="60000"/>
                    </a:schemeClr>
                  </a:outerShdw>
                </a:effectLst>
              </a:rPr>
              <a:t>y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misiOn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7" name="Rectangle 46"/>
          <p:cNvSpPr/>
          <p:nvPr/>
        </p:nvSpPr>
        <p:spPr>
          <a:xfrm>
            <a:off x="387827" y="1208584"/>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a:ln/>
                <a:solidFill>
                  <a:schemeClr val="accent1"/>
                </a:solidFill>
                <a:effectLst>
                  <a:outerShdw blurRad="19685" dist="12700" dir="5400000" algn="tl" rotWithShape="0">
                    <a:schemeClr val="accent1">
                      <a:satMod val="130000"/>
                      <a:alpha val="60000"/>
                    </a:schemeClr>
                  </a:outerShdw>
                </a:effectLst>
              </a:rPr>
              <a:t>QUIENES SOMOS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48" name="Picture 47" descr="http://farm1.static.flickr.com/226/467314564_daea815fd3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4088904"/>
            <a:ext cx="2342028" cy="15825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 name="Picture 48" descr="http://6.blog.xuite.net/6/0/7/0/22582722/blog_1614045/txt/35132330/0.jpg"/>
          <p:cNvPicPr/>
          <p:nvPr/>
        </p:nvPicPr>
        <p:blipFill>
          <a:blip r:embed="rId4">
            <a:extLst>
              <a:ext uri="{28A0092B-C50C-407E-A947-70E740481C1C}">
                <a14:useLocalDpi xmlns:a14="http://schemas.microsoft.com/office/drawing/2010/main" val="0"/>
              </a:ext>
            </a:extLst>
          </a:blip>
          <a:srcRect/>
          <a:stretch>
            <a:fillRect/>
          </a:stretch>
        </p:blipFill>
        <p:spPr bwMode="auto">
          <a:xfrm>
            <a:off x="2342030" y="4088904"/>
            <a:ext cx="2239098" cy="157832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2" descr="http://www.house0168.tw/UploadFile/2007101553203.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128" y="4088904"/>
            <a:ext cx="2276874" cy="15825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26" name="Picture 25"/>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18044" y="5671425"/>
            <a:ext cx="2863284" cy="200055"/>
          </a:xfrm>
          <a:prstGeom prst="rect">
            <a:avLst/>
          </a:prstGeom>
          <a:noFill/>
        </p:spPr>
        <p:txBody>
          <a:bodyPr wrap="none" rtlCol="0">
            <a:spAutoFit/>
          </a:bodyPr>
          <a:lstStyle/>
          <a:p>
            <a:r>
              <a:rPr lang="es-PA" altLang="zh-TW" sz="700" dirty="0"/>
              <a:t>F</a:t>
            </a:r>
            <a:r>
              <a:rPr lang="es-PA" altLang="zh-TW" sz="700" dirty="0" smtClean="0"/>
              <a:t>oto: Complejo Empresarial donde se localiza la oficina de Dalebro Taipei</a:t>
            </a:r>
            <a:endParaRPr lang="es-PA" altLang="zh-TW" sz="700" dirty="0"/>
          </a:p>
        </p:txBody>
      </p:sp>
      <p:cxnSp>
        <p:nvCxnSpPr>
          <p:cNvPr id="27"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7-Point Star 22"/>
          <p:cNvSpPr/>
          <p:nvPr/>
        </p:nvSpPr>
        <p:spPr bwMode="auto">
          <a:xfrm>
            <a:off x="584685" y="7329264"/>
            <a:ext cx="1980219" cy="1614634"/>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24" name="7-Point Star 23"/>
          <p:cNvSpPr/>
          <p:nvPr/>
        </p:nvSpPr>
        <p:spPr bwMode="auto">
          <a:xfrm>
            <a:off x="2643701" y="7747597"/>
            <a:ext cx="1691037" cy="1437476"/>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b="1" dirty="0"/>
          </a:p>
        </p:txBody>
      </p:sp>
      <p:sp>
        <p:nvSpPr>
          <p:cNvPr id="33" name="7-Point Star 32"/>
          <p:cNvSpPr/>
          <p:nvPr/>
        </p:nvSpPr>
        <p:spPr bwMode="auto">
          <a:xfrm>
            <a:off x="4452516" y="7249754"/>
            <a:ext cx="1784795" cy="1455049"/>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 name="Rectangle 2"/>
          <p:cNvSpPr/>
          <p:nvPr/>
        </p:nvSpPr>
        <p:spPr>
          <a:xfrm>
            <a:off x="4657425" y="7689304"/>
            <a:ext cx="1374975" cy="461665"/>
          </a:xfrm>
          <a:prstGeom prst="rect">
            <a:avLst/>
          </a:prstGeom>
        </p:spPr>
        <p:txBody>
          <a:bodyPr wrap="square">
            <a:spAutoFit/>
          </a:bodyPr>
          <a:lstStyle/>
          <a:p>
            <a:pPr algn="ctr" defTabSz="914002" fontAlgn="base">
              <a:spcBef>
                <a:spcPct val="0"/>
              </a:spcBef>
              <a:spcAft>
                <a:spcPct val="0"/>
              </a:spcAft>
            </a:pPr>
            <a:r>
              <a:rPr lang="es-PA" altLang="zh-TW" sz="800" dirty="0" smtClean="0">
                <a:solidFill>
                  <a:schemeClr val="bg1"/>
                </a:solidFill>
              </a:rPr>
              <a:t>Estar </a:t>
            </a:r>
            <a:r>
              <a:rPr lang="es-PA" altLang="zh-TW" sz="800" dirty="0">
                <a:solidFill>
                  <a:schemeClr val="bg1"/>
                </a:solidFill>
              </a:rPr>
              <a:t>más cerca de nuestros clientes brindándoles una respuesta </a:t>
            </a:r>
            <a:r>
              <a:rPr lang="es-PA" altLang="zh-TW" sz="800" dirty="0" smtClean="0">
                <a:solidFill>
                  <a:schemeClr val="bg1"/>
                </a:solidFill>
              </a:rPr>
              <a:t>inmediata.</a:t>
            </a:r>
            <a:endParaRPr lang="zh-TW" altLang="en-US" sz="800" dirty="0">
              <a:solidFill>
                <a:schemeClr val="bg1"/>
              </a:solidFill>
            </a:endParaRPr>
          </a:p>
        </p:txBody>
      </p:sp>
      <p:sp>
        <p:nvSpPr>
          <p:cNvPr id="4" name="Rectangle 3"/>
          <p:cNvSpPr/>
          <p:nvPr/>
        </p:nvSpPr>
        <p:spPr>
          <a:xfrm>
            <a:off x="881146" y="7859248"/>
            <a:ext cx="1350575" cy="584775"/>
          </a:xfrm>
          <a:prstGeom prst="rect">
            <a:avLst/>
          </a:prstGeom>
        </p:spPr>
        <p:txBody>
          <a:bodyPr wrap="square">
            <a:spAutoFit/>
          </a:bodyPr>
          <a:lstStyle/>
          <a:p>
            <a:pPr algn="ctr" defTabSz="914002" fontAlgn="base">
              <a:spcBef>
                <a:spcPct val="0"/>
              </a:spcBef>
              <a:spcAft>
                <a:spcPct val="0"/>
              </a:spcAft>
            </a:pPr>
            <a:r>
              <a:rPr lang="es-PA" altLang="zh-TW" sz="800" dirty="0">
                <a:solidFill>
                  <a:schemeClr val="bg1"/>
                </a:solidFill>
              </a:rPr>
              <a:t>La casa </a:t>
            </a:r>
            <a:r>
              <a:rPr lang="es-PA" altLang="zh-TW" sz="800" dirty="0" smtClean="0">
                <a:solidFill>
                  <a:schemeClr val="bg1"/>
                </a:solidFill>
              </a:rPr>
              <a:t>matriz establecida en Taipéi, cuenta con </a:t>
            </a:r>
            <a:r>
              <a:rPr lang="es-PA" altLang="zh-TW" sz="800" dirty="0">
                <a:solidFill>
                  <a:schemeClr val="bg1"/>
                </a:solidFill>
              </a:rPr>
              <a:t>el </a:t>
            </a:r>
            <a:r>
              <a:rPr lang="es-PA" altLang="zh-TW" sz="800" dirty="0" smtClean="0">
                <a:solidFill>
                  <a:schemeClr val="bg1"/>
                </a:solidFill>
              </a:rPr>
              <a:t>equipo </a:t>
            </a:r>
            <a:r>
              <a:rPr lang="es-PA" altLang="zh-TW" sz="800" dirty="0">
                <a:solidFill>
                  <a:schemeClr val="bg1"/>
                </a:solidFill>
              </a:rPr>
              <a:t>consultor, financiero y logístico.</a:t>
            </a:r>
            <a:endParaRPr lang="zh-TW" altLang="en-US" sz="800" dirty="0">
              <a:solidFill>
                <a:schemeClr val="bg1"/>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a:xfrm>
            <a:off x="2805143" y="8203149"/>
            <a:ext cx="1368152" cy="461665"/>
          </a:xfrm>
          <a:prstGeom prst="rect">
            <a:avLst/>
          </a:prstGeom>
        </p:spPr>
        <p:txBody>
          <a:bodyPr wrap="square">
            <a:spAutoFit/>
          </a:bodyPr>
          <a:lstStyle/>
          <a:p>
            <a:pPr algn="ctr"/>
            <a:r>
              <a:rPr lang="es-PA" altLang="zh-TW" sz="800" dirty="0" smtClean="0">
                <a:solidFill>
                  <a:schemeClr val="bg1"/>
                </a:solidFill>
              </a:rPr>
              <a:t>Manejo de la relación </a:t>
            </a:r>
            <a:r>
              <a:rPr lang="es-PA" altLang="zh-TW" sz="800" dirty="0">
                <a:solidFill>
                  <a:schemeClr val="bg1"/>
                </a:solidFill>
              </a:rPr>
              <a:t>con los proveedores </a:t>
            </a:r>
            <a:r>
              <a:rPr lang="es-PA" altLang="zh-TW" sz="800" dirty="0" smtClean="0">
                <a:solidFill>
                  <a:schemeClr val="bg1"/>
                </a:solidFill>
              </a:rPr>
              <a:t>y  control </a:t>
            </a:r>
            <a:r>
              <a:rPr lang="es-PA" altLang="zh-TW" sz="800" dirty="0">
                <a:solidFill>
                  <a:schemeClr val="bg1"/>
                </a:solidFill>
              </a:rPr>
              <a:t>de calidad de los productos.</a:t>
            </a:r>
            <a:endParaRPr lang="zh-TW" altLang="en-US" sz="800" dirty="0">
              <a:solidFill>
                <a:schemeClr val="bg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0294100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308563" y="7618174"/>
            <a:ext cx="4104456" cy="523212"/>
          </a:xfrm>
          <a:prstGeom prst="rect">
            <a:avLst/>
          </a:prstGeom>
          <a:noFill/>
        </p:spPr>
        <p:txBody>
          <a:bodyPr wrap="square" lIns="91430" tIns="45716" rIns="91430" bIns="45716" rtlCol="0">
            <a:spAutoFit/>
          </a:bodyPr>
          <a:lstStyle/>
          <a:p>
            <a:pPr algn="ctr"/>
            <a:r>
              <a:rPr lang="es-PA" altLang="zh-TW" sz="1400" b="1" dirty="0" smtClean="0">
                <a:solidFill>
                  <a:srgbClr val="FFC000"/>
                </a:solidFill>
              </a:rPr>
              <a:t>Como  resultado  ayudamos a maximizar  los beneficios y </a:t>
            </a:r>
            <a:r>
              <a:rPr lang="es-PA" altLang="zh-TW" sz="1400" b="1" dirty="0">
                <a:solidFill>
                  <a:srgbClr val="FFC000"/>
                </a:solidFill>
              </a:rPr>
              <a:t>minimizar </a:t>
            </a:r>
            <a:r>
              <a:rPr lang="es-PA" altLang="zh-TW" sz="1400" b="1" dirty="0" smtClean="0">
                <a:solidFill>
                  <a:srgbClr val="FFC000"/>
                </a:solidFill>
              </a:rPr>
              <a:t>los riesgos </a:t>
            </a:r>
            <a:r>
              <a:rPr lang="es-PA" altLang="zh-TW" sz="1400" b="1" dirty="0">
                <a:solidFill>
                  <a:srgbClr val="FFC000"/>
                </a:solidFill>
              </a:rPr>
              <a:t>del cliente </a:t>
            </a:r>
            <a:endParaRPr lang="zh-TW" altLang="en-US" sz="1400" b="1" dirty="0">
              <a:solidFill>
                <a:srgbClr val="FFC000"/>
              </a:solidFill>
            </a:endParaRPr>
          </a:p>
        </p:txBody>
      </p:sp>
      <p:sp>
        <p:nvSpPr>
          <p:cNvPr id="31" name="TextBox 30"/>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2" name="Picture 31"/>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12262" y="1568624"/>
            <a:ext cx="5897058" cy="600164"/>
          </a:xfrm>
          <a:prstGeom prst="rect">
            <a:avLst/>
          </a:prstGeom>
          <a:noFill/>
        </p:spPr>
        <p:txBody>
          <a:bodyPr wrap="square" rtlCol="0">
            <a:spAutoFit/>
          </a:bodyPr>
          <a:lstStyle/>
          <a:p>
            <a:r>
              <a:rPr lang="es-PA" altLang="zh-TW" sz="1100" dirty="0" smtClean="0"/>
              <a:t>Estamos  enfocados  en crear valores  y beneficios  para el cliente, los mismos se encuentran a través de nuestras  ventajas competitivas  logrando  disminuir costes, incrementando  la eficiencia en  el  trabajo y reduciendo tiempo y demoras. </a:t>
            </a:r>
            <a:endParaRPr lang="es-PA" altLang="zh-TW" sz="1100" dirty="0"/>
          </a:p>
        </p:txBody>
      </p:sp>
      <p:sp>
        <p:nvSpPr>
          <p:cNvPr id="2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POR QUE ELEGIR DALEBRO </a:t>
            </a:r>
            <a:endParaRPr lang="zh-TW" altLang="en-US" sz="2000" kern="0" dirty="0"/>
          </a:p>
        </p:txBody>
      </p:sp>
      <p:cxnSp>
        <p:nvCxnSpPr>
          <p:cNvPr id="29"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Rectangle 56"/>
          <p:cNvSpPr/>
          <p:nvPr/>
        </p:nvSpPr>
        <p:spPr>
          <a:xfrm>
            <a:off x="387827" y="1208584"/>
            <a:ext cx="5669464"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Ventajas competitivas DALEBRO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grpSp>
        <p:nvGrpSpPr>
          <p:cNvPr id="3" name="Group 2"/>
          <p:cNvGrpSpPr/>
          <p:nvPr/>
        </p:nvGrpSpPr>
        <p:grpSpPr>
          <a:xfrm>
            <a:off x="844485" y="2900898"/>
            <a:ext cx="5329110" cy="4356277"/>
            <a:chOff x="844485" y="2900898"/>
            <a:chExt cx="5329110" cy="4356277"/>
          </a:xfrm>
        </p:grpSpPr>
        <p:sp>
          <p:nvSpPr>
            <p:cNvPr id="60" name="Freeform 59"/>
            <p:cNvSpPr/>
            <p:nvPr/>
          </p:nvSpPr>
          <p:spPr>
            <a:xfrm>
              <a:off x="866983" y="4331975"/>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45459 w 1723429"/>
                <a:gd name="connsiteY5" fmla="*/ 353042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45459" y="35304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1" name="Freeform 60"/>
            <p:cNvSpPr/>
            <p:nvPr/>
          </p:nvSpPr>
          <p:spPr>
            <a:xfrm>
              <a:off x="2172562" y="4331975"/>
              <a:ext cx="1408837"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s-PA" altLang="zh-TW" sz="800" kern="1200" dirty="0" smtClean="0"/>
                <a:t>Sin barreras de comunicación </a:t>
              </a:r>
              <a:endParaRPr lang="zh-TW" altLang="en-US" sz="800" kern="1200" dirty="0"/>
            </a:p>
          </p:txBody>
        </p:sp>
        <p:sp>
          <p:nvSpPr>
            <p:cNvPr id="62" name="Freeform 61"/>
            <p:cNvSpPr/>
            <p:nvPr/>
          </p:nvSpPr>
          <p:spPr>
            <a:xfrm>
              <a:off x="868735" y="5403692"/>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0022 w 1723429"/>
                <a:gd name="connsiteY5" fmla="*/ 348864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0022" y="348864"/>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3" name="Freeform 62"/>
            <p:cNvSpPr/>
            <p:nvPr/>
          </p:nvSpPr>
          <p:spPr>
            <a:xfrm>
              <a:off x="2172563" y="5413322"/>
              <a:ext cx="140045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s-PA" altLang="zh-TW" sz="800" kern="1200" dirty="0" smtClean="0"/>
                <a:t>Aportamos servicios de valor agregado</a:t>
              </a:r>
              <a:endParaRPr lang="zh-TW" altLang="en-US" sz="800" kern="1200" dirty="0"/>
            </a:p>
          </p:txBody>
        </p:sp>
        <p:sp>
          <p:nvSpPr>
            <p:cNvPr id="64" name="Freeform 63"/>
            <p:cNvSpPr/>
            <p:nvPr/>
          </p:nvSpPr>
          <p:spPr>
            <a:xfrm>
              <a:off x="844485" y="6526893"/>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7109 w 1723429"/>
                <a:gd name="connsiteY5" fmla="*/ 340509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7109" y="34050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defTabSz="400050">
                <a:lnSpc>
                  <a:spcPct val="90000"/>
                </a:lnSpc>
                <a:spcBef>
                  <a:spcPct val="0"/>
                </a:spcBef>
                <a:spcAft>
                  <a:spcPct val="35000"/>
                </a:spcAft>
              </a:pPr>
              <a:r>
                <a:rPr lang="es-PA" altLang="zh-TW" sz="800" dirty="0" smtClean="0"/>
                <a:t>Profesionales con </a:t>
              </a:r>
              <a:r>
                <a:rPr lang="es-PA" altLang="zh-TW" sz="800" dirty="0"/>
                <a:t>experiencia en la </a:t>
              </a:r>
              <a:r>
                <a:rPr lang="es-PA" altLang="zh-TW" sz="800" dirty="0" smtClean="0"/>
                <a:t>industria</a:t>
              </a:r>
              <a:r>
                <a:rPr lang="es-PA" altLang="zh-TW" sz="800" kern="1200" dirty="0" smtClean="0"/>
                <a:t> </a:t>
              </a:r>
              <a:endParaRPr lang="zh-TW" altLang="en-US" sz="800" kern="1200" dirty="0"/>
            </a:p>
          </p:txBody>
        </p:sp>
        <p:sp>
          <p:nvSpPr>
            <p:cNvPr id="65" name="Freeform 64"/>
            <p:cNvSpPr/>
            <p:nvPr/>
          </p:nvSpPr>
          <p:spPr>
            <a:xfrm>
              <a:off x="2183556" y="6502435"/>
              <a:ext cx="1407369"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es-PA" altLang="zh-TW" sz="800" dirty="0" smtClean="0"/>
                <a:t>Ejecución eficaz de estrategias </a:t>
              </a:r>
              <a:r>
                <a:rPr lang="es-PA" altLang="zh-TW" sz="800" dirty="0"/>
                <a:t>y </a:t>
              </a:r>
              <a:r>
                <a:rPr lang="es-PA" altLang="zh-TW" sz="800" dirty="0" smtClean="0"/>
                <a:t>procedimientos</a:t>
              </a:r>
              <a:endParaRPr lang="es-PA" altLang="zh-TW" sz="800" dirty="0"/>
            </a:p>
          </p:txBody>
        </p:sp>
        <p:sp>
          <p:nvSpPr>
            <p:cNvPr id="66" name="Freeform 65"/>
            <p:cNvSpPr/>
            <p:nvPr/>
          </p:nvSpPr>
          <p:spPr>
            <a:xfrm>
              <a:off x="866983" y="3241991"/>
              <a:ext cx="1432386" cy="760777"/>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167496 w 1723429"/>
                <a:gd name="connsiteY5" fmla="*/ 336330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167496" y="33633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r>
                <a:rPr lang="en-US" altLang="zh-TW" sz="800" kern="1200" dirty="0" smtClean="0"/>
                <a:t>  </a:t>
              </a:r>
              <a:endParaRPr lang="zh-TW" altLang="en-US" sz="800" kern="1200" dirty="0"/>
            </a:p>
          </p:txBody>
        </p:sp>
        <p:sp>
          <p:nvSpPr>
            <p:cNvPr id="67" name="Freeform 66"/>
            <p:cNvSpPr/>
            <p:nvPr/>
          </p:nvSpPr>
          <p:spPr>
            <a:xfrm>
              <a:off x="2183555" y="3259043"/>
              <a:ext cx="1384957" cy="736319"/>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8" name="TextBox 67"/>
            <p:cNvSpPr txBox="1"/>
            <p:nvPr/>
          </p:nvSpPr>
          <p:spPr>
            <a:xfrm>
              <a:off x="1034612" y="2900898"/>
              <a:ext cx="792205" cy="400110"/>
            </a:xfrm>
            <a:prstGeom prst="rect">
              <a:avLst/>
            </a:prstGeom>
            <a:noFill/>
          </p:spPr>
          <p:txBody>
            <a:bodyPr wrap="none" rtlCol="0">
              <a:spAutoFit/>
            </a:bodyPr>
            <a:lstStyle/>
            <a:p>
              <a:pPr algn="ctr"/>
              <a:r>
                <a:rPr lang="es-PA" altLang="zh-TW" sz="1000" dirty="0" smtClean="0"/>
                <a:t>RECURSOS</a:t>
              </a:r>
            </a:p>
            <a:p>
              <a:pPr algn="ctr"/>
              <a:r>
                <a:rPr lang="es-PA" altLang="zh-TW" sz="1000" dirty="0" smtClean="0"/>
                <a:t> TANGIBLES</a:t>
              </a:r>
              <a:endParaRPr lang="zh-TW" altLang="en-US" sz="1000" dirty="0"/>
            </a:p>
          </p:txBody>
        </p:sp>
        <p:sp>
          <p:nvSpPr>
            <p:cNvPr id="69" name="TextBox 68"/>
            <p:cNvSpPr txBox="1"/>
            <p:nvPr/>
          </p:nvSpPr>
          <p:spPr>
            <a:xfrm>
              <a:off x="2299369" y="2900898"/>
              <a:ext cx="907621" cy="400110"/>
            </a:xfrm>
            <a:prstGeom prst="rect">
              <a:avLst/>
            </a:prstGeom>
            <a:noFill/>
          </p:spPr>
          <p:txBody>
            <a:bodyPr wrap="none" rtlCol="0">
              <a:spAutoFit/>
            </a:bodyPr>
            <a:lstStyle/>
            <a:p>
              <a:pPr algn="ctr"/>
              <a:r>
                <a:rPr lang="es-PA" altLang="zh-TW" sz="1000" dirty="0" smtClean="0"/>
                <a:t>BENEFICIOS</a:t>
              </a:r>
            </a:p>
            <a:p>
              <a:pPr algn="ctr"/>
              <a:r>
                <a:rPr lang="es-PA" altLang="zh-TW" sz="1000" dirty="0" smtClean="0"/>
                <a:t> INTANGIBLES</a:t>
              </a:r>
              <a:endParaRPr lang="zh-TW" altLang="en-US" sz="1000" dirty="0"/>
            </a:p>
          </p:txBody>
        </p:sp>
        <p:sp>
          <p:nvSpPr>
            <p:cNvPr id="81" name="Rounded Rectangle 80"/>
            <p:cNvSpPr/>
            <p:nvPr/>
          </p:nvSpPr>
          <p:spPr bwMode="auto">
            <a:xfrm>
              <a:off x="4013356" y="5430215"/>
              <a:ext cx="2160239" cy="74802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Reducción de Costos</a:t>
              </a:r>
            </a:p>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Disminución de operaciones</a:t>
              </a:r>
            </a:p>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Disminución de tiempo y demoras</a:t>
              </a:r>
            </a:p>
            <a:p>
              <a:pPr marL="171450" indent="-171450" defTabSz="914099" fontAlgn="base">
                <a:spcBef>
                  <a:spcPct val="0"/>
                </a:spcBef>
                <a:spcAft>
                  <a:spcPct val="0"/>
                </a:spcAft>
                <a:buFont typeface="Arial" panose="020B0604020202020204" pitchFamily="34" charset="0"/>
                <a:buChar char="•"/>
              </a:pPr>
              <a:endParaRPr lang="zh-TW" altLang="en-US" sz="900" dirty="0" smtClean="0">
                <a:solidFill>
                  <a:srgbClr val="FFFFFF"/>
                </a:solidFill>
                <a:effectLst>
                  <a:outerShdw blurRad="38100" dist="38100" dir="2700000" algn="tl">
                    <a:srgbClr val="000000">
                      <a:alpha val="43137"/>
                    </a:srgbClr>
                  </a:outerShdw>
                </a:effectLst>
              </a:endParaRPr>
            </a:p>
          </p:txBody>
        </p:sp>
        <p:sp>
          <p:nvSpPr>
            <p:cNvPr id="82" name="Rounded Rectangle 81"/>
            <p:cNvSpPr/>
            <p:nvPr/>
          </p:nvSpPr>
          <p:spPr bwMode="auto">
            <a:xfrm>
              <a:off x="4004355" y="4191062"/>
              <a:ext cx="2169240" cy="80053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Alto Rendimiento</a:t>
              </a:r>
            </a:p>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Incremento de su margen económico</a:t>
              </a:r>
            </a:p>
            <a:p>
              <a:pPr defTabSz="914099" fontAlgn="base">
                <a:spcBef>
                  <a:spcPct val="0"/>
                </a:spcBef>
                <a:spcAft>
                  <a:spcPct val="0"/>
                </a:spcAft>
              </a:pPr>
              <a:r>
                <a:rPr lang="es-PA" altLang="zh-TW" sz="900" dirty="0" smtClean="0">
                  <a:solidFill>
                    <a:srgbClr val="FFFFFF"/>
                  </a:solidFill>
                  <a:effectLst>
                    <a:outerShdw blurRad="38100" dist="38100" dir="2700000" algn="tl">
                      <a:srgbClr val="000000">
                        <a:alpha val="43137"/>
                      </a:srgbClr>
                    </a:outerShdw>
                  </a:effectLst>
                </a:rPr>
                <a:t>- Un paso adelante de la competencia</a:t>
              </a:r>
              <a:endParaRPr lang="es-PA" altLang="zh-TW" sz="900" dirty="0">
                <a:solidFill>
                  <a:srgbClr val="FFFFFF"/>
                </a:solidFill>
                <a:effectLst>
                  <a:outerShdw blurRad="38100" dist="38100" dir="2700000" algn="tl">
                    <a:srgbClr val="000000">
                      <a:alpha val="43137"/>
                    </a:srgbClr>
                  </a:outerShdw>
                </a:effectLst>
              </a:endParaRPr>
            </a:p>
          </p:txBody>
        </p:sp>
        <p:cxnSp>
          <p:nvCxnSpPr>
            <p:cNvPr id="94" name="Elbow Connector 93"/>
            <p:cNvCxnSpPr/>
            <p:nvPr/>
          </p:nvCxnSpPr>
          <p:spPr>
            <a:xfrm flipH="1" flipV="1">
              <a:off x="3546015" y="3639769"/>
              <a:ext cx="47429" cy="3258970"/>
            </a:xfrm>
            <a:prstGeom prst="bentConnector3">
              <a:avLst>
                <a:gd name="adj1" fmla="val -481984"/>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09959" y="5197358"/>
              <a:ext cx="1192630" cy="2459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bwMode="auto">
            <a:xfrm>
              <a:off x="4241552" y="6231607"/>
              <a:ext cx="1694842" cy="948982"/>
            </a:xfrm>
            <a:prstGeom prst="downArrow">
              <a:avLst>
                <a:gd name="adj1" fmla="val 56948"/>
                <a:gd name="adj2" fmla="val 50000"/>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4" name="TextBox 33"/>
            <p:cNvSpPr txBox="1"/>
            <p:nvPr/>
          </p:nvSpPr>
          <p:spPr>
            <a:xfrm>
              <a:off x="4702572" y="6590962"/>
              <a:ext cx="809709" cy="307777"/>
            </a:xfrm>
            <a:prstGeom prst="rect">
              <a:avLst/>
            </a:prstGeom>
            <a:noFill/>
          </p:spPr>
          <p:txBody>
            <a:bodyPr wrap="none" rtlCol="0">
              <a:spAutoFit/>
            </a:bodyPr>
            <a:lstStyle/>
            <a:p>
              <a:r>
                <a:rPr lang="en-US" altLang="zh-TW" sz="1400" dirty="0" smtClean="0">
                  <a:solidFill>
                    <a:schemeClr val="bg1"/>
                  </a:solidFill>
                </a:rPr>
                <a:t>RIESGOS</a:t>
              </a:r>
              <a:endParaRPr lang="zh-TW" altLang="en-US" sz="1400" dirty="0">
                <a:solidFill>
                  <a:schemeClr val="bg1"/>
                </a:solidFill>
              </a:endParaRPr>
            </a:p>
          </p:txBody>
        </p:sp>
        <p:sp>
          <p:nvSpPr>
            <p:cNvPr id="35" name="Down Arrow 34"/>
            <p:cNvSpPr/>
            <p:nvPr/>
          </p:nvSpPr>
          <p:spPr bwMode="auto">
            <a:xfrm rot="10800000">
              <a:off x="4271874" y="3271962"/>
              <a:ext cx="1697629" cy="869525"/>
            </a:xfrm>
            <a:prstGeom prst="downArrow">
              <a:avLst>
                <a:gd name="adj1" fmla="val 56948"/>
                <a:gd name="adj2" fmla="val 48584"/>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4599553" y="3505304"/>
              <a:ext cx="1042273" cy="307777"/>
            </a:xfrm>
            <a:prstGeom prst="rect">
              <a:avLst/>
            </a:prstGeom>
            <a:noFill/>
          </p:spPr>
          <p:txBody>
            <a:bodyPr wrap="none" rtlCol="0">
              <a:spAutoFit/>
            </a:bodyPr>
            <a:lstStyle/>
            <a:p>
              <a:r>
                <a:rPr lang="en-US" altLang="zh-TW" sz="1400" dirty="0" smtClean="0">
                  <a:solidFill>
                    <a:schemeClr val="bg1"/>
                  </a:solidFill>
                </a:rPr>
                <a:t>BENEFICIOS</a:t>
              </a:r>
              <a:endParaRPr lang="zh-TW" altLang="en-US" sz="1400" dirty="0">
                <a:solidFill>
                  <a:schemeClr val="bg1"/>
                </a:solidFill>
              </a:endParaRPr>
            </a:p>
          </p:txBody>
        </p:sp>
        <p:sp>
          <p:nvSpPr>
            <p:cNvPr id="33" name="文字方塊 32"/>
            <p:cNvSpPr txBox="1"/>
            <p:nvPr/>
          </p:nvSpPr>
          <p:spPr>
            <a:xfrm>
              <a:off x="1001037" y="5529064"/>
              <a:ext cx="1287842" cy="461665"/>
            </a:xfrm>
            <a:prstGeom prst="rect">
              <a:avLst/>
            </a:prstGeom>
            <a:noFill/>
          </p:spPr>
          <p:txBody>
            <a:bodyPr wrap="square" rtlCol="0">
              <a:spAutoFit/>
            </a:bodyPr>
            <a:lstStyle/>
            <a:p>
              <a:r>
                <a:rPr lang="en-US" altLang="zh-TW" sz="800" dirty="0" smtClean="0"/>
                <a:t>Contamos con recursos humanos, materiales y conocimientos</a:t>
              </a:r>
              <a:endParaRPr lang="zh-TW" altLang="en-US" sz="800" dirty="0"/>
            </a:p>
          </p:txBody>
        </p:sp>
        <p:sp>
          <p:nvSpPr>
            <p:cNvPr id="36" name="文字方塊 35"/>
            <p:cNvSpPr txBox="1"/>
            <p:nvPr/>
          </p:nvSpPr>
          <p:spPr>
            <a:xfrm>
              <a:off x="1037711" y="4527867"/>
              <a:ext cx="1297057" cy="338554"/>
            </a:xfrm>
            <a:prstGeom prst="rect">
              <a:avLst/>
            </a:prstGeom>
            <a:noFill/>
          </p:spPr>
          <p:txBody>
            <a:bodyPr wrap="square" rtlCol="0">
              <a:spAutoFit/>
            </a:bodyPr>
            <a:lstStyle/>
            <a:p>
              <a:r>
                <a:rPr lang="en-US" altLang="zh-TW" sz="800" dirty="0" smtClean="0"/>
                <a:t>Manejo del idioma español, chino e inglés</a:t>
              </a:r>
              <a:endParaRPr lang="zh-TW" altLang="en-US" sz="800" dirty="0"/>
            </a:p>
          </p:txBody>
        </p:sp>
        <p:sp>
          <p:nvSpPr>
            <p:cNvPr id="37" name="文字方塊 36"/>
            <p:cNvSpPr txBox="1"/>
            <p:nvPr/>
          </p:nvSpPr>
          <p:spPr>
            <a:xfrm>
              <a:off x="1034612" y="3397231"/>
              <a:ext cx="1188134" cy="338554"/>
            </a:xfrm>
            <a:prstGeom prst="rect">
              <a:avLst/>
            </a:prstGeom>
            <a:noFill/>
          </p:spPr>
          <p:txBody>
            <a:bodyPr wrap="square" rtlCol="0">
              <a:spAutoFit/>
            </a:bodyPr>
            <a:lstStyle/>
            <a:p>
              <a:r>
                <a:rPr lang="es-PA" altLang="zh-TW" sz="800" dirty="0" smtClean="0"/>
                <a:t>Oficinas</a:t>
              </a:r>
              <a:r>
                <a:rPr lang="en-US" altLang="zh-TW" sz="800" dirty="0" smtClean="0"/>
                <a:t> en diferentes continentes</a:t>
              </a:r>
              <a:endParaRPr lang="zh-TW" altLang="en-US" sz="800" dirty="0"/>
            </a:p>
          </p:txBody>
        </p:sp>
        <p:cxnSp>
          <p:nvCxnSpPr>
            <p:cNvPr id="54" name="Straight Connector 97"/>
            <p:cNvCxnSpPr/>
            <p:nvPr/>
          </p:nvCxnSpPr>
          <p:spPr>
            <a:xfrm>
              <a:off x="3581399" y="4697116"/>
              <a:ext cx="21602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97"/>
            <p:cNvCxnSpPr/>
            <p:nvPr/>
          </p:nvCxnSpPr>
          <p:spPr>
            <a:xfrm>
              <a:off x="3599440" y="5778462"/>
              <a:ext cx="21602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97"/>
            <p:cNvCxnSpPr/>
            <p:nvPr/>
          </p:nvCxnSpPr>
          <p:spPr>
            <a:xfrm flipV="1">
              <a:off x="5102589" y="5023410"/>
              <a:ext cx="0" cy="3616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2395572" y="3444963"/>
              <a:ext cx="1188134" cy="338554"/>
            </a:xfrm>
            <a:prstGeom prst="rect">
              <a:avLst/>
            </a:prstGeom>
            <a:noFill/>
          </p:spPr>
          <p:txBody>
            <a:bodyPr wrap="square" rtlCol="0">
              <a:spAutoFit/>
            </a:bodyPr>
            <a:lstStyle/>
            <a:p>
              <a:r>
                <a:rPr lang="en-US" altLang="zh-TW" sz="800" dirty="0" smtClean="0">
                  <a:solidFill>
                    <a:schemeClr val="bg1"/>
                  </a:solidFill>
                </a:rPr>
                <a:t>Alta movilidad y respuesta inmediata</a:t>
              </a:r>
              <a:endParaRPr lang="zh-TW" altLang="en-US" sz="800" dirty="0">
                <a:solidFill>
                  <a:schemeClr val="bg1"/>
                </a:solidFill>
              </a:endParaRPr>
            </a:p>
          </p:txBody>
        </p:sp>
      </p:grpSp>
    </p:spTree>
    <p:extLst>
      <p:ext uri="{BB962C8B-B14F-4D97-AF65-F5344CB8AC3E}">
        <p14:creationId xmlns:p14="http://schemas.microsoft.com/office/powerpoint/2010/main" val="18206172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2" y="1603523"/>
            <a:ext cx="5832648" cy="507831"/>
          </a:xfrm>
        </p:spPr>
        <p:txBody>
          <a:bodyPr/>
          <a:lstStyle/>
          <a:p>
            <a:pPr marL="0" indent="0">
              <a:lnSpc>
                <a:spcPct val="100000"/>
              </a:lnSpc>
              <a:buNone/>
            </a:pPr>
            <a:r>
              <a:rPr lang="es-PA" altLang="zh-TW" sz="1100" dirty="0" smtClean="0"/>
              <a:t>En cada eslabón de la cadena de trabajo se puede apreciar el valor agregado que ofrece Dalebro a sus clientes. Coordinamos  y  </a:t>
            </a:r>
            <a:r>
              <a:rPr lang="es-PA" altLang="zh-TW" sz="1100" dirty="0"/>
              <a:t>supervisamos </a:t>
            </a:r>
            <a:r>
              <a:rPr lang="es-PA" altLang="zh-TW" sz="1100" dirty="0" smtClean="0"/>
              <a:t> detalladamente todos </a:t>
            </a:r>
            <a:r>
              <a:rPr lang="es-PA" altLang="zh-TW" sz="1100" dirty="0"/>
              <a:t>los </a:t>
            </a:r>
            <a:r>
              <a:rPr lang="es-PA" altLang="zh-TW" sz="1100" dirty="0" smtClean="0"/>
              <a:t> procesos  y  operaciones  en  una </a:t>
            </a:r>
            <a:r>
              <a:rPr lang="es-PA" altLang="zh-TW" sz="1100" dirty="0"/>
              <a:t>cadena de suministros</a:t>
            </a:r>
            <a:r>
              <a:rPr lang="es-PA" altLang="zh-TW" sz="1100" dirty="0" smtClean="0"/>
              <a:t>:</a:t>
            </a:r>
            <a:endParaRPr lang="es-PA" altLang="zh-TW" sz="1100" dirty="0"/>
          </a:p>
        </p:txBody>
      </p:sp>
      <p:sp>
        <p:nvSpPr>
          <p:cNvPr id="24"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CADENA DE VALOR </a:t>
            </a:r>
            <a:endParaRPr lang="zh-TW" altLang="en-US" sz="2000" kern="0" dirty="0"/>
          </a:p>
        </p:txBody>
      </p:sp>
      <p:cxnSp>
        <p:nvCxnSpPr>
          <p:cNvPr id="29"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NUESTROS VALORES</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5" name="TextBox 3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6" name="Picture 3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980728" y="2504728"/>
            <a:ext cx="4896544" cy="5976664"/>
            <a:chOff x="980728" y="2504728"/>
            <a:chExt cx="4896544" cy="5976664"/>
          </a:xfrm>
        </p:grpSpPr>
        <p:sp>
          <p:nvSpPr>
            <p:cNvPr id="28" name="Rectangle 27"/>
            <p:cNvSpPr/>
            <p:nvPr/>
          </p:nvSpPr>
          <p:spPr>
            <a:xfrm>
              <a:off x="2972919" y="6212772"/>
              <a:ext cx="1682011" cy="1315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198" y="2576736"/>
              <a:ext cx="1182074"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286" y="5601072"/>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9285" y="4592960"/>
              <a:ext cx="1177987"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286" y="3584848"/>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5199" y="6609184"/>
              <a:ext cx="1182073"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descr="C:\Users\user\AppData\Local\Microsoft\Windows\Temporary Internet Files\Content.IE5\UM0WCO4R\MM900297085[1].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699286" y="7617296"/>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0" name="Freeform 49"/>
            <p:cNvSpPr/>
            <p:nvPr/>
          </p:nvSpPr>
          <p:spPr>
            <a:xfrm>
              <a:off x="980732" y="250472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kern="1200" dirty="0" smtClean="0"/>
                <a:t>ANALISIS DE LA INDUSTRIA</a:t>
              </a:r>
              <a:endParaRPr lang="zh-TW" altLang="en-US" sz="1100" kern="1200" dirty="0"/>
            </a:p>
          </p:txBody>
        </p:sp>
        <p:sp>
          <p:nvSpPr>
            <p:cNvPr id="65" name="Oval Callout 64"/>
            <p:cNvSpPr/>
            <p:nvPr/>
          </p:nvSpPr>
          <p:spPr bwMode="auto">
            <a:xfrm>
              <a:off x="2449387" y="4590930"/>
              <a:ext cx="2130050" cy="640961"/>
            </a:xfrm>
            <a:prstGeom prst="wedgeEllipseCallout">
              <a:avLst>
                <a:gd name="adj1" fmla="val -65566"/>
                <a:gd name="adj2" fmla="val -601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r>
                <a:rPr lang="es-PA" altLang="zh-TW" sz="900" dirty="0" smtClean="0">
                  <a:ea typeface="Arial Unicode MS" panose="020B0604020202020204" pitchFamily="34" charset="-120"/>
                  <a:cs typeface="Arial Unicode MS" panose="020B0604020202020204" pitchFamily="34" charset="-120"/>
                </a:rPr>
                <a:t>Tercerización </a:t>
              </a:r>
              <a:r>
                <a:rPr lang="en-US" altLang="zh-TW" sz="900" dirty="0" smtClean="0">
                  <a:ea typeface="Arial Unicode MS" panose="020B0604020202020204" pitchFamily="34" charset="-120"/>
                  <a:cs typeface="Arial Unicode MS" panose="020B0604020202020204" pitchFamily="34" charset="-120"/>
                </a:rPr>
                <a:t>de </a:t>
              </a:r>
              <a:r>
                <a:rPr lang="en-US" altLang="zh-TW" sz="900" dirty="0">
                  <a:ea typeface="Arial Unicode MS" panose="020B0604020202020204" pitchFamily="34" charset="-120"/>
                  <a:cs typeface="Arial Unicode MS" panose="020B0604020202020204" pitchFamily="34" charset="-120"/>
                </a:rPr>
                <a:t>la </a:t>
              </a:r>
              <a:r>
                <a:rPr lang="es-PA" altLang="zh-TW" sz="900" dirty="0">
                  <a:ea typeface="Arial Unicode MS" panose="020B0604020202020204" pitchFamily="34" charset="-120"/>
                  <a:cs typeface="Arial Unicode MS" panose="020B0604020202020204" pitchFamily="34" charset="-120"/>
                </a:rPr>
                <a:t>producción</a:t>
              </a:r>
              <a:r>
                <a:rPr lang="en-US" altLang="zh-TW" sz="900" dirty="0">
                  <a:ea typeface="Arial Unicode MS" panose="020B0604020202020204" pitchFamily="34" charset="-120"/>
                  <a:cs typeface="Arial Unicode MS" panose="020B0604020202020204" pitchFamily="34" charset="-120"/>
                </a:rPr>
                <a:t>, </a:t>
              </a:r>
              <a:r>
                <a:rPr lang="es-PA" altLang="zh-TW" sz="900" dirty="0">
                  <a:ea typeface="Arial Unicode MS" panose="020B0604020202020204" pitchFamily="34" charset="-120"/>
                  <a:cs typeface="Arial Unicode MS" panose="020B0604020202020204" pitchFamily="34" charset="-120"/>
                </a:rPr>
                <a:t>verificación</a:t>
              </a:r>
              <a:r>
                <a:rPr lang="en-US" altLang="zh-TW" sz="900" dirty="0">
                  <a:ea typeface="Arial Unicode MS" panose="020B0604020202020204" pitchFamily="34" charset="-120"/>
                  <a:cs typeface="Arial Unicode MS" panose="020B0604020202020204" pitchFamily="34" charset="-120"/>
                </a:rPr>
                <a:t> del BOM y </a:t>
              </a:r>
              <a:r>
                <a:rPr lang="es-PA" altLang="zh-TW" sz="900" dirty="0" smtClean="0">
                  <a:ea typeface="Arial Unicode MS" panose="020B0604020202020204" pitchFamily="34" charset="-120"/>
                  <a:cs typeface="Arial Unicode MS" panose="020B0604020202020204" pitchFamily="34" charset="-120"/>
                </a:rPr>
                <a:t>plazos</a:t>
              </a:r>
              <a:r>
                <a:rPr lang="en-US" altLang="zh-TW" sz="900" dirty="0" smtClean="0">
                  <a:ea typeface="Arial Unicode MS" panose="020B0604020202020204" pitchFamily="34" charset="-120"/>
                  <a:cs typeface="Arial Unicode MS" panose="020B0604020202020204" pitchFamily="34" charset="-120"/>
                </a:rPr>
                <a:t> </a:t>
              </a:r>
              <a:r>
                <a:rPr lang="en-US" altLang="zh-TW" sz="900" dirty="0">
                  <a:ea typeface="Arial Unicode MS" panose="020B0604020202020204" pitchFamily="34" charset="-120"/>
                  <a:cs typeface="Arial Unicode MS" panose="020B0604020202020204" pitchFamily="34" charset="-120"/>
                </a:rPr>
                <a:t>de </a:t>
              </a:r>
              <a:r>
                <a:rPr lang="es-PA" altLang="zh-TW" sz="900" dirty="0" smtClean="0">
                  <a:ea typeface="Arial Unicode MS" panose="020B0604020202020204" pitchFamily="34" charset="-120"/>
                  <a:cs typeface="Arial Unicode MS" panose="020B0604020202020204" pitchFamily="34" charset="-120"/>
                </a:rPr>
                <a:t>entrega</a:t>
              </a:r>
              <a:r>
                <a:rPr lang="en-US" altLang="zh-TW" sz="900" dirty="0" smtClean="0">
                  <a:ea typeface="Arial Unicode MS" panose="020B0604020202020204" pitchFamily="34" charset="-120"/>
                  <a:cs typeface="Arial Unicode MS" panose="020B0604020202020204" pitchFamily="34" charset="-120"/>
                </a:rPr>
                <a:t>. </a:t>
              </a:r>
              <a:endParaRPr lang="es-PA" altLang="zh-TW" sz="900" dirty="0">
                <a:ea typeface="Arial Unicode MS" panose="020B0604020202020204" pitchFamily="34" charset="-120"/>
                <a:cs typeface="Arial Unicode MS" panose="020B0604020202020204" pitchFamily="34" charset="-120"/>
              </a:endParaRPr>
            </a:p>
          </p:txBody>
        </p:sp>
        <p:grpSp>
          <p:nvGrpSpPr>
            <p:cNvPr id="8" name="Group 7"/>
            <p:cNvGrpSpPr/>
            <p:nvPr/>
          </p:nvGrpSpPr>
          <p:grpSpPr>
            <a:xfrm>
              <a:off x="2492896" y="2576736"/>
              <a:ext cx="2094329" cy="648072"/>
              <a:chOff x="2492896" y="2576736"/>
              <a:chExt cx="2094329" cy="648072"/>
            </a:xfrm>
          </p:grpSpPr>
          <p:sp>
            <p:nvSpPr>
              <p:cNvPr id="20" name="Oval Callout 19"/>
              <p:cNvSpPr/>
              <p:nvPr/>
            </p:nvSpPr>
            <p:spPr bwMode="auto">
              <a:xfrm>
                <a:off x="2492896" y="2576736"/>
                <a:ext cx="2088232" cy="648072"/>
              </a:xfrm>
              <a:prstGeom prst="wedgeEllipseCallout">
                <a:avLst>
                  <a:gd name="adj1" fmla="val -64616"/>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2" name="Rectangle 1"/>
              <p:cNvSpPr/>
              <p:nvPr/>
            </p:nvSpPr>
            <p:spPr>
              <a:xfrm>
                <a:off x="2498993" y="2716106"/>
                <a:ext cx="2088232" cy="369332"/>
              </a:xfrm>
              <a:prstGeom prst="rect">
                <a:avLst/>
              </a:prstGeom>
            </p:spPr>
            <p:txBody>
              <a:bodyPr wrap="square">
                <a:spAutoFit/>
              </a:bodyPr>
              <a:lstStyle/>
              <a:p>
                <a:pPr algn="ctr"/>
                <a:r>
                  <a:rPr lang="es-PA" altLang="zh-TW" sz="900" dirty="0">
                    <a:solidFill>
                      <a:schemeClr val="bg1"/>
                    </a:solidFill>
                    <a:ea typeface="Arial Unicode MS" panose="020B0604020202020204" pitchFamily="34" charset="-120"/>
                    <a:cs typeface="Arial Unicode MS" panose="020B0604020202020204" pitchFamily="34" charset="-120"/>
                  </a:rPr>
                  <a:t>Estudio del mercado, búsqueda y verificación del </a:t>
                </a:r>
                <a:r>
                  <a:rPr lang="es-PA" altLang="zh-TW" sz="900" dirty="0" smtClean="0">
                    <a:solidFill>
                      <a:schemeClr val="bg1"/>
                    </a:solidFill>
                    <a:ea typeface="Arial Unicode MS" panose="020B0604020202020204" pitchFamily="34" charset="-120"/>
                    <a:cs typeface="Arial Unicode MS" panose="020B0604020202020204" pitchFamily="34" charset="-120"/>
                  </a:rPr>
                  <a:t>fabricante  </a:t>
                </a:r>
                <a:r>
                  <a:rPr lang="es-PA" altLang="zh-TW" sz="900" dirty="0">
                    <a:solidFill>
                      <a:schemeClr val="bg1"/>
                    </a:solidFill>
                    <a:ea typeface="Arial Unicode MS" panose="020B0604020202020204" pitchFamily="34" charset="-120"/>
                    <a:cs typeface="Arial Unicode MS" panose="020B0604020202020204" pitchFamily="34" charset="-120"/>
                  </a:rPr>
                  <a:t>y productos. </a:t>
                </a:r>
                <a:endParaRPr lang="zh-TW" altLang="en-US" sz="900" dirty="0">
                  <a:solidFill>
                    <a:schemeClr val="bg1"/>
                  </a:solidFill>
                  <a:ea typeface="Arial Unicode MS" panose="020B0604020202020204" pitchFamily="34" charset="-120"/>
                  <a:cs typeface="Arial Unicode MS" panose="020B0604020202020204" pitchFamily="34" charset="-120"/>
                </a:endParaRPr>
              </a:p>
            </p:txBody>
          </p:sp>
        </p:grpSp>
        <p:grpSp>
          <p:nvGrpSpPr>
            <p:cNvPr id="9" name="Group 8"/>
            <p:cNvGrpSpPr/>
            <p:nvPr/>
          </p:nvGrpSpPr>
          <p:grpSpPr>
            <a:xfrm>
              <a:off x="2445228" y="3584848"/>
              <a:ext cx="2130790" cy="648072"/>
              <a:chOff x="2445228" y="3584848"/>
              <a:chExt cx="2130790" cy="648072"/>
            </a:xfrm>
          </p:grpSpPr>
          <p:sp>
            <p:nvSpPr>
              <p:cNvPr id="67" name="Oval Callout 66"/>
              <p:cNvSpPr/>
              <p:nvPr/>
            </p:nvSpPr>
            <p:spPr bwMode="auto">
              <a:xfrm>
                <a:off x="2445228" y="3584848"/>
                <a:ext cx="2130790" cy="648072"/>
              </a:xfrm>
              <a:prstGeom prst="wedgeEllipseCallout">
                <a:avLst>
                  <a:gd name="adj1" fmla="val -64325"/>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endParaRPr lang="es-PA" altLang="zh-TW" sz="900" dirty="0">
                  <a:ea typeface="Arial Unicode MS" panose="020B0604020202020204" pitchFamily="34" charset="-120"/>
                  <a:cs typeface="Arial Unicode MS" panose="020B0604020202020204" pitchFamily="34" charset="-120"/>
                </a:endParaRPr>
              </a:p>
            </p:txBody>
          </p:sp>
          <p:sp>
            <p:nvSpPr>
              <p:cNvPr id="4" name="Rectangle 3"/>
              <p:cNvSpPr/>
              <p:nvPr/>
            </p:nvSpPr>
            <p:spPr>
              <a:xfrm>
                <a:off x="2449387" y="3656856"/>
                <a:ext cx="2097551" cy="507831"/>
              </a:xfrm>
              <a:prstGeom prst="rect">
                <a:avLst/>
              </a:prstGeom>
            </p:spPr>
            <p:txBody>
              <a:bodyPr wrap="square">
                <a:spAutoFit/>
              </a:bodyPr>
              <a:lstStyle/>
              <a:p>
                <a:pPr lvl="0" algn="ctr"/>
                <a:r>
                  <a:rPr lang="es-PA" altLang="zh-TW" sz="900" dirty="0">
                    <a:solidFill>
                      <a:schemeClr val="bg1"/>
                    </a:solidFill>
                    <a:ea typeface="Arial Unicode MS" panose="020B0604020202020204" pitchFamily="34" charset="-120"/>
                    <a:cs typeface="Arial Unicode MS" panose="020B0604020202020204" pitchFamily="34" charset="-120"/>
                  </a:rPr>
                  <a:t>Planificación y </a:t>
                </a:r>
                <a:r>
                  <a:rPr lang="es-PA" altLang="zh-TW" sz="900" dirty="0" smtClean="0">
                    <a:solidFill>
                      <a:schemeClr val="bg1"/>
                    </a:solidFill>
                    <a:ea typeface="Arial Unicode MS" panose="020B0604020202020204" pitchFamily="34" charset="-120"/>
                    <a:cs typeface="Arial Unicode MS" panose="020B0604020202020204" pitchFamily="34" charset="-120"/>
                  </a:rPr>
                  <a:t>definición de características,  </a:t>
                </a:r>
                <a:r>
                  <a:rPr lang="es-PA" altLang="zh-TW" sz="900" dirty="0">
                    <a:solidFill>
                      <a:schemeClr val="bg1"/>
                    </a:solidFill>
                    <a:ea typeface="Arial Unicode MS" panose="020B0604020202020204" pitchFamily="34" charset="-120"/>
                    <a:cs typeface="Arial Unicode MS" panose="020B0604020202020204" pitchFamily="34" charset="-120"/>
                  </a:rPr>
                  <a:t>parámetros de calidad, precios y términos de </a:t>
                </a:r>
                <a:r>
                  <a:rPr lang="es-PA" altLang="zh-TW" sz="900" dirty="0" smtClean="0">
                    <a:solidFill>
                      <a:schemeClr val="bg1"/>
                    </a:solidFill>
                    <a:ea typeface="Arial Unicode MS" panose="020B0604020202020204" pitchFamily="34" charset="-120"/>
                    <a:cs typeface="Arial Unicode MS" panose="020B0604020202020204" pitchFamily="34" charset="-120"/>
                  </a:rPr>
                  <a:t>compra</a:t>
                </a:r>
                <a:r>
                  <a:rPr lang="es-PA" altLang="zh-TW" sz="900" dirty="0">
                    <a:solidFill>
                      <a:schemeClr val="bg1"/>
                    </a:solidFill>
                    <a:ea typeface="Arial Unicode MS" panose="020B0604020202020204" pitchFamily="34" charset="-120"/>
                    <a:cs typeface="Arial Unicode MS" panose="020B0604020202020204" pitchFamily="34" charset="-120"/>
                  </a:rPr>
                  <a:t>.</a:t>
                </a:r>
              </a:p>
            </p:txBody>
          </p:sp>
        </p:grpSp>
        <p:grpSp>
          <p:nvGrpSpPr>
            <p:cNvPr id="10" name="Group 9"/>
            <p:cNvGrpSpPr/>
            <p:nvPr/>
          </p:nvGrpSpPr>
          <p:grpSpPr>
            <a:xfrm>
              <a:off x="2420888" y="5559427"/>
              <a:ext cx="2142532" cy="640961"/>
              <a:chOff x="2420888" y="5559427"/>
              <a:chExt cx="2142532" cy="640961"/>
            </a:xfrm>
          </p:grpSpPr>
          <p:sp>
            <p:nvSpPr>
              <p:cNvPr id="66" name="Oval Callout 65"/>
              <p:cNvSpPr/>
              <p:nvPr/>
            </p:nvSpPr>
            <p:spPr bwMode="auto">
              <a:xfrm>
                <a:off x="2420888" y="5559427"/>
                <a:ext cx="2130050" cy="640961"/>
              </a:xfrm>
              <a:prstGeom prst="wedgeEllipseCallout">
                <a:avLst>
                  <a:gd name="adj1" fmla="val -65524"/>
                  <a:gd name="adj2" fmla="val -632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5" name="Rectangle 4"/>
              <p:cNvSpPr/>
              <p:nvPr/>
            </p:nvSpPr>
            <p:spPr>
              <a:xfrm>
                <a:off x="2475187" y="5671675"/>
                <a:ext cx="2088233" cy="507831"/>
              </a:xfrm>
              <a:prstGeom prst="rect">
                <a:avLst/>
              </a:prstGeom>
            </p:spPr>
            <p:txBody>
              <a:bodyPr wrap="square">
                <a:spAutoFit/>
              </a:bodyPr>
              <a:lstStyle/>
              <a:p>
                <a:pPr algn="ctr"/>
                <a:r>
                  <a:rPr lang="es-PA" altLang="zh-TW" sz="900" dirty="0">
                    <a:solidFill>
                      <a:schemeClr val="bg1"/>
                    </a:solidFill>
                    <a:ea typeface="Arial Unicode MS" panose="020B0604020202020204" pitchFamily="34" charset="-120"/>
                    <a:cs typeface="Arial Unicode MS" panose="020B0604020202020204" pitchFamily="34" charset="-120"/>
                  </a:rPr>
                  <a:t>Supervisión del proceso de producción (SOP), determinación  de los criterios de control y nivel de calidad. </a:t>
                </a:r>
                <a:endParaRPr lang="zh-TW" altLang="en-US" sz="900" dirty="0">
                  <a:solidFill>
                    <a:schemeClr val="bg1"/>
                  </a:solidFill>
                  <a:ea typeface="Arial Unicode MS" panose="020B0604020202020204" pitchFamily="34" charset="-120"/>
                  <a:cs typeface="Arial Unicode MS" panose="020B0604020202020204" pitchFamily="34" charset="-120"/>
                </a:endParaRPr>
              </a:p>
            </p:txBody>
          </p:sp>
        </p:grpSp>
        <p:grpSp>
          <p:nvGrpSpPr>
            <p:cNvPr id="12" name="Group 11"/>
            <p:cNvGrpSpPr/>
            <p:nvPr/>
          </p:nvGrpSpPr>
          <p:grpSpPr>
            <a:xfrm>
              <a:off x="2420888" y="7584104"/>
              <a:ext cx="2132084" cy="633847"/>
              <a:chOff x="2420888" y="7584104"/>
              <a:chExt cx="2132084" cy="633847"/>
            </a:xfrm>
          </p:grpSpPr>
          <p:sp>
            <p:nvSpPr>
              <p:cNvPr id="32" name="Oval Callout 31"/>
              <p:cNvSpPr/>
              <p:nvPr/>
            </p:nvSpPr>
            <p:spPr bwMode="auto">
              <a:xfrm>
                <a:off x="2420888" y="7584104"/>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r>
                  <a:rPr lang="es-PA" altLang="zh-TW" sz="900" dirty="0" smtClean="0">
                    <a:ea typeface="Arial Unicode MS" panose="020B0604020202020204" pitchFamily="34" charset="-120"/>
                    <a:cs typeface="Arial Unicode MS" panose="020B0604020202020204" pitchFamily="34" charset="-120"/>
                  </a:rPr>
                  <a:t>. </a:t>
                </a:r>
                <a:endParaRPr lang="zh-TW" altLang="en-US" sz="900" dirty="0">
                  <a:ea typeface="Arial Unicode MS" panose="020B0604020202020204" pitchFamily="34" charset="-120"/>
                  <a:cs typeface="Arial Unicode MS" panose="020B0604020202020204" pitchFamily="34" charset="-120"/>
                </a:endParaRPr>
              </a:p>
            </p:txBody>
          </p:sp>
          <p:sp>
            <p:nvSpPr>
              <p:cNvPr id="6" name="Rectangle 5"/>
              <p:cNvSpPr/>
              <p:nvPr/>
            </p:nvSpPr>
            <p:spPr>
              <a:xfrm>
                <a:off x="2603726" y="7700430"/>
                <a:ext cx="1784715" cy="369332"/>
              </a:xfrm>
              <a:prstGeom prst="rect">
                <a:avLst/>
              </a:prstGeom>
            </p:spPr>
            <p:txBody>
              <a:bodyPr wrap="square">
                <a:spAutoFit/>
              </a:bodyPr>
              <a:lstStyle/>
              <a:p>
                <a:pPr algn="ctr" defTabSz="914099" fontAlgn="base">
                  <a:spcBef>
                    <a:spcPct val="0"/>
                  </a:spcBef>
                  <a:spcAft>
                    <a:spcPct val="0"/>
                  </a:spcAft>
                </a:pPr>
                <a:r>
                  <a:rPr lang="es-PA" altLang="zh-TW" sz="900" dirty="0">
                    <a:solidFill>
                      <a:schemeClr val="bg1"/>
                    </a:solidFill>
                    <a:ea typeface="Arial Unicode MS" panose="020B0604020202020204" pitchFamily="34" charset="-120"/>
                    <a:cs typeface="Arial Unicode MS" panose="020B0604020202020204" pitchFamily="34" charset="-120"/>
                  </a:rPr>
                  <a:t>Seguimiento en caso de RMA  y asistencia en consultas </a:t>
                </a:r>
                <a:r>
                  <a:rPr lang="es-PA" altLang="zh-TW" sz="900" dirty="0" smtClean="0">
                    <a:solidFill>
                      <a:schemeClr val="bg1"/>
                    </a:solidFill>
                    <a:ea typeface="Arial Unicode MS" panose="020B0604020202020204" pitchFamily="34" charset="-120"/>
                    <a:cs typeface="Arial Unicode MS" panose="020B0604020202020204" pitchFamily="34" charset="-120"/>
                  </a:rPr>
                  <a:t>del </a:t>
                </a:r>
                <a:r>
                  <a:rPr lang="es-PA" altLang="zh-TW" sz="900" dirty="0">
                    <a:solidFill>
                      <a:schemeClr val="bg1"/>
                    </a:solidFill>
                    <a:ea typeface="Arial Unicode MS" panose="020B0604020202020204" pitchFamily="34" charset="-120"/>
                    <a:cs typeface="Arial Unicode MS" panose="020B0604020202020204" pitchFamily="34" charset="-120"/>
                  </a:rPr>
                  <a:t>cliente.</a:t>
                </a:r>
                <a:endParaRPr lang="zh-TW" altLang="en-US" sz="900" dirty="0">
                  <a:solidFill>
                    <a:schemeClr val="bg1"/>
                  </a:solidFill>
                  <a:effectLst>
                    <a:outerShdw blurRad="38100" dist="38100" dir="2700000" algn="tl">
                      <a:srgbClr val="000000">
                        <a:alpha val="43137"/>
                      </a:srgbClr>
                    </a:outerShdw>
                  </a:effectLst>
                </a:endParaRPr>
              </a:p>
            </p:txBody>
          </p:sp>
        </p:grpSp>
        <p:sp>
          <p:nvSpPr>
            <p:cNvPr id="44" name="Freeform 43"/>
            <p:cNvSpPr/>
            <p:nvPr/>
          </p:nvSpPr>
          <p:spPr>
            <a:xfrm>
              <a:off x="980728" y="6508992"/>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a:t>LOGISTICA</a:t>
              </a:r>
              <a:endParaRPr lang="zh-TW" altLang="en-US" sz="1100" dirty="0"/>
            </a:p>
          </p:txBody>
        </p:sp>
        <p:sp>
          <p:nvSpPr>
            <p:cNvPr id="45" name="Freeform 44"/>
            <p:cNvSpPr/>
            <p:nvPr/>
          </p:nvSpPr>
          <p:spPr>
            <a:xfrm>
              <a:off x="980728" y="54570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a:t>CONTROL DE CALIDAD</a:t>
              </a:r>
              <a:endParaRPr lang="zh-TW" altLang="en-US" sz="1100" dirty="0"/>
            </a:p>
          </p:txBody>
        </p:sp>
        <p:sp>
          <p:nvSpPr>
            <p:cNvPr id="46" name="Freeform 45"/>
            <p:cNvSpPr/>
            <p:nvPr/>
          </p:nvSpPr>
          <p:spPr>
            <a:xfrm>
              <a:off x="980728" y="449276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100" b="1" dirty="0"/>
                <a:t>PRODUCCION</a:t>
              </a:r>
              <a:endParaRPr lang="zh-TW" altLang="en-US" sz="1100" dirty="0"/>
            </a:p>
          </p:txBody>
        </p:sp>
        <p:sp>
          <p:nvSpPr>
            <p:cNvPr id="47" name="Freeform 46"/>
            <p:cNvSpPr/>
            <p:nvPr/>
          </p:nvSpPr>
          <p:spPr>
            <a:xfrm>
              <a:off x="989485" y="34846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s-PA" altLang="zh-TW" sz="1100" b="1" dirty="0" smtClean="0"/>
                <a:t>PLANIFICACION</a:t>
              </a:r>
              <a:endParaRPr lang="zh-TW" altLang="en-US" sz="1100" dirty="0"/>
            </a:p>
          </p:txBody>
        </p:sp>
        <p:sp>
          <p:nvSpPr>
            <p:cNvPr id="48" name="Freeform 47"/>
            <p:cNvSpPr/>
            <p:nvPr/>
          </p:nvSpPr>
          <p:spPr>
            <a:xfrm>
              <a:off x="989485" y="7517104"/>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en-US" altLang="zh-TW" sz="1100" b="1" dirty="0"/>
                <a:t>POST-VENTA</a:t>
              </a:r>
              <a:endParaRPr lang="zh-TW" altLang="en-US" sz="1100" dirty="0"/>
            </a:p>
          </p:txBody>
        </p:sp>
        <p:grpSp>
          <p:nvGrpSpPr>
            <p:cNvPr id="11" name="Group 10"/>
            <p:cNvGrpSpPr/>
            <p:nvPr/>
          </p:nvGrpSpPr>
          <p:grpSpPr>
            <a:xfrm>
              <a:off x="2400276" y="6575992"/>
              <a:ext cx="2132084" cy="633847"/>
              <a:chOff x="2400276" y="6575992"/>
              <a:chExt cx="2132084" cy="633847"/>
            </a:xfrm>
          </p:grpSpPr>
          <p:sp>
            <p:nvSpPr>
              <p:cNvPr id="63" name="Oval Callout 62"/>
              <p:cNvSpPr/>
              <p:nvPr/>
            </p:nvSpPr>
            <p:spPr bwMode="auto">
              <a:xfrm>
                <a:off x="2400276" y="6575992"/>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7" name="Rectangle 6"/>
              <p:cNvSpPr/>
              <p:nvPr/>
            </p:nvSpPr>
            <p:spPr>
              <a:xfrm>
                <a:off x="2598494" y="6677417"/>
                <a:ext cx="1766610" cy="507831"/>
              </a:xfrm>
              <a:prstGeom prst="rect">
                <a:avLst/>
              </a:prstGeom>
            </p:spPr>
            <p:txBody>
              <a:bodyPr wrap="square">
                <a:spAutoFit/>
              </a:bodyPr>
              <a:lstStyle/>
              <a:p>
                <a:pPr algn="ctr"/>
                <a:r>
                  <a:rPr lang="es-PA" altLang="zh-TW" sz="900" dirty="0">
                    <a:solidFill>
                      <a:schemeClr val="bg1"/>
                    </a:solidFill>
                    <a:ea typeface="Arial Unicode MS" panose="020B0604020202020204" pitchFamily="34" charset="-120"/>
                    <a:cs typeface="Arial Unicode MS" panose="020B0604020202020204" pitchFamily="34" charset="-120"/>
                  </a:rPr>
                  <a:t>Coordinación del transporte logístico y preparación de documentación </a:t>
                </a:r>
                <a:r>
                  <a:rPr lang="es-PA" altLang="zh-TW" sz="900" dirty="0" smtClean="0">
                    <a:solidFill>
                      <a:schemeClr val="bg1"/>
                    </a:solidFill>
                    <a:ea typeface="Arial Unicode MS" panose="020B0604020202020204" pitchFamily="34" charset="-120"/>
                    <a:cs typeface="Arial Unicode MS" panose="020B0604020202020204" pitchFamily="34" charset="-120"/>
                  </a:rPr>
                  <a:t>requerida.</a:t>
                </a:r>
                <a:endParaRPr lang="zh-TW" altLang="en-US" sz="900" dirty="0">
                  <a:solidFill>
                    <a:schemeClr val="bg1"/>
                  </a:solidFill>
                </a:endParaRPr>
              </a:p>
            </p:txBody>
          </p:sp>
        </p:grpSp>
      </p:grpSp>
    </p:spTree>
    <p:extLst>
      <p:ext uri="{BB962C8B-B14F-4D97-AF65-F5344CB8AC3E}">
        <p14:creationId xmlns:p14="http://schemas.microsoft.com/office/powerpoint/2010/main" val="13676503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ircular Arrow 108"/>
          <p:cNvSpPr/>
          <p:nvPr/>
        </p:nvSpPr>
        <p:spPr>
          <a:xfrm rot="17314220">
            <a:off x="2406146" y="2679076"/>
            <a:ext cx="2319183" cy="1441824"/>
          </a:xfrm>
          <a:prstGeom prst="circularArrow">
            <a:avLst>
              <a:gd name="adj1" fmla="val 5202"/>
              <a:gd name="adj2" fmla="val 594767"/>
              <a:gd name="adj3" fmla="val 12297380"/>
              <a:gd name="adj4" fmla="val 10170761"/>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7" name="Circular Arrow 106"/>
          <p:cNvSpPr/>
          <p:nvPr/>
        </p:nvSpPr>
        <p:spPr>
          <a:xfrm rot="14879170">
            <a:off x="1489105" y="2804650"/>
            <a:ext cx="2385794" cy="1516438"/>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6" name="Circular Arrow 105"/>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5" name="Circular Arrow 104"/>
          <p:cNvSpPr/>
          <p:nvPr/>
        </p:nvSpPr>
        <p:spPr>
          <a:xfrm rot="3914322">
            <a:off x="2938752" y="5364090"/>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25" name="TextBox 24"/>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6" name="TextBox 25"/>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 name="TextBox 1"/>
          <p:cNvSpPr txBox="1"/>
          <p:nvPr/>
        </p:nvSpPr>
        <p:spPr>
          <a:xfrm>
            <a:off x="404664" y="1566009"/>
            <a:ext cx="6007218" cy="1107996"/>
          </a:xfrm>
          <a:prstGeom prst="rect">
            <a:avLst/>
          </a:prstGeom>
          <a:noFill/>
        </p:spPr>
        <p:txBody>
          <a:bodyPr wrap="square" rtlCol="0">
            <a:spAutoFit/>
          </a:bodyPr>
          <a:lstStyle/>
          <a:p>
            <a:r>
              <a:rPr lang="es-PA" altLang="zh-TW" sz="1100" dirty="0" smtClean="0"/>
              <a:t>China se ha convertido en el centro industrial del mundo, contando con miles  de fábricas produciendo una gran  diversidad de productos  destinados al consumidor.  Dalebro le da el apoyo a empresas  para el manejo de compras internacionales  especialmente en Asia.   Como su agente sourcing,  no solo  nos encargamos de  la búsqueda  del  producto con  la calidad  deseada sino también de la verificación  de fabricantes  de  confianza  con el fin de  establecer  una relación </a:t>
            </a:r>
            <a:r>
              <a:rPr lang="es-PA" altLang="zh-TW" sz="1100" dirty="0"/>
              <a:t>comercial </a:t>
            </a:r>
            <a:r>
              <a:rPr lang="es-PA" altLang="zh-TW" sz="1100" dirty="0" smtClean="0"/>
              <a:t> a  largo </a:t>
            </a:r>
            <a:r>
              <a:rPr lang="es-PA" altLang="zh-TW" sz="1100" dirty="0"/>
              <a:t>plazo </a:t>
            </a:r>
            <a:r>
              <a:rPr lang="es-PA" altLang="zh-TW" sz="1100" dirty="0" smtClean="0"/>
              <a:t>entre  el fabricante y el cliente. </a:t>
            </a:r>
            <a:endParaRPr lang="es-PA" altLang="zh-TW" sz="1100" dirty="0"/>
          </a:p>
        </p:txBody>
      </p:sp>
      <p:sp>
        <p:nvSpPr>
          <p:cNvPr id="72" name="Rectangle 71"/>
          <p:cNvSpPr/>
          <p:nvPr/>
        </p:nvSpPr>
        <p:spPr>
          <a:xfrm>
            <a:off x="874729" y="7425518"/>
            <a:ext cx="5211490" cy="246221"/>
          </a:xfrm>
          <a:prstGeom prst="rect">
            <a:avLst/>
          </a:prstGeom>
          <a:ln>
            <a:noFill/>
          </a:ln>
        </p:spPr>
        <p:txBody>
          <a:bodyPr wrap="square">
            <a:spAutoFit/>
          </a:bodyPr>
          <a:lstStyle/>
          <a:p>
            <a:r>
              <a:rPr lang="es-PA" altLang="zh-TW" sz="1000" dirty="0" smtClean="0"/>
              <a:t>Somos su punto de contacto en Asia, minimizando sus costes de infraestructura y de personal.</a:t>
            </a:r>
            <a:endParaRPr lang="es-PA" altLang="zh-TW" sz="1000" dirty="0"/>
          </a:p>
        </p:txBody>
      </p:sp>
      <p:sp>
        <p:nvSpPr>
          <p:cNvPr id="75" name="TextBox 74"/>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76" name="Picture 7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879601" y="7820756"/>
            <a:ext cx="1304653" cy="276999"/>
          </a:xfrm>
          <a:prstGeom prst="rect">
            <a:avLst/>
          </a:prstGeom>
          <a:noFill/>
        </p:spPr>
        <p:txBody>
          <a:bodyPr wrap="none" rtlCol="0">
            <a:spAutoFit/>
          </a:bodyPr>
          <a:lstStyle/>
          <a:p>
            <a:r>
              <a:rPr lang="es-PA" altLang="zh-TW" sz="1200" dirty="0" smtClean="0">
                <a:solidFill>
                  <a:srgbClr val="FFC000"/>
                </a:solidFill>
              </a:rPr>
              <a:t>Trabajo en Equipo</a:t>
            </a:r>
            <a:endParaRPr lang="es-PA" altLang="zh-TW" sz="1200" dirty="0">
              <a:solidFill>
                <a:srgbClr val="FFC000"/>
              </a:solidFill>
            </a:endParaRPr>
          </a:p>
        </p:txBody>
      </p:sp>
      <p:sp>
        <p:nvSpPr>
          <p:cNvPr id="78" name="TextBox 77"/>
          <p:cNvSpPr txBox="1"/>
          <p:nvPr/>
        </p:nvSpPr>
        <p:spPr>
          <a:xfrm>
            <a:off x="874729" y="7195715"/>
            <a:ext cx="1297150" cy="276999"/>
          </a:xfrm>
          <a:prstGeom prst="rect">
            <a:avLst/>
          </a:prstGeom>
          <a:noFill/>
        </p:spPr>
        <p:txBody>
          <a:bodyPr wrap="none" rtlCol="0">
            <a:spAutoFit/>
          </a:bodyPr>
          <a:lstStyle/>
          <a:p>
            <a:r>
              <a:rPr lang="en-US" altLang="zh-TW" sz="1200" dirty="0" smtClean="0">
                <a:solidFill>
                  <a:srgbClr val="FFC000"/>
                </a:solidFill>
              </a:rPr>
              <a:t>Su </a:t>
            </a:r>
            <a:r>
              <a:rPr lang="es-PA" altLang="zh-TW" sz="1200" dirty="0" smtClean="0">
                <a:solidFill>
                  <a:srgbClr val="FFC000"/>
                </a:solidFill>
              </a:rPr>
              <a:t>Oficina</a:t>
            </a:r>
            <a:r>
              <a:rPr lang="en-US" altLang="zh-TW" sz="1200" dirty="0" smtClean="0">
                <a:solidFill>
                  <a:srgbClr val="FFC000"/>
                </a:solidFill>
              </a:rPr>
              <a:t> en Asia</a:t>
            </a:r>
            <a:endParaRPr lang="zh-TW" altLang="en-US" sz="1200" dirty="0">
              <a:solidFill>
                <a:srgbClr val="FFC000"/>
              </a:solidFill>
            </a:endParaRPr>
          </a:p>
        </p:txBody>
      </p:sp>
      <p:sp>
        <p:nvSpPr>
          <p:cNvPr id="79" name="TextBox 78"/>
          <p:cNvSpPr txBox="1"/>
          <p:nvPr/>
        </p:nvSpPr>
        <p:spPr>
          <a:xfrm>
            <a:off x="874729" y="6609184"/>
            <a:ext cx="1109727" cy="276999"/>
          </a:xfrm>
          <a:prstGeom prst="rect">
            <a:avLst/>
          </a:prstGeom>
          <a:noFill/>
        </p:spPr>
        <p:txBody>
          <a:bodyPr wrap="none" rtlCol="0">
            <a:spAutoFit/>
          </a:bodyPr>
          <a:lstStyle/>
          <a:p>
            <a:r>
              <a:rPr lang="en-US" altLang="zh-TW" sz="1200" dirty="0" smtClean="0">
                <a:solidFill>
                  <a:srgbClr val="FFC000"/>
                </a:solidFill>
              </a:rPr>
              <a:t>One Stop Shop</a:t>
            </a:r>
            <a:endParaRPr lang="zh-TW" altLang="en-US" sz="1200" dirty="0">
              <a:solidFill>
                <a:srgbClr val="FFC000"/>
              </a:solidFill>
            </a:endParaRPr>
          </a:p>
        </p:txBody>
      </p:sp>
      <p:sp>
        <p:nvSpPr>
          <p:cNvPr id="37" name="Rectangle 36"/>
          <p:cNvSpPr/>
          <p:nvPr/>
        </p:nvSpPr>
        <p:spPr>
          <a:xfrm>
            <a:off x="874729" y="6799961"/>
            <a:ext cx="5400951" cy="246221"/>
          </a:xfrm>
          <a:prstGeom prst="rect">
            <a:avLst/>
          </a:prstGeom>
          <a:noFill/>
          <a:ln>
            <a:noFill/>
          </a:ln>
        </p:spPr>
        <p:txBody>
          <a:bodyPr wrap="square">
            <a:spAutoFit/>
          </a:bodyPr>
          <a:lstStyle/>
          <a:p>
            <a:r>
              <a:rPr lang="es-PA" altLang="zh-TW" sz="1000" dirty="0" smtClean="0"/>
              <a:t>Reducimos trabajos siendo un “ONE STOP SHOP” ofreciendo varios servicios en un solo lugar.</a:t>
            </a:r>
            <a:endParaRPr lang="es-PA" altLang="zh-TW" sz="1000" dirty="0"/>
          </a:p>
        </p:txBody>
      </p:sp>
      <p:sp>
        <p:nvSpPr>
          <p:cNvPr id="38" name="Rectangle 37"/>
          <p:cNvSpPr/>
          <p:nvPr/>
        </p:nvSpPr>
        <p:spPr>
          <a:xfrm>
            <a:off x="874729" y="8038049"/>
            <a:ext cx="5002543" cy="400110"/>
          </a:xfrm>
          <a:prstGeom prst="rect">
            <a:avLst/>
          </a:prstGeom>
          <a:ln>
            <a:noFill/>
          </a:ln>
        </p:spPr>
        <p:txBody>
          <a:bodyPr wrap="square">
            <a:spAutoFit/>
          </a:bodyPr>
          <a:lstStyle/>
          <a:p>
            <a:pPr lvl="0"/>
            <a:r>
              <a:rPr lang="es-PA" altLang="zh-TW" sz="1000" dirty="0" smtClean="0"/>
              <a:t>El cliente se </a:t>
            </a:r>
            <a:r>
              <a:rPr lang="es-PA" altLang="zh-TW" sz="1000" dirty="0"/>
              <a:t>encarga </a:t>
            </a:r>
            <a:r>
              <a:rPr lang="es-PA" altLang="zh-TW" sz="1000" dirty="0" smtClean="0"/>
              <a:t>de las ventas en su mercado local, Dalebro se </a:t>
            </a:r>
            <a:r>
              <a:rPr lang="es-PA" altLang="zh-TW" sz="1000" dirty="0"/>
              <a:t>encarga de la gestión operativa en Asia verificando que su  pedido cumpla </a:t>
            </a:r>
            <a:r>
              <a:rPr lang="es-PA" altLang="zh-TW" sz="1000" dirty="0" smtClean="0"/>
              <a:t>con todas sus expectativas.</a:t>
            </a:r>
            <a:endParaRPr lang="es-PA" altLang="zh-TW" sz="1000" dirty="0"/>
          </a:p>
        </p:txBody>
      </p:sp>
      <p:sp>
        <p:nvSpPr>
          <p:cNvPr id="3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SERVICIO - SOURCING </a:t>
            </a:r>
            <a:endParaRPr lang="zh-TW" altLang="en-US" sz="2000" kern="0" dirty="0"/>
          </a:p>
        </p:txBody>
      </p:sp>
      <p:cxnSp>
        <p:nvCxnSpPr>
          <p:cNvPr id="35"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lIder en servicios sourcing</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9" name="TextBox 48"/>
          <p:cNvSpPr txBox="1"/>
          <p:nvPr/>
        </p:nvSpPr>
        <p:spPr>
          <a:xfrm>
            <a:off x="2595182" y="2821567"/>
            <a:ext cx="1633139" cy="276999"/>
          </a:xfrm>
          <a:prstGeom prst="rect">
            <a:avLst/>
          </a:prstGeom>
          <a:noFill/>
        </p:spPr>
        <p:txBody>
          <a:bodyPr wrap="none" rtlCol="0">
            <a:spAutoFit/>
          </a:bodyPr>
          <a:lstStyle/>
          <a:p>
            <a:r>
              <a:rPr lang="en-US" altLang="zh-TW" sz="1200" b="1" dirty="0" smtClean="0">
                <a:solidFill>
                  <a:srgbClr val="FFC000"/>
                </a:solidFill>
              </a:rPr>
              <a:t>CIRCULO BENEFICIOSO</a:t>
            </a:r>
            <a:endParaRPr lang="zh-TW" altLang="en-US" sz="1200" b="1" dirty="0">
              <a:solidFill>
                <a:srgbClr val="FFC000"/>
              </a:solidFill>
            </a:endParaRPr>
          </a:p>
        </p:txBody>
      </p:sp>
      <p:grpSp>
        <p:nvGrpSpPr>
          <p:cNvPr id="4" name="Group 3"/>
          <p:cNvGrpSpPr/>
          <p:nvPr/>
        </p:nvGrpSpPr>
        <p:grpSpPr>
          <a:xfrm>
            <a:off x="1429593" y="3399708"/>
            <a:ext cx="4385179" cy="3137468"/>
            <a:chOff x="1429593" y="3399708"/>
            <a:chExt cx="4385179" cy="3137468"/>
          </a:xfrm>
        </p:grpSpPr>
        <p:sp>
          <p:nvSpPr>
            <p:cNvPr id="1032" name="Down Arrow 1031"/>
            <p:cNvSpPr/>
            <p:nvPr/>
          </p:nvSpPr>
          <p:spPr bwMode="auto">
            <a:xfrm rot="10800000">
              <a:off x="3312063" y="5307579"/>
              <a:ext cx="237050" cy="635249"/>
            </a:xfrm>
            <a:prstGeom prst="downArrow">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3" name="Circular Arrow 102"/>
            <p:cNvSpPr/>
            <p:nvPr/>
          </p:nvSpPr>
          <p:spPr>
            <a:xfrm>
              <a:off x="3401634" y="3656021"/>
              <a:ext cx="2319183" cy="1441824"/>
            </a:xfrm>
            <a:prstGeom prst="circularArrow">
              <a:avLst>
                <a:gd name="adj1" fmla="val 5202"/>
                <a:gd name="adj2" fmla="val 408160"/>
                <a:gd name="adj3" fmla="val 12297380"/>
                <a:gd name="adj4" fmla="val 10648102"/>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4" name="Circular Arrow 103"/>
            <p:cNvSpPr/>
            <p:nvPr/>
          </p:nvSpPr>
          <p:spPr>
            <a:xfrm rot="1981659">
              <a:off x="3495589" y="452987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5" name="Circular Arrow 44"/>
            <p:cNvSpPr/>
            <p:nvPr/>
          </p:nvSpPr>
          <p:spPr>
            <a:xfrm rot="10391261">
              <a:off x="1855702" y="3399708"/>
              <a:ext cx="3061852" cy="3061852"/>
            </a:xfrm>
            <a:prstGeom prst="circularArrow">
              <a:avLst>
                <a:gd name="adj1" fmla="val 5544"/>
                <a:gd name="adj2" fmla="val 377306"/>
                <a:gd name="adj3" fmla="val 13877098"/>
                <a:gd name="adj4" fmla="val 19303270"/>
                <a:gd name="adj5" fmla="val 5757"/>
              </a:avLst>
            </a:prstGeom>
            <a:solidFill>
              <a:srgbClr val="FFC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0" name="Oval 49"/>
            <p:cNvSpPr/>
            <p:nvPr/>
          </p:nvSpPr>
          <p:spPr bwMode="auto">
            <a:xfrm>
              <a:off x="2862446" y="4351079"/>
              <a:ext cx="1061099" cy="9361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en-US" altLang="zh-TW" sz="1100" b="1" dirty="0">
                <a:solidFill>
                  <a:srgbClr val="FFC000"/>
                </a:solidFill>
                <a:effectLst>
                  <a:outerShdw blurRad="38100" dist="38100" dir="2700000" algn="tl">
                    <a:srgbClr val="000000">
                      <a:alpha val="43137"/>
                    </a:srgbClr>
                  </a:outerShdw>
                </a:effectLst>
              </a:endParaRPr>
            </a:p>
            <a:p>
              <a:pPr algn="ctr" defTabSz="914002" fontAlgn="base">
                <a:spcBef>
                  <a:spcPct val="0"/>
                </a:spcBef>
                <a:spcAft>
                  <a:spcPct val="0"/>
                </a:spcAft>
              </a:pPr>
              <a:r>
                <a:rPr lang="en-US" altLang="zh-TW" sz="1100" b="1" dirty="0" smtClean="0">
                  <a:solidFill>
                    <a:srgbClr val="FFC000"/>
                  </a:solidFill>
                  <a:effectLst>
                    <a:outerShdw blurRad="38100" dist="38100" dir="2700000" algn="tl">
                      <a:srgbClr val="000000">
                        <a:alpha val="43137"/>
                      </a:srgbClr>
                    </a:outerShdw>
                  </a:effectLst>
                </a:rPr>
                <a:t>One </a:t>
              </a:r>
              <a:r>
                <a:rPr lang="en-US" altLang="zh-TW" sz="1100" b="1" dirty="0">
                  <a:solidFill>
                    <a:srgbClr val="FFC000"/>
                  </a:solidFill>
                  <a:effectLst>
                    <a:outerShdw blurRad="38100" dist="38100" dir="2700000" algn="tl">
                      <a:srgbClr val="000000">
                        <a:alpha val="43137"/>
                      </a:srgbClr>
                    </a:outerShdw>
                  </a:effectLst>
                </a:rPr>
                <a:t>Stop </a:t>
              </a:r>
              <a:r>
                <a:rPr lang="en-US" altLang="zh-TW" sz="1100" b="1" dirty="0" smtClean="0">
                  <a:solidFill>
                    <a:srgbClr val="FFC000"/>
                  </a:solidFill>
                  <a:effectLst>
                    <a:outerShdw blurRad="38100" dist="38100" dir="2700000" algn="tl">
                      <a:srgbClr val="000000">
                        <a:alpha val="43137"/>
                      </a:srgbClr>
                    </a:outerShdw>
                  </a:effectLst>
                </a:rPr>
                <a:t>Shop</a:t>
              </a:r>
              <a:endParaRPr lang="en-US" altLang="zh-TW" sz="1100" b="1" dirty="0">
                <a:solidFill>
                  <a:srgbClr val="FFC000"/>
                </a:solidFill>
                <a:effectLst>
                  <a:outerShdw blurRad="38100" dist="38100" dir="2700000" algn="tl">
                    <a:srgbClr val="000000">
                      <a:alpha val="43137"/>
                    </a:srgbClr>
                  </a:outerShdw>
                </a:effectLst>
              </a:endParaRPr>
            </a:p>
          </p:txBody>
        </p:sp>
        <p:sp>
          <p:nvSpPr>
            <p:cNvPr id="51" name="Rounded Rectangle 50"/>
            <p:cNvSpPr/>
            <p:nvPr/>
          </p:nvSpPr>
          <p:spPr bwMode="auto">
            <a:xfrm>
              <a:off x="153192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Servicio de búsqueda de fábricas y productos</a:t>
              </a:r>
              <a:endParaRPr lang="es-PA" altLang="zh-TW" sz="800" dirty="0">
                <a:solidFill>
                  <a:srgbClr val="FFFFFF"/>
                </a:solidFill>
                <a:effectLst>
                  <a:outerShdw blurRad="38100" dist="38100" dir="2700000" algn="tl">
                    <a:srgbClr val="000000">
                      <a:alpha val="43137"/>
                    </a:srgbClr>
                  </a:outerShdw>
                </a:effectLst>
              </a:endParaRPr>
            </a:p>
          </p:txBody>
        </p:sp>
        <p:sp>
          <p:nvSpPr>
            <p:cNvPr id="52" name="Rounded Rectangle 51"/>
            <p:cNvSpPr/>
            <p:nvPr/>
          </p:nvSpPr>
          <p:spPr bwMode="auto">
            <a:xfrm>
              <a:off x="1429593" y="425892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Negociaciones de precios y términos de compra</a:t>
              </a:r>
              <a:endParaRPr lang="es-PA" altLang="zh-TW" sz="800" dirty="0">
                <a:solidFill>
                  <a:srgbClr val="FFFFFF"/>
                </a:solidFill>
                <a:effectLst>
                  <a:outerShdw blurRad="38100" dist="38100" dir="2700000" algn="tl">
                    <a:srgbClr val="000000">
                      <a:alpha val="43137"/>
                    </a:srgbClr>
                  </a:outerShdw>
                </a:effectLst>
              </a:endParaRPr>
            </a:p>
          </p:txBody>
        </p:sp>
        <p:sp>
          <p:nvSpPr>
            <p:cNvPr id="53" name="Rounded Rectangle 52"/>
            <p:cNvSpPr/>
            <p:nvPr/>
          </p:nvSpPr>
          <p:spPr bwMode="auto">
            <a:xfrm>
              <a:off x="2042690"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Control de producción </a:t>
              </a:r>
              <a:endParaRPr lang="es-PA" altLang="zh-TW" sz="800" dirty="0">
                <a:solidFill>
                  <a:srgbClr val="FFFFFF"/>
                </a:solidFill>
                <a:effectLst>
                  <a:outerShdw blurRad="38100" dist="38100" dir="2700000" algn="tl">
                    <a:srgbClr val="000000">
                      <a:alpha val="43137"/>
                    </a:srgbClr>
                  </a:outerShdw>
                </a:effectLst>
              </a:endParaRPr>
            </a:p>
          </p:txBody>
        </p:sp>
        <p:sp>
          <p:nvSpPr>
            <p:cNvPr id="54" name="Rounded Rectangle 53"/>
            <p:cNvSpPr/>
            <p:nvPr/>
          </p:nvSpPr>
          <p:spPr bwMode="auto">
            <a:xfrm>
              <a:off x="3692168"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Inspección y Control de Calidad</a:t>
              </a:r>
              <a:endParaRPr lang="es-PA" altLang="zh-TW" sz="800" dirty="0">
                <a:solidFill>
                  <a:srgbClr val="FFFFFF"/>
                </a:solidFill>
                <a:effectLst>
                  <a:outerShdw blurRad="38100" dist="38100" dir="2700000" algn="tl">
                    <a:srgbClr val="000000">
                      <a:alpha val="43137"/>
                    </a:srgbClr>
                  </a:outerShdw>
                </a:effectLst>
              </a:endParaRPr>
            </a:p>
          </p:txBody>
        </p:sp>
        <p:sp>
          <p:nvSpPr>
            <p:cNvPr id="55" name="Rounded Rectangle 54"/>
            <p:cNvSpPr/>
            <p:nvPr/>
          </p:nvSpPr>
          <p:spPr bwMode="auto">
            <a:xfrm>
              <a:off x="4314855" y="4258924"/>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Servicios logísticos</a:t>
              </a:r>
              <a:endParaRPr lang="es-PA" altLang="zh-TW" sz="800" dirty="0">
                <a:solidFill>
                  <a:srgbClr val="FFFFFF"/>
                </a:solidFill>
                <a:effectLst>
                  <a:outerShdw blurRad="38100" dist="38100" dir="2700000" algn="tl">
                    <a:srgbClr val="000000">
                      <a:alpha val="43137"/>
                    </a:srgbClr>
                  </a:outerShdw>
                </a:effectLst>
              </a:endParaRPr>
            </a:p>
          </p:txBody>
        </p:sp>
        <p:sp>
          <p:nvSpPr>
            <p:cNvPr id="56" name="Diamond 55"/>
            <p:cNvSpPr/>
            <p:nvPr/>
          </p:nvSpPr>
          <p:spPr bwMode="auto">
            <a:xfrm>
              <a:off x="2869584" y="5817096"/>
              <a:ext cx="1122008" cy="720080"/>
            </a:xfrm>
            <a:prstGeom prst="diamond">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PA" altLang="zh-TW" sz="1400" b="1" dirty="0" smtClean="0">
                <a:solidFill>
                  <a:srgbClr val="FFFFFF"/>
                </a:solidFill>
                <a:effectLst>
                  <a:outerShdw blurRad="38100" dist="38100" dir="2700000" algn="tl">
                    <a:srgbClr val="000000">
                      <a:alpha val="43137"/>
                    </a:srgbClr>
                  </a:outerShdw>
                </a:effectLst>
              </a:endParaRPr>
            </a:p>
          </p:txBody>
        </p:sp>
        <p:sp>
          <p:nvSpPr>
            <p:cNvPr id="57" name="Rounded Rectangle 56"/>
            <p:cNvSpPr/>
            <p:nvPr/>
          </p:nvSpPr>
          <p:spPr bwMode="auto">
            <a:xfrm>
              <a:off x="422108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s-PA" altLang="zh-TW" sz="800" dirty="0" smtClean="0">
                  <a:solidFill>
                    <a:srgbClr val="FFFFFF"/>
                  </a:solidFill>
                  <a:effectLst>
                    <a:outerShdw blurRad="38100" dist="38100" dir="2700000" algn="tl">
                      <a:srgbClr val="000000">
                        <a:alpha val="43137"/>
                      </a:srgbClr>
                    </a:outerShdw>
                  </a:effectLst>
                </a:rPr>
                <a:t>Otros servicios de valor agregado</a:t>
              </a:r>
              <a:endParaRPr lang="es-PA" altLang="zh-TW" sz="800" dirty="0">
                <a:solidFill>
                  <a:srgbClr val="FFFFFF"/>
                </a:solidFill>
                <a:effectLst>
                  <a:outerShdw blurRad="38100" dist="38100" dir="2700000" algn="tl">
                    <a:srgbClr val="000000">
                      <a:alpha val="43137"/>
                    </a:srgbClr>
                  </a:outerShdw>
                </a:effectLst>
              </a:endParaRPr>
            </a:p>
          </p:txBody>
        </p:sp>
        <p:pic>
          <p:nvPicPr>
            <p:cNvPr id="1031" name="Picture 7" descr="C:\Users\user\AppData\Local\Microsoft\Windows\Temporary Internet Files\Content.IE5\CSLU0ZK1\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234" y="5582712"/>
              <a:ext cx="436161" cy="93830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2996952" y="4379872"/>
              <a:ext cx="869015" cy="276999"/>
            </a:xfrm>
            <a:prstGeom prst="rect">
              <a:avLst/>
            </a:prstGeom>
            <a:noFill/>
          </p:spPr>
          <p:txBody>
            <a:bodyPr wrap="square" rtlCol="0">
              <a:spAutoFit/>
            </a:bodyPr>
            <a:lstStyle/>
            <a:p>
              <a:r>
                <a:rPr lang="en-US" altLang="zh-TW" sz="1200" b="1" dirty="0" smtClean="0"/>
                <a:t>DALEBRO</a:t>
              </a:r>
              <a:endParaRPr lang="zh-TW" altLang="en-US" sz="1200" b="1" dirty="0"/>
            </a:p>
          </p:txBody>
        </p:sp>
        <p:sp>
          <p:nvSpPr>
            <p:cNvPr id="40" name="文字方塊 39"/>
            <p:cNvSpPr txBox="1"/>
            <p:nvPr/>
          </p:nvSpPr>
          <p:spPr>
            <a:xfrm>
              <a:off x="3063432" y="6027606"/>
              <a:ext cx="869015" cy="276999"/>
            </a:xfrm>
            <a:prstGeom prst="rect">
              <a:avLst/>
            </a:prstGeom>
            <a:noFill/>
          </p:spPr>
          <p:txBody>
            <a:bodyPr wrap="square" rtlCol="0">
              <a:spAutoFit/>
            </a:bodyPr>
            <a:lstStyle/>
            <a:p>
              <a:r>
                <a:rPr lang="en-US" altLang="zh-TW" sz="1200" b="1" dirty="0" smtClean="0"/>
                <a:t>CLIENTE</a:t>
              </a:r>
              <a:endParaRPr lang="zh-TW" altLang="en-US" sz="1200" b="1" dirty="0"/>
            </a:p>
          </p:txBody>
        </p:sp>
      </p:grpSp>
    </p:spTree>
    <p:extLst>
      <p:ext uri="{BB962C8B-B14F-4D97-AF65-F5344CB8AC3E}">
        <p14:creationId xmlns:p14="http://schemas.microsoft.com/office/powerpoint/2010/main" val="2358278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7-Point Star 41"/>
          <p:cNvSpPr/>
          <p:nvPr/>
        </p:nvSpPr>
        <p:spPr bwMode="auto">
          <a:xfrm>
            <a:off x="4281640" y="3987609"/>
            <a:ext cx="1656184"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45" name="Rectangle 44"/>
          <p:cNvSpPr/>
          <p:nvPr/>
        </p:nvSpPr>
        <p:spPr bwMode="auto">
          <a:xfrm>
            <a:off x="997965" y="5961112"/>
            <a:ext cx="2935091"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7" name="Rectangle 26"/>
          <p:cNvSpPr/>
          <p:nvPr/>
        </p:nvSpPr>
        <p:spPr bwMode="auto">
          <a:xfrm>
            <a:off x="997964" y="7329264"/>
            <a:ext cx="2932719"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997966" y="4592960"/>
            <a:ext cx="2932718" cy="1188327"/>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chemeClr val="bg1"/>
              </a:solidFill>
              <a:effectLst>
                <a:outerShdw blurRad="38100" dist="38100" dir="2700000" algn="tl">
                  <a:srgbClr val="000000">
                    <a:alpha val="43137"/>
                  </a:srgbClr>
                </a:outerShdw>
              </a:effectLst>
              <a:latin typeface="Segoe" pitchFamily="34" charset="0"/>
            </a:endParaRPr>
          </a:p>
        </p:txBody>
      </p:sp>
      <p:sp>
        <p:nvSpPr>
          <p:cNvPr id="2" name="Rectangle 1"/>
          <p:cNvSpPr/>
          <p:nvPr/>
        </p:nvSpPr>
        <p:spPr bwMode="auto">
          <a:xfrm>
            <a:off x="990189" y="3264332"/>
            <a:ext cx="2939369" cy="1184611"/>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Content Placeholder 2"/>
          <p:cNvSpPr>
            <a:spLocks noGrp="1"/>
          </p:cNvSpPr>
          <p:nvPr>
            <p:ph idx="1"/>
          </p:nvPr>
        </p:nvSpPr>
        <p:spPr>
          <a:xfrm>
            <a:off x="505931" y="1624487"/>
            <a:ext cx="5879499" cy="1252651"/>
          </a:xfrm>
        </p:spPr>
        <p:txBody>
          <a:bodyPr/>
          <a:lstStyle/>
          <a:p>
            <a:pPr marL="0" indent="0">
              <a:lnSpc>
                <a:spcPct val="100000"/>
              </a:lnSpc>
              <a:buNone/>
            </a:pPr>
            <a:r>
              <a:rPr lang="es-PA" altLang="zh-TW" sz="1100" dirty="0" smtClean="0"/>
              <a:t>Somos líder </a:t>
            </a:r>
            <a:r>
              <a:rPr lang="es-PA" altLang="zh-TW" sz="1100" dirty="0"/>
              <a:t>en distribución de productos </a:t>
            </a:r>
            <a:r>
              <a:rPr lang="es-PA" altLang="zh-TW" sz="1100" dirty="0" smtClean="0"/>
              <a:t>fabricados en </a:t>
            </a:r>
            <a:r>
              <a:rPr lang="es-PA" altLang="zh-TW" sz="1100" dirty="0"/>
              <a:t>China </a:t>
            </a:r>
            <a:r>
              <a:rPr lang="es-PA" altLang="zh-TW" sz="1100" dirty="0" smtClean="0"/>
              <a:t>para Latinoamérica</a:t>
            </a:r>
            <a:r>
              <a:rPr lang="es-PA" altLang="zh-TW" sz="1100" dirty="0"/>
              <a:t>. </a:t>
            </a:r>
            <a:r>
              <a:rPr lang="es-PA" altLang="zh-TW" sz="1100" dirty="0" smtClean="0"/>
              <a:t>A través de los años hemos adquirido una cartera de marcas y proveedores de confianza brindando productos de buena calidad y con costes competitivos. Conocemos </a:t>
            </a:r>
            <a:r>
              <a:rPr lang="es-PA" altLang="zh-TW" sz="1100" dirty="0"/>
              <a:t>y manejamos </a:t>
            </a:r>
            <a:r>
              <a:rPr lang="es-PA" altLang="zh-TW" sz="1100" dirty="0" smtClean="0"/>
              <a:t>tanto el proceso de compra, cadena de suministros así como de las </a:t>
            </a:r>
            <a:r>
              <a:rPr lang="es-PA" altLang="zh-TW" sz="1100" dirty="0"/>
              <a:t>regulaciones de exportación  locales </a:t>
            </a:r>
            <a:r>
              <a:rPr lang="es-PA" altLang="zh-TW" sz="1100" dirty="0" smtClean="0"/>
              <a:t> facilitándole  el trabajo a nuestros clientes.</a:t>
            </a:r>
          </a:p>
          <a:p>
            <a:pPr marL="0" indent="0">
              <a:lnSpc>
                <a:spcPct val="100000"/>
              </a:lnSpc>
              <a:buNone/>
            </a:pPr>
            <a:endParaRPr lang="es-PA" altLang="zh-TW" sz="1100" dirty="0"/>
          </a:p>
          <a:p>
            <a:pPr marL="0" indent="0">
              <a:lnSpc>
                <a:spcPct val="100000"/>
              </a:lnSpc>
              <a:buNone/>
            </a:pPr>
            <a:r>
              <a:rPr lang="es-PA" altLang="zh-TW" sz="1100" dirty="0" smtClean="0"/>
              <a:t>Contamos con un porfolio de productos validados en donde los más destacados son:</a:t>
            </a:r>
            <a:endParaRPr lang="es-PA" altLang="zh-TW" sz="1100" dirty="0"/>
          </a:p>
        </p:txBody>
      </p:sp>
      <p:sp>
        <p:nvSpPr>
          <p:cNvPr id="10" name="TextBox 9"/>
          <p:cNvSpPr txBox="1"/>
          <p:nvPr/>
        </p:nvSpPr>
        <p:spPr>
          <a:xfrm>
            <a:off x="980728" y="3251238"/>
            <a:ext cx="2607839" cy="261602"/>
          </a:xfrm>
          <a:prstGeom prst="rect">
            <a:avLst/>
          </a:prstGeom>
          <a:noFill/>
        </p:spPr>
        <p:txBody>
          <a:bodyPr wrap="square" lIns="91430" tIns="45716" rIns="91430" bIns="45716" rtlCol="0">
            <a:spAutoFit/>
          </a:bodyPr>
          <a:lstStyle/>
          <a:p>
            <a:r>
              <a:rPr lang="es-PA" altLang="zh-TW" sz="1100" b="1" dirty="0">
                <a:solidFill>
                  <a:schemeClr val="bg1"/>
                </a:solidFill>
              </a:rPr>
              <a:t>Productos </a:t>
            </a:r>
            <a:r>
              <a:rPr lang="es-PA" altLang="zh-TW" sz="1100" b="1" dirty="0" smtClean="0">
                <a:solidFill>
                  <a:schemeClr val="bg1"/>
                </a:solidFill>
              </a:rPr>
              <a:t>de Electrónica de Consumo </a:t>
            </a:r>
            <a:endParaRPr lang="es-PA" altLang="zh-TW" sz="1100" b="1" dirty="0">
              <a:solidFill>
                <a:schemeClr val="bg1"/>
              </a:solidFill>
            </a:endParaRPr>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961" y="3720491"/>
            <a:ext cx="755087"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980728" y="4592960"/>
            <a:ext cx="3051720" cy="261602"/>
          </a:xfrm>
          <a:prstGeom prst="rect">
            <a:avLst/>
          </a:prstGeom>
          <a:noFill/>
        </p:spPr>
        <p:txBody>
          <a:bodyPr wrap="square" lIns="91430" tIns="45716" rIns="91430" bIns="45716" rtlCol="0">
            <a:spAutoFit/>
          </a:bodyPr>
          <a:lstStyle/>
          <a:p>
            <a:r>
              <a:rPr lang="es-PA" altLang="zh-TW" sz="1100" b="1" dirty="0" smtClean="0">
                <a:solidFill>
                  <a:schemeClr val="bg1"/>
                </a:solidFill>
              </a:rPr>
              <a:t>Productos de Energía Limpia y Renovable</a:t>
            </a:r>
            <a:endParaRPr lang="es-PA" altLang="zh-TW" sz="1100" b="1" dirty="0">
              <a:solidFill>
                <a:schemeClr val="bg1"/>
              </a:solidFill>
            </a:endParaRPr>
          </a:p>
        </p:txBody>
      </p:sp>
      <p:sp>
        <p:nvSpPr>
          <p:cNvPr id="16" name="Rectangle 15"/>
          <p:cNvSpPr/>
          <p:nvPr/>
        </p:nvSpPr>
        <p:spPr>
          <a:xfrm>
            <a:off x="1532126" y="5169024"/>
            <a:ext cx="312698" cy="368305"/>
          </a:xfrm>
          <a:prstGeom prst="rect">
            <a:avLst/>
          </a:prstGeom>
          <a:blipFill rotWithShape="1">
            <a:blip r:embed="rId4"/>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sp>
        <p:nvSpPr>
          <p:cNvPr id="17" name="Rectangle 16"/>
          <p:cNvSpPr/>
          <p:nvPr/>
        </p:nvSpPr>
        <p:spPr>
          <a:xfrm>
            <a:off x="1157653" y="5081848"/>
            <a:ext cx="315655" cy="554241"/>
          </a:xfrm>
          <a:prstGeom prst="rect">
            <a:avLst/>
          </a:prstGeom>
          <a:blipFill rotWithShape="1">
            <a:blip r:embed="rId5"/>
            <a:stretch>
              <a:fillRect/>
            </a:stretch>
          </a:blipFill>
          <a:ln>
            <a:noFill/>
          </a:ln>
        </p:spPr>
        <p:style>
          <a:lnRef idx="2">
            <a:schemeClr val="accent1">
              <a:shade val="80000"/>
              <a:hueOff val="0"/>
              <a:satOff val="0"/>
              <a:lumOff val="0"/>
              <a:alphaOff val="0"/>
            </a:schemeClr>
          </a:lnRef>
          <a:fillRef idx="1">
            <a:scrgbClr r="0" g="0" b="0"/>
          </a:fillRef>
          <a:effectRef idx="0">
            <a:schemeClr val="accent1">
              <a:tint val="40000"/>
              <a:hueOff val="0"/>
              <a:satOff val="0"/>
              <a:lumOff val="0"/>
              <a:alphaOff val="0"/>
            </a:schemeClr>
          </a:effectRef>
          <a:fontRef idx="minor">
            <a:schemeClr val="lt1">
              <a:hueOff val="0"/>
              <a:satOff val="0"/>
              <a:lumOff val="0"/>
              <a:alphaOff val="0"/>
            </a:schemeClr>
          </a:fontRef>
        </p:style>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2067" y="7742902"/>
            <a:ext cx="513205" cy="56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1008112" y="5961112"/>
            <a:ext cx="2921446" cy="269622"/>
          </a:xfrm>
          <a:prstGeom prst="rect">
            <a:avLst/>
          </a:prstGeom>
          <a:noFill/>
        </p:spPr>
        <p:txBody>
          <a:bodyPr wrap="square" lIns="91430" tIns="45716" rIns="91430" bIns="45716" rtlCol="0">
            <a:spAutoFit/>
          </a:bodyPr>
          <a:lstStyle/>
          <a:p>
            <a:r>
              <a:rPr lang="es-PA" altLang="zh-TW" sz="1100" b="1" dirty="0" smtClean="0">
                <a:solidFill>
                  <a:schemeClr val="bg1"/>
                </a:solidFill>
              </a:rPr>
              <a:t>Línea </a:t>
            </a:r>
            <a:r>
              <a:rPr lang="es-PA" altLang="zh-TW" sz="1100" b="1" dirty="0">
                <a:solidFill>
                  <a:schemeClr val="bg1"/>
                </a:solidFill>
              </a:rPr>
              <a:t>Blanca y Hogar</a:t>
            </a:r>
          </a:p>
        </p:txBody>
      </p:sp>
      <p:sp>
        <p:nvSpPr>
          <p:cNvPr id="38" name="TextBox 37"/>
          <p:cNvSpPr txBox="1"/>
          <p:nvPr/>
        </p:nvSpPr>
        <p:spPr>
          <a:xfrm>
            <a:off x="1002163" y="7473280"/>
            <a:ext cx="626637" cy="269622"/>
          </a:xfrm>
          <a:prstGeom prst="rect">
            <a:avLst/>
          </a:prstGeom>
          <a:noFill/>
        </p:spPr>
        <p:txBody>
          <a:bodyPr wrap="square" lIns="91430" tIns="45716" rIns="91430" bIns="45716" rtlCol="0">
            <a:spAutoFit/>
          </a:bodyPr>
          <a:lstStyle/>
          <a:p>
            <a:r>
              <a:rPr lang="es-PA" altLang="zh-TW" sz="1100" b="1" dirty="0">
                <a:solidFill>
                  <a:schemeClr val="bg1"/>
                </a:solidFill>
              </a:rPr>
              <a:t>Otros </a:t>
            </a:r>
          </a:p>
        </p:txBody>
      </p:sp>
      <p:pic>
        <p:nvPicPr>
          <p:cNvPr id="43" name="圖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4338" y="7572961"/>
            <a:ext cx="500415" cy="8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855" y="7713683"/>
            <a:ext cx="980097" cy="642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5780" y="3785735"/>
            <a:ext cx="429044" cy="51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1495" y="3781834"/>
            <a:ext cx="291281" cy="523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wind energy">
            <a:hlinkClick r:id="rId11" tooltip="wind energy"/>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8122" y="5014991"/>
            <a:ext cx="1066949" cy="6533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40968" y="5010233"/>
            <a:ext cx="513785" cy="66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1326643" y="6277523"/>
            <a:ext cx="2203980" cy="739296"/>
            <a:chOff x="1297028" y="6301936"/>
            <a:chExt cx="2203980" cy="739296"/>
          </a:xfrm>
        </p:grpSpPr>
        <p:pic>
          <p:nvPicPr>
            <p:cNvPr id="1028"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7028" y="6370060"/>
              <a:ext cx="1311771" cy="6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26025" y="6301936"/>
              <a:ext cx="1274983" cy="739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8"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72974" y="3544377"/>
            <a:ext cx="1023978" cy="83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SERVICIO - DISTRIBUCION</a:t>
            </a:r>
            <a:endParaRPr lang="zh-TW" altLang="en-US" sz="2000" kern="0" dirty="0"/>
          </a:p>
        </p:txBody>
      </p:sp>
      <p:cxnSp>
        <p:nvCxnSpPr>
          <p:cNvPr id="34"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Distribuidor</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por</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excelencia</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 name="TextBox 3"/>
          <p:cNvSpPr txBox="1"/>
          <p:nvPr/>
        </p:nvSpPr>
        <p:spPr>
          <a:xfrm>
            <a:off x="4581128" y="4437929"/>
            <a:ext cx="1137912" cy="784830"/>
          </a:xfrm>
          <a:prstGeom prst="rect">
            <a:avLst/>
          </a:prstGeom>
          <a:noFill/>
        </p:spPr>
        <p:txBody>
          <a:bodyPr wrap="square" rtlCol="0">
            <a:spAutoFit/>
          </a:bodyPr>
          <a:lstStyle/>
          <a:p>
            <a:pPr algn="ctr"/>
            <a:r>
              <a:rPr lang="es-PA" altLang="zh-TW" sz="900" b="1" dirty="0">
                <a:solidFill>
                  <a:srgbClr val="FFC000"/>
                </a:solidFill>
              </a:rPr>
              <a:t>OEM &amp; </a:t>
            </a:r>
            <a:r>
              <a:rPr lang="es-PA" altLang="zh-TW" sz="900" b="1" dirty="0" smtClean="0">
                <a:solidFill>
                  <a:srgbClr val="FFC000"/>
                </a:solidFill>
              </a:rPr>
              <a:t>ODM:</a:t>
            </a:r>
          </a:p>
          <a:p>
            <a:pPr algn="ctr"/>
            <a:endParaRPr lang="es-PA" altLang="zh-TW" sz="900" dirty="0">
              <a:solidFill>
                <a:schemeClr val="bg1"/>
              </a:solidFill>
            </a:endParaRPr>
          </a:p>
          <a:p>
            <a:r>
              <a:rPr lang="es-PA" altLang="zh-TW" sz="900" dirty="0" smtClean="0">
                <a:solidFill>
                  <a:schemeClr val="bg1"/>
                </a:solidFill>
              </a:rPr>
              <a:t>- Marca </a:t>
            </a:r>
            <a:r>
              <a:rPr lang="es-PA" altLang="zh-TW" sz="900" dirty="0">
                <a:solidFill>
                  <a:schemeClr val="bg1"/>
                </a:solidFill>
              </a:rPr>
              <a:t>del Cliente</a:t>
            </a:r>
          </a:p>
          <a:p>
            <a:r>
              <a:rPr lang="es-PA" altLang="zh-TW" sz="900" dirty="0" smtClean="0">
                <a:solidFill>
                  <a:schemeClr val="bg1"/>
                </a:solidFill>
              </a:rPr>
              <a:t>- Marca </a:t>
            </a:r>
            <a:r>
              <a:rPr lang="es-PA" altLang="zh-TW" sz="900" dirty="0">
                <a:solidFill>
                  <a:schemeClr val="bg1"/>
                </a:solidFill>
              </a:rPr>
              <a:t>Genéricas</a:t>
            </a:r>
          </a:p>
          <a:p>
            <a:endParaRPr lang="zh-TW" altLang="en-US" sz="900" dirty="0">
              <a:solidFill>
                <a:schemeClr val="bg1"/>
              </a:solidFill>
            </a:endParaRPr>
          </a:p>
        </p:txBody>
      </p:sp>
      <p:sp>
        <p:nvSpPr>
          <p:cNvPr id="41" name="7-Point Star 40"/>
          <p:cNvSpPr/>
          <p:nvPr/>
        </p:nvSpPr>
        <p:spPr bwMode="auto">
          <a:xfrm>
            <a:off x="4248848" y="6033120"/>
            <a:ext cx="1728192"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5" name="TextBox 4"/>
          <p:cNvSpPr txBox="1"/>
          <p:nvPr/>
        </p:nvSpPr>
        <p:spPr>
          <a:xfrm>
            <a:off x="4409352" y="6405934"/>
            <a:ext cx="1611936" cy="923330"/>
          </a:xfrm>
          <a:prstGeom prst="rect">
            <a:avLst/>
          </a:prstGeom>
          <a:noFill/>
        </p:spPr>
        <p:txBody>
          <a:bodyPr wrap="square" rtlCol="0">
            <a:spAutoFit/>
          </a:bodyPr>
          <a:lstStyle/>
          <a:p>
            <a:r>
              <a:rPr lang="es-PA" altLang="zh-TW" sz="900" b="1" dirty="0" smtClean="0">
                <a:solidFill>
                  <a:srgbClr val="FFC000"/>
                </a:solidFill>
              </a:rPr>
              <a:t>  Productos </a:t>
            </a:r>
            <a:r>
              <a:rPr lang="es-PA" altLang="zh-TW" sz="900" b="1" dirty="0">
                <a:solidFill>
                  <a:srgbClr val="FFC000"/>
                </a:solidFill>
              </a:rPr>
              <a:t>en Formatos</a:t>
            </a:r>
            <a:r>
              <a:rPr lang="es-PA" altLang="zh-TW" sz="900" b="1" dirty="0" smtClean="0">
                <a:solidFill>
                  <a:srgbClr val="FFC000"/>
                </a:solidFill>
              </a:rPr>
              <a:t>:</a:t>
            </a:r>
          </a:p>
          <a:p>
            <a:pPr algn="ctr"/>
            <a:endParaRPr lang="es-PA" altLang="zh-TW" sz="900" dirty="0">
              <a:solidFill>
                <a:srgbClr val="FFC000"/>
              </a:solidFill>
            </a:endParaRPr>
          </a:p>
          <a:p>
            <a:r>
              <a:rPr lang="es-PA" altLang="zh-TW" sz="900" dirty="0" smtClean="0">
                <a:solidFill>
                  <a:schemeClr val="bg1"/>
                </a:solidFill>
              </a:rPr>
              <a:t>- CBU</a:t>
            </a:r>
            <a:r>
              <a:rPr lang="es-PA" altLang="zh-TW" sz="800" dirty="0" smtClean="0">
                <a:solidFill>
                  <a:schemeClr val="bg1"/>
                </a:solidFill>
              </a:rPr>
              <a:t>: Complete </a:t>
            </a:r>
            <a:r>
              <a:rPr lang="es-PA" altLang="zh-TW" sz="800" dirty="0" err="1">
                <a:solidFill>
                  <a:schemeClr val="bg1"/>
                </a:solidFill>
              </a:rPr>
              <a:t>B</a:t>
            </a:r>
            <a:r>
              <a:rPr lang="es-PA" altLang="zh-TW" sz="800" dirty="0" err="1" smtClean="0">
                <a:solidFill>
                  <a:schemeClr val="bg1"/>
                </a:solidFill>
              </a:rPr>
              <a:t>uilt</a:t>
            </a:r>
            <a:r>
              <a:rPr lang="es-PA" altLang="zh-TW" sz="800" dirty="0" smtClean="0">
                <a:solidFill>
                  <a:schemeClr val="bg1"/>
                </a:solidFill>
              </a:rPr>
              <a:t> </a:t>
            </a:r>
            <a:r>
              <a:rPr lang="es-PA" altLang="zh-TW" sz="800" dirty="0" err="1">
                <a:solidFill>
                  <a:schemeClr val="bg1"/>
                </a:solidFill>
              </a:rPr>
              <a:t>U</a:t>
            </a:r>
            <a:r>
              <a:rPr lang="es-PA" altLang="zh-TW" sz="800" dirty="0" err="1" smtClean="0">
                <a:solidFill>
                  <a:schemeClr val="bg1"/>
                </a:solidFill>
              </a:rPr>
              <a:t>nit</a:t>
            </a:r>
            <a:endParaRPr lang="es-PA" altLang="zh-TW" sz="800" dirty="0">
              <a:solidFill>
                <a:schemeClr val="bg1"/>
              </a:solidFill>
            </a:endParaRPr>
          </a:p>
          <a:p>
            <a:r>
              <a:rPr lang="es-PA" altLang="zh-TW" sz="900" dirty="0" smtClean="0">
                <a:solidFill>
                  <a:schemeClr val="bg1"/>
                </a:solidFill>
              </a:rPr>
              <a:t>- SKD: </a:t>
            </a:r>
            <a:r>
              <a:rPr lang="es-PA" altLang="zh-TW" sz="800" dirty="0" err="1" smtClean="0">
                <a:solidFill>
                  <a:schemeClr val="bg1"/>
                </a:solidFill>
              </a:rPr>
              <a:t>Semi</a:t>
            </a:r>
            <a:r>
              <a:rPr lang="es-PA" altLang="zh-TW" sz="800" dirty="0" err="1">
                <a:solidFill>
                  <a:schemeClr val="bg1"/>
                </a:solidFill>
              </a:rPr>
              <a:t>-</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r>
              <a:rPr lang="es-PA" altLang="zh-TW" sz="900" dirty="0" smtClean="0">
                <a:solidFill>
                  <a:schemeClr val="bg1"/>
                </a:solidFill>
              </a:rPr>
              <a:t>- CKD: </a:t>
            </a:r>
            <a:r>
              <a:rPr lang="es-PA" altLang="zh-TW" sz="800" dirty="0" smtClean="0">
                <a:solidFill>
                  <a:schemeClr val="bg1"/>
                </a:solidFill>
              </a:rPr>
              <a:t>Complete-</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endParaRPr lang="zh-TW" altLang="en-US" sz="900" dirty="0">
              <a:solidFill>
                <a:schemeClr val="bg1"/>
              </a:solidFill>
            </a:endParaRPr>
          </a:p>
        </p:txBody>
      </p:sp>
      <p:sp>
        <p:nvSpPr>
          <p:cNvPr id="6" name="TextBox 5"/>
          <p:cNvSpPr txBox="1"/>
          <p:nvPr/>
        </p:nvSpPr>
        <p:spPr>
          <a:xfrm>
            <a:off x="4221088" y="3335770"/>
            <a:ext cx="1751104" cy="577081"/>
          </a:xfrm>
          <a:prstGeom prst="rect">
            <a:avLst/>
          </a:prstGeom>
          <a:noFill/>
        </p:spPr>
        <p:txBody>
          <a:bodyPr wrap="square" rtlCol="0">
            <a:spAutoFit/>
          </a:bodyPr>
          <a:lstStyle/>
          <a:p>
            <a:pPr algn="ctr"/>
            <a:r>
              <a:rPr lang="es-PA" altLang="zh-TW" sz="1050" dirty="0" smtClean="0"/>
              <a:t>Ofrecemos al cliente  productos con  marca propia y en todo tipo de formatos:</a:t>
            </a:r>
            <a:endParaRPr lang="zh-TW" altLang="en-US" sz="1050" dirty="0"/>
          </a:p>
        </p:txBody>
      </p:sp>
      <p:sp>
        <p:nvSpPr>
          <p:cNvPr id="36" name="TextBox 35"/>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44" name="Picture 43"/>
          <p:cNvPicPr>
            <a:picLocks/>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6635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7-Point Star 49"/>
          <p:cNvSpPr/>
          <p:nvPr/>
        </p:nvSpPr>
        <p:spPr bwMode="auto">
          <a:xfrm>
            <a:off x="4653136" y="7742902"/>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8" name="7-Point Star 47"/>
          <p:cNvSpPr/>
          <p:nvPr/>
        </p:nvSpPr>
        <p:spPr bwMode="auto">
          <a:xfrm>
            <a:off x="4653136" y="356643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b="1" dirty="0">
              <a:solidFill>
                <a:srgbClr val="FFFFFF"/>
              </a:solidFill>
              <a:effectLst>
                <a:outerShdw blurRad="38100" dist="38100" dir="2700000" algn="tl">
                  <a:srgbClr val="000000">
                    <a:alpha val="43137"/>
                  </a:srgbClr>
                </a:outerShdw>
              </a:effectLst>
              <a:latin typeface="Segoe" pitchFamily="34" charset="0"/>
            </a:endParaRPr>
          </a:p>
        </p:txBody>
      </p:sp>
      <p:sp>
        <p:nvSpPr>
          <p:cNvPr id="47" name="7-Point Star 46"/>
          <p:cNvSpPr/>
          <p:nvPr/>
        </p:nvSpPr>
        <p:spPr bwMode="auto">
          <a:xfrm>
            <a:off x="4653136" y="6394056"/>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7-Point Star 16"/>
          <p:cNvSpPr/>
          <p:nvPr/>
        </p:nvSpPr>
        <p:spPr bwMode="auto">
          <a:xfrm>
            <a:off x="4653136" y="500659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 name="TextBox 3"/>
          <p:cNvSpPr txBox="1"/>
          <p:nvPr/>
        </p:nvSpPr>
        <p:spPr>
          <a:xfrm>
            <a:off x="404664" y="1568624"/>
            <a:ext cx="6046402" cy="161581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30" tIns="45716" rIns="91430" bIns="45716" rtlCol="0">
            <a:spAutoFit/>
          </a:bodyPr>
          <a:lstStyle/>
          <a:p>
            <a:r>
              <a:rPr lang="es-PA" altLang="zh-TW" sz="1100" kern="0" dirty="0">
                <a:solidFill>
                  <a:schemeClr val="tx1"/>
                </a:solidFill>
              </a:rPr>
              <a:t>“Turnkey Solution” </a:t>
            </a:r>
            <a:r>
              <a:rPr lang="es-PA" altLang="zh-TW" sz="1100" kern="0" dirty="0" smtClean="0">
                <a:solidFill>
                  <a:schemeClr val="tx1"/>
                </a:solidFill>
              </a:rPr>
              <a:t>- Llave </a:t>
            </a:r>
            <a:r>
              <a:rPr lang="es-PA" altLang="zh-TW" sz="1100" kern="0" dirty="0">
                <a:solidFill>
                  <a:schemeClr val="tx1"/>
                </a:solidFill>
              </a:rPr>
              <a:t>en  </a:t>
            </a:r>
            <a:r>
              <a:rPr lang="es-PA" altLang="zh-TW" sz="1100" kern="0" dirty="0" smtClean="0">
                <a:solidFill>
                  <a:schemeClr val="tx1"/>
                </a:solidFill>
              </a:rPr>
              <a:t>Mano -  son </a:t>
            </a:r>
            <a:r>
              <a:rPr lang="es-PA" altLang="zh-TW" sz="1100" kern="0" dirty="0">
                <a:solidFill>
                  <a:schemeClr val="tx1"/>
                </a:solidFill>
              </a:rPr>
              <a:t>obras o proyectos de </a:t>
            </a:r>
            <a:r>
              <a:rPr lang="es-PA" altLang="zh-TW" sz="1100" kern="0" dirty="0" smtClean="0">
                <a:solidFill>
                  <a:schemeClr val="tx1"/>
                </a:solidFill>
              </a:rPr>
              <a:t> ingeniería que  pueden ser diseñados</a:t>
            </a:r>
            <a:r>
              <a:rPr lang="es-PA" altLang="zh-TW" sz="1100" kern="0" dirty="0">
                <a:solidFill>
                  <a:schemeClr val="tx1"/>
                </a:solidFill>
              </a:rPr>
              <a:t>, producidos y ajustados  a la medida del cliente  para  que </a:t>
            </a:r>
            <a:r>
              <a:rPr lang="es-PA" altLang="zh-TW" sz="1100" kern="0" dirty="0" smtClean="0">
                <a:solidFill>
                  <a:schemeClr val="tx1"/>
                </a:solidFill>
              </a:rPr>
              <a:t>pueda ponerlo  </a:t>
            </a:r>
            <a:r>
              <a:rPr lang="es-PA" altLang="zh-TW" sz="1100" kern="0" dirty="0">
                <a:solidFill>
                  <a:schemeClr val="tx1"/>
                </a:solidFill>
              </a:rPr>
              <a:t>en marcha en el momento de la </a:t>
            </a:r>
            <a:r>
              <a:rPr lang="es-PA" altLang="zh-TW" sz="1100" kern="0" dirty="0" smtClean="0">
                <a:solidFill>
                  <a:schemeClr val="tx1"/>
                </a:solidFill>
              </a:rPr>
              <a:t>entrega. A través de los años Dalebro ha acumulado tanto los conocimientos, experiencias y recursos en diferentes rubros para poder  brindar asesoría a  nuestros </a:t>
            </a:r>
            <a:r>
              <a:rPr lang="es-PA" altLang="zh-TW" sz="1100" kern="0" dirty="0">
                <a:solidFill>
                  <a:schemeClr val="tx1"/>
                </a:solidFill>
              </a:rPr>
              <a:t>clientes </a:t>
            </a:r>
            <a:r>
              <a:rPr lang="es-PA" altLang="zh-TW" sz="1100" kern="0" dirty="0" smtClean="0">
                <a:solidFill>
                  <a:schemeClr val="tx1"/>
                </a:solidFill>
              </a:rPr>
              <a:t>en  </a:t>
            </a:r>
            <a:r>
              <a:rPr lang="es-PA" altLang="zh-TW" sz="1100" kern="0" dirty="0">
                <a:solidFill>
                  <a:schemeClr val="tx1"/>
                </a:solidFill>
              </a:rPr>
              <a:t>la implementación de nuevas tecnologías y métodos de producción en sus </a:t>
            </a:r>
            <a:r>
              <a:rPr lang="es-PA" altLang="zh-TW" sz="1100" kern="0" dirty="0" smtClean="0">
                <a:solidFill>
                  <a:schemeClr val="tx1"/>
                </a:solidFill>
              </a:rPr>
              <a:t>países. Asistimos </a:t>
            </a:r>
            <a:r>
              <a:rPr lang="es-PA" altLang="zh-TW" sz="1100" kern="0" dirty="0">
                <a:solidFill>
                  <a:schemeClr val="tx1"/>
                </a:solidFill>
              </a:rPr>
              <a:t>a nuestros clientes con la </a:t>
            </a:r>
            <a:r>
              <a:rPr lang="es-PA" altLang="zh-TW" sz="1100" kern="0" dirty="0" smtClean="0">
                <a:solidFill>
                  <a:schemeClr val="tx1"/>
                </a:solidFill>
              </a:rPr>
              <a:t> transferencia </a:t>
            </a:r>
            <a:r>
              <a:rPr lang="es-PA" altLang="zh-TW" sz="1100" kern="0" dirty="0">
                <a:solidFill>
                  <a:schemeClr val="tx1"/>
                </a:solidFill>
              </a:rPr>
              <a:t>de </a:t>
            </a:r>
            <a:r>
              <a:rPr lang="es-PA" altLang="zh-TW" sz="1100" kern="0" dirty="0" smtClean="0">
                <a:solidFill>
                  <a:schemeClr val="tx1"/>
                </a:solidFill>
              </a:rPr>
              <a:t> conocimientos,  el “know-how” para activar la producción en el menor tiempo posible y de manera más eficiente. </a:t>
            </a:r>
          </a:p>
          <a:p>
            <a:endParaRPr lang="es-PA" altLang="zh-TW" sz="1100" kern="0" dirty="0" smtClean="0">
              <a:solidFill>
                <a:schemeClr val="tx1"/>
              </a:solidFill>
            </a:endParaRPr>
          </a:p>
          <a:p>
            <a:r>
              <a:rPr lang="es-PA" altLang="zh-TW" sz="1100" kern="0" dirty="0" smtClean="0">
                <a:solidFill>
                  <a:schemeClr val="tx1"/>
                </a:solidFill>
              </a:rPr>
              <a:t>Casos exitosos implementados por Dalebro:</a:t>
            </a:r>
            <a:endParaRPr lang="es-PA" altLang="zh-TW" sz="1100" kern="0" dirty="0">
              <a:solidFill>
                <a:schemeClr val="tx1"/>
              </a:solidFill>
            </a:endParaRPr>
          </a:p>
        </p:txBody>
      </p:sp>
      <p:sp>
        <p:nvSpPr>
          <p:cNvPr id="10" name="TextBox 9"/>
          <p:cNvSpPr txBox="1"/>
          <p:nvPr/>
        </p:nvSpPr>
        <p:spPr>
          <a:xfrm>
            <a:off x="652137" y="3462787"/>
            <a:ext cx="4548158"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s-PA" altLang="zh-TW" sz="1100" b="1" dirty="0">
                <a:solidFill>
                  <a:srgbClr val="FFC000"/>
                </a:solidFill>
              </a:rPr>
              <a:t>Línea de producción para </a:t>
            </a:r>
            <a:r>
              <a:rPr lang="es-PA" altLang="zh-TW" sz="1100" b="1" dirty="0" smtClean="0">
                <a:solidFill>
                  <a:srgbClr val="FFC000"/>
                </a:solidFill>
              </a:rPr>
              <a:t>paneles </a:t>
            </a:r>
            <a:r>
              <a:rPr lang="es-PA" altLang="zh-TW" sz="1100" b="1" dirty="0">
                <a:solidFill>
                  <a:srgbClr val="FFC000"/>
                </a:solidFill>
              </a:rPr>
              <a:t>s</a:t>
            </a:r>
            <a:r>
              <a:rPr lang="es-PA" altLang="zh-TW" sz="1100" b="1" dirty="0" smtClean="0">
                <a:solidFill>
                  <a:srgbClr val="FFC000"/>
                </a:solidFill>
              </a:rPr>
              <a:t>olares en </a:t>
            </a:r>
            <a:r>
              <a:rPr lang="es-PA" altLang="zh-TW" sz="1100" b="1" dirty="0">
                <a:solidFill>
                  <a:srgbClr val="FFC000"/>
                </a:solidFill>
              </a:rPr>
              <a:t>Argentina</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24" y="3710455"/>
            <a:ext cx="1016147" cy="70368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008" y="3720844"/>
            <a:ext cx="1007041" cy="695706"/>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4" name="Picture 10" descr="https://encrypted-tbn3.gstatic.com/images?q=tbn:ANd9GcQVfvEhb5uTGBNj6gdmJeXLCADIhZJh4Vdc73YvJOjcnBTN1SAg3Q">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1299" y="5311252"/>
            <a:ext cx="392700" cy="49275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52289" y="6189180"/>
            <a:ext cx="454815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s-PA" altLang="zh-TW" sz="1100" b="1" dirty="0">
                <a:solidFill>
                  <a:srgbClr val="FFC000"/>
                </a:solidFill>
              </a:rPr>
              <a:t>Línea de producción para cámara de aire para bicicletas </a:t>
            </a:r>
            <a:r>
              <a:rPr lang="es-PA" altLang="zh-TW" sz="1100" b="1" dirty="0" smtClean="0">
                <a:solidFill>
                  <a:srgbClr val="FFC000"/>
                </a:solidFill>
              </a:rPr>
              <a:t>en </a:t>
            </a:r>
            <a:r>
              <a:rPr lang="es-PA" altLang="zh-TW" sz="1100" b="1" dirty="0">
                <a:solidFill>
                  <a:srgbClr val="FFC000"/>
                </a:solidFill>
              </a:rPr>
              <a:t>Argentina</a:t>
            </a:r>
          </a:p>
        </p:txBody>
      </p:sp>
      <p:sp>
        <p:nvSpPr>
          <p:cNvPr id="41" name="TextBox 40"/>
          <p:cNvSpPr txBox="1"/>
          <p:nvPr/>
        </p:nvSpPr>
        <p:spPr>
          <a:xfrm>
            <a:off x="657486" y="7587462"/>
            <a:ext cx="327013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s-PA" altLang="zh-TW" sz="1100" b="1" dirty="0">
                <a:solidFill>
                  <a:srgbClr val="FFC000"/>
                </a:solidFill>
              </a:rPr>
              <a:t>Línea de producción </a:t>
            </a:r>
            <a:r>
              <a:rPr lang="es-PA" altLang="zh-TW" sz="1100" b="1" dirty="0" smtClean="0">
                <a:solidFill>
                  <a:srgbClr val="FFC000"/>
                </a:solidFill>
              </a:rPr>
              <a:t>para LED  en </a:t>
            </a:r>
            <a:r>
              <a:rPr lang="es-PA" altLang="zh-TW" sz="1100" b="1" dirty="0">
                <a:solidFill>
                  <a:srgbClr val="FFC000"/>
                </a:solidFill>
              </a:rPr>
              <a:t>Brasil</a:t>
            </a:r>
          </a:p>
        </p:txBody>
      </p:sp>
      <p:sp>
        <p:nvSpPr>
          <p:cNvPr id="49" name="TextBox 48"/>
          <p:cNvSpPr txBox="1"/>
          <p:nvPr/>
        </p:nvSpPr>
        <p:spPr>
          <a:xfrm>
            <a:off x="652289" y="4851706"/>
            <a:ext cx="4748310"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s-PA" altLang="zh-TW" sz="1100" b="1" dirty="0">
                <a:solidFill>
                  <a:srgbClr val="FFC000"/>
                </a:solidFill>
              </a:rPr>
              <a:t>Línea de ensamblaje para PC &amp; n</a:t>
            </a:r>
            <a:r>
              <a:rPr lang="es-PA" altLang="zh-TW" sz="1100" b="1" dirty="0" smtClean="0">
                <a:solidFill>
                  <a:srgbClr val="FFC000"/>
                </a:solidFill>
              </a:rPr>
              <a:t>otebooks en México </a:t>
            </a:r>
            <a:endParaRPr lang="es-PA" altLang="zh-TW" sz="1100" b="1" dirty="0">
              <a:solidFill>
                <a:srgbClr val="FFC000"/>
              </a:solidFill>
            </a:endParaRPr>
          </a:p>
        </p:txBody>
      </p:sp>
      <p:sp>
        <p:nvSpPr>
          <p:cNvPr id="2" name="Right Arrow 1"/>
          <p:cNvSpPr/>
          <p:nvPr/>
        </p:nvSpPr>
        <p:spPr bwMode="auto">
          <a:xfrm>
            <a:off x="3356992"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7" name="Right Arrow 56"/>
          <p:cNvSpPr/>
          <p:nvPr/>
        </p:nvSpPr>
        <p:spPr bwMode="auto">
          <a:xfrm>
            <a:off x="2164463"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a:off x="2164463"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2" name="Right Arrow 61"/>
          <p:cNvSpPr/>
          <p:nvPr/>
        </p:nvSpPr>
        <p:spPr bwMode="auto">
          <a:xfrm>
            <a:off x="3363819" y="396285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 name="Right Arrow 66"/>
          <p:cNvSpPr/>
          <p:nvPr/>
        </p:nvSpPr>
        <p:spPr bwMode="auto">
          <a:xfrm>
            <a:off x="2148780"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8" name="Right Arrow 67"/>
          <p:cNvSpPr/>
          <p:nvPr/>
        </p:nvSpPr>
        <p:spPr bwMode="auto">
          <a:xfrm>
            <a:off x="3356992"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4275" y="5108302"/>
            <a:ext cx="1016146" cy="695705"/>
          </a:xfrm>
          <a:prstGeom prst="roundRect">
            <a:avLst>
              <a:gd name="adj" fmla="val 8594"/>
            </a:avLst>
          </a:prstGeom>
          <a:solidFill>
            <a:srgbClr val="FFFFFF">
              <a:shade val="85000"/>
            </a:srgbClr>
          </a:solidFill>
          <a:ln>
            <a:solidFill>
              <a:schemeClr val="bg1"/>
            </a:solidFill>
          </a:ln>
          <a:effectLst/>
          <a:extLst/>
        </p:spPr>
      </p:pic>
      <p:pic>
        <p:nvPicPr>
          <p:cNvPr id="70" name="Picture 8" descr="9-3.JPG (88496 byt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1126" y="5108302"/>
            <a:ext cx="1016146" cy="695706"/>
          </a:xfrm>
          <a:prstGeom prst="roundRect">
            <a:avLst>
              <a:gd name="adj" fmla="val 8594"/>
            </a:avLst>
          </a:prstGeom>
          <a:solidFill>
            <a:srgbClr val="FFFFFF">
              <a:shade val="85000"/>
            </a:srgbClr>
          </a:solidFill>
          <a:ln>
            <a:solidFill>
              <a:schemeClr val="bg1"/>
            </a:solidFill>
          </a:ln>
          <a:effectLst/>
          <a:extLst/>
        </p:spPr>
      </p:pic>
      <p:pic>
        <p:nvPicPr>
          <p:cNvPr id="72" name="Picture 12" descr="dn-pic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008" y="5108302"/>
            <a:ext cx="1007041" cy="695706"/>
          </a:xfrm>
          <a:prstGeom prst="roundRect">
            <a:avLst>
              <a:gd name="adj" fmla="val 8594"/>
            </a:avLst>
          </a:prstGeom>
          <a:solidFill>
            <a:srgbClr val="FFFFFF">
              <a:shade val="85000"/>
            </a:srgbClr>
          </a:solidFill>
          <a:ln>
            <a:solidFill>
              <a:schemeClr val="bg1"/>
            </a:solidFill>
          </a:ln>
          <a:effectLst/>
          <a:extLst/>
        </p:spPr>
      </p:pic>
      <p:pic>
        <p:nvPicPr>
          <p:cNvPr id="73"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24744" y="6465169"/>
            <a:ext cx="1008112"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4"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21126" y="6465169"/>
            <a:ext cx="1016148"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l="10103" t="6117" r="10103" b="8957"/>
          <a:stretch>
            <a:fillRect/>
          </a:stretch>
        </p:blipFill>
        <p:spPr bwMode="auto">
          <a:xfrm>
            <a:off x="3501008"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9"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4744"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8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1124" y="7857086"/>
            <a:ext cx="1016148" cy="692615"/>
          </a:xfrm>
          <a:prstGeom prst="roundRect">
            <a:avLst>
              <a:gd name="adj" fmla="val 8594"/>
            </a:avLst>
          </a:prstGeom>
          <a:solidFill>
            <a:srgbClr val="FFFFFF">
              <a:shade val="85000"/>
            </a:srgbClr>
          </a:solidFill>
          <a:ln w="9525">
            <a:solidFill>
              <a:schemeClr val="bg1"/>
            </a:solidFill>
            <a:miter lim="800000"/>
            <a:headEnd/>
            <a:tailEnd/>
          </a:ln>
          <a:effectLst/>
          <a:extLst/>
        </p:spPr>
      </p:pic>
      <p:sp>
        <p:nvSpPr>
          <p:cNvPr id="3" name="TextBox 2"/>
          <p:cNvSpPr txBox="1"/>
          <p:nvPr/>
        </p:nvSpPr>
        <p:spPr>
          <a:xfrm>
            <a:off x="4437112" y="3882836"/>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1" name="TextBox 50"/>
          <p:cNvSpPr txBox="1"/>
          <p:nvPr/>
        </p:nvSpPr>
        <p:spPr>
          <a:xfrm>
            <a:off x="4437112" y="526028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2" name="TextBox 51"/>
          <p:cNvSpPr txBox="1"/>
          <p:nvPr/>
        </p:nvSpPr>
        <p:spPr>
          <a:xfrm>
            <a:off x="4437112" y="663755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3" name="TextBox 62"/>
          <p:cNvSpPr txBox="1"/>
          <p:nvPr/>
        </p:nvSpPr>
        <p:spPr>
          <a:xfrm>
            <a:off x="4437112" y="8005038"/>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4" name="TextBox 63"/>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65" name="Picture 64"/>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9160" y="6708812"/>
            <a:ext cx="790237" cy="47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13176" y="8125853"/>
            <a:ext cx="485805" cy="49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ight Arrow 81"/>
          <p:cNvSpPr/>
          <p:nvPr/>
        </p:nvSpPr>
        <p:spPr bwMode="auto">
          <a:xfrm>
            <a:off x="3372675"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3"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SERVICIO - CONSULTORIA </a:t>
            </a:r>
            <a:endParaRPr lang="zh-TW" altLang="en-US" sz="2000" kern="0" dirty="0"/>
          </a:p>
        </p:txBody>
      </p:sp>
      <p:cxnSp>
        <p:nvCxnSpPr>
          <p:cNvPr id="54"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Especialistas</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en turnkey solutions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1026" name="Picture 2" descr="&#10;Assurant Specialty Property will power its Springfield&#10;office with solar panels.&#10;&#10;&#10;&#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13511" y="3823360"/>
            <a:ext cx="452229" cy="625584"/>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bwMode="auto">
          <a:xfrm>
            <a:off x="2148780" y="3956995"/>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444" y="6472506"/>
            <a:ext cx="1004606" cy="69942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14275" y="3710456"/>
            <a:ext cx="1016146" cy="703680"/>
          </a:xfrm>
          <a:prstGeom prst="roundRect">
            <a:avLst>
              <a:gd name="adj" fmla="val 8594"/>
            </a:avLst>
          </a:prstGeom>
          <a:solidFill>
            <a:srgbClr val="FFFFFF">
              <a:shade val="85000"/>
            </a:srgbClr>
          </a:solidFill>
          <a:ln w="9525">
            <a:solidFill>
              <a:schemeClr val="bg1"/>
            </a:solidFill>
            <a:miter lim="800000"/>
            <a:headEnd/>
            <a:tailEnd/>
          </a:ln>
          <a:effectLst/>
          <a:extLst/>
        </p:spPr>
      </p:pic>
    </p:spTree>
    <p:extLst>
      <p:ext uri="{BB962C8B-B14F-4D97-AF65-F5344CB8AC3E}">
        <p14:creationId xmlns:p14="http://schemas.microsoft.com/office/powerpoint/2010/main" val="11170871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7" y="2144690"/>
            <a:ext cx="3744415" cy="3427092"/>
          </a:xfrm>
        </p:spPr>
        <p:txBody>
          <a:bodyPr/>
          <a:lstStyle/>
          <a:p>
            <a:pPr marL="0" indent="0">
              <a:buNone/>
            </a:pPr>
            <a:r>
              <a:rPr lang="es-PA" altLang="zh-TW" sz="1400" b="1" dirty="0" smtClean="0"/>
              <a:t>CONTACTENOS</a:t>
            </a:r>
            <a:endParaRPr lang="es-PA" altLang="zh-TW" sz="1400" b="1" dirty="0" smtClean="0"/>
          </a:p>
          <a:p>
            <a:pPr marL="0" indent="0">
              <a:buNone/>
            </a:pPr>
            <a:endParaRPr lang="es-PA" altLang="zh-TW" sz="1100" b="1" dirty="0" smtClean="0"/>
          </a:p>
          <a:p>
            <a:pPr marL="0" indent="0">
              <a:buNone/>
            </a:pPr>
            <a:r>
              <a:rPr lang="es-PA" altLang="zh-TW" sz="1100" b="1" dirty="0" smtClean="0"/>
              <a:t>Dalebro </a:t>
            </a:r>
            <a:r>
              <a:rPr lang="es-PA" altLang="zh-TW" sz="1100" b="1" dirty="0"/>
              <a:t>– Taiwán (Oficina </a:t>
            </a:r>
            <a:r>
              <a:rPr lang="es-PA" altLang="zh-TW" sz="1100" b="1" dirty="0" smtClean="0"/>
              <a:t>Central)</a:t>
            </a:r>
            <a:endParaRPr lang="zh-TW" altLang="zh-TW" sz="1100" b="1" dirty="0"/>
          </a:p>
          <a:p>
            <a:pPr marL="0" indent="0">
              <a:buNone/>
            </a:pPr>
            <a:r>
              <a:rPr lang="en-US" altLang="zh-TW" sz="1100" dirty="0"/>
              <a:t>3F., No. 16, Jian 8th Rd., Zhonghe District, 235, New Taipei City, Taiwan</a:t>
            </a:r>
            <a:br>
              <a:rPr lang="en-US" altLang="zh-TW" sz="1100" dirty="0"/>
            </a:br>
            <a:r>
              <a:rPr lang="en-US" altLang="zh-TW" sz="1100" dirty="0"/>
              <a:t>Tel: +886-2-82263818</a:t>
            </a:r>
            <a:br>
              <a:rPr lang="en-US" altLang="zh-TW" sz="1100" dirty="0"/>
            </a:br>
            <a:r>
              <a:rPr lang="en-US" altLang="zh-TW" sz="1100" dirty="0"/>
              <a:t>Fax: +886-2-82263819</a:t>
            </a:r>
            <a:br>
              <a:rPr lang="en-US" altLang="zh-TW" sz="1100" dirty="0"/>
            </a:br>
            <a:r>
              <a:rPr lang="en-US" altLang="zh-TW" sz="1100" dirty="0"/>
              <a:t>Email: info@dalebro.com</a:t>
            </a:r>
            <a:br>
              <a:rPr lang="en-US" altLang="zh-TW" sz="1100" dirty="0"/>
            </a:br>
            <a:r>
              <a:rPr lang="en-US" altLang="zh-TW" sz="1100" dirty="0"/>
              <a:t> </a:t>
            </a:r>
            <a:endParaRPr lang="zh-TW" altLang="zh-TW" sz="1100" dirty="0"/>
          </a:p>
          <a:p>
            <a:pPr marL="0" indent="0">
              <a:buNone/>
            </a:pPr>
            <a:r>
              <a:rPr lang="en-US" altLang="zh-TW" sz="1100" b="1" dirty="0"/>
              <a:t>Dalebro</a:t>
            </a:r>
            <a:r>
              <a:rPr lang="es-PA" altLang="zh-TW" sz="1100" b="1" dirty="0"/>
              <a:t> – </a:t>
            </a:r>
            <a:r>
              <a:rPr lang="en-US" altLang="zh-TW" sz="1100" b="1" dirty="0"/>
              <a:t>China</a:t>
            </a:r>
            <a:endParaRPr lang="zh-TW" altLang="zh-TW" sz="1100" b="1" dirty="0"/>
          </a:p>
          <a:p>
            <a:pPr marL="0" indent="0">
              <a:buNone/>
            </a:pPr>
            <a:r>
              <a:rPr lang="en-US" altLang="zh-TW" sz="1100" dirty="0"/>
              <a:t>No. 2, 7FL, Zhukeng Village, Panyu District, Guangzhou, Postcode: 511400, Guangdong, China</a:t>
            </a:r>
            <a:br>
              <a:rPr lang="en-US" altLang="zh-TW" sz="1100" dirty="0"/>
            </a:br>
            <a:r>
              <a:rPr lang="en-US" altLang="zh-TW" sz="1100" dirty="0" smtClean="0"/>
              <a:t>Tel: </a:t>
            </a:r>
            <a:r>
              <a:rPr lang="en-US" altLang="zh-TW" sz="1100" dirty="0"/>
              <a:t>+86-20-22871559</a:t>
            </a:r>
            <a:br>
              <a:rPr lang="en-US" altLang="zh-TW" sz="1100" dirty="0"/>
            </a:br>
            <a:r>
              <a:rPr lang="en-US" altLang="zh-TW" sz="1100" dirty="0" smtClean="0"/>
              <a:t>Fax: </a:t>
            </a:r>
            <a:r>
              <a:rPr lang="en-US" altLang="zh-TW" sz="1100" dirty="0"/>
              <a:t>+86-20-22871663</a:t>
            </a:r>
            <a:br>
              <a:rPr lang="en-US" altLang="zh-TW" sz="1100" dirty="0"/>
            </a:br>
            <a:r>
              <a:rPr lang="en-US" altLang="zh-TW" sz="1100" dirty="0"/>
              <a:t>Email: info@dalebro.com</a:t>
            </a:r>
          </a:p>
          <a:p>
            <a:pPr marL="0" indent="0">
              <a:buNone/>
            </a:pPr>
            <a:endParaRPr lang="zh-TW" altLang="zh-TW" sz="1100" dirty="0"/>
          </a:p>
          <a:p>
            <a:pPr marL="0" indent="0">
              <a:buNone/>
            </a:pPr>
            <a:r>
              <a:rPr lang="es-PA" altLang="zh-TW" sz="1100" b="1" dirty="0"/>
              <a:t>Dalebro – Latinoamérica </a:t>
            </a:r>
            <a:endParaRPr lang="zh-TW" altLang="zh-TW" sz="1100" b="1" dirty="0"/>
          </a:p>
          <a:p>
            <a:pPr marL="0" indent="0">
              <a:buNone/>
            </a:pPr>
            <a:r>
              <a:rPr lang="es-PA" altLang="zh-TW" sz="1100" dirty="0"/>
              <a:t>9555 SW 181st Terrace, Miami, FL33157, USA</a:t>
            </a:r>
            <a:endParaRPr lang="zh-TW" altLang="zh-TW" sz="1100" dirty="0"/>
          </a:p>
          <a:p>
            <a:pPr marL="0" indent="0">
              <a:buNone/>
            </a:pPr>
            <a:r>
              <a:rPr lang="en-US" altLang="zh-TW" sz="1100" dirty="0" smtClean="0"/>
              <a:t>Tel: </a:t>
            </a:r>
            <a:r>
              <a:rPr lang="en-US" altLang="zh-TW" sz="1100" dirty="0"/>
              <a:t>+1-786-4448632</a:t>
            </a:r>
            <a:endParaRPr lang="zh-TW" altLang="zh-TW" sz="1100" dirty="0"/>
          </a:p>
          <a:p>
            <a:pPr marL="0" indent="0">
              <a:buNone/>
            </a:pPr>
            <a:r>
              <a:rPr lang="en-US" altLang="zh-TW" sz="1100" dirty="0"/>
              <a:t>Email: info@dalebro.com</a:t>
            </a:r>
            <a:endParaRPr lang="zh-TW" altLang="en-US" sz="1100" dirty="0"/>
          </a:p>
        </p:txBody>
      </p:sp>
      <p:sp>
        <p:nvSpPr>
          <p:cNvPr id="8" name="TextBox 7"/>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926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1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5087</TotalTime>
  <Words>1045</Words>
  <Application>Microsoft Office PowerPoint</Application>
  <PresentationFormat>A4 Paper (210x297 mm)</PresentationFormat>
  <Paragraphs>134</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TS010286717</vt:lpstr>
      <vt:lpstr>White with Courier font for code slides</vt:lpstr>
      <vt:lpstr>DALEBRO SOURCING, DISTRIBUTION &amp; CONSULTING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Rosa</dc:creator>
  <cp:lastModifiedBy>Rosa</cp:lastModifiedBy>
  <cp:revision>241</cp:revision>
  <cp:lastPrinted>2014-02-06T05:58:47Z</cp:lastPrinted>
  <dcterms:created xsi:type="dcterms:W3CDTF">2014-01-21T03:51:10Z</dcterms:created>
  <dcterms:modified xsi:type="dcterms:W3CDTF">2014-02-11T10:47:07Z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