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58" r:id="rId5"/>
    <p:sldId id="265" r:id="rId6"/>
    <p:sldId id="264" r:id="rId7"/>
    <p:sldId id="259" r:id="rId8"/>
    <p:sldId id="260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2" autoAdjust="0"/>
    <p:restoredTop sz="89827" autoAdjust="0"/>
  </p:normalViewPr>
  <p:slideViewPr>
    <p:cSldViewPr snapToGrid="0" snapToObjects="1">
      <p:cViewPr>
        <p:scale>
          <a:sx n="100" d="100"/>
          <a:sy n="100" d="100"/>
        </p:scale>
        <p:origin x="210" y="36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16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57200" y="6373815"/>
            <a:ext cx="389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Yeganeh </a:t>
            </a:r>
            <a:r>
              <a:rPr lang="fr-FR" dirty="0" err="1"/>
              <a:t>Safaei</a:t>
            </a:r>
            <a:r>
              <a:rPr lang="fr-FR" dirty="0"/>
              <a:t>, </a:t>
            </a:r>
            <a:r>
              <a:rPr lang="en-US" dirty="0"/>
              <a:t>Software Security</a:t>
            </a:r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email.com" TargetMode="External"/><Relationship Id="rId2" Type="http://schemas.openxmlformats.org/officeDocument/2006/relationships/hyperlink" Target="https://shellweplayagame.org/iCTF2017_rul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CTF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 fontScale="92500" lnSpcReduction="20000"/>
          </a:bodyPr>
          <a:lstStyle/>
          <a:p>
            <a:r>
              <a:rPr lang="en-US" sz="2200" noProof="0" dirty="0"/>
              <a:t>CSE 545 </a:t>
            </a:r>
            <a:r>
              <a:rPr lang="en-US" sz="2200" dirty="0"/>
              <a:t>– Software Security</a:t>
            </a:r>
          </a:p>
          <a:p>
            <a:r>
              <a:rPr lang="en-US" sz="2200" dirty="0"/>
              <a:t>Spring 2017</a:t>
            </a:r>
          </a:p>
          <a:p>
            <a:endParaRPr lang="en-US" sz="2200" noProof="0" dirty="0"/>
          </a:p>
          <a:p>
            <a:r>
              <a:rPr lang="en-US" sz="2400" dirty="0"/>
              <a:t>Yeganeh </a:t>
            </a:r>
            <a:r>
              <a:rPr lang="en-US" sz="2400" dirty="0" err="1"/>
              <a:t>Safaei</a:t>
            </a:r>
            <a:endParaRPr lang="en-US" sz="2400" dirty="0"/>
          </a:p>
          <a:p>
            <a:r>
              <a:rPr lang="en-US" sz="2400" i="1" dirty="0"/>
              <a:t>Arizona State University</a:t>
            </a:r>
            <a:endParaRPr lang="en-US" sz="2400" dirty="0"/>
          </a:p>
          <a:p>
            <a:r>
              <a:rPr lang="en-US" sz="2400" dirty="0"/>
              <a:t>http://yeganehsafaei.com</a:t>
            </a:r>
            <a:endParaRPr lang="en-US" sz="2200" i="1" noProof="0" dirty="0"/>
          </a:p>
        </p:txBody>
      </p:sp>
    </p:spTree>
    <p:extLst>
      <p:ext uri="{BB962C8B-B14F-4D97-AF65-F5344CB8AC3E}">
        <p14:creationId xmlns:p14="http://schemas.microsoft.com/office/powerpoint/2010/main" val="81389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The 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CTF is an attack-defense hacking competition.</a:t>
            </a:r>
          </a:p>
          <a:p>
            <a:r>
              <a:rPr lang="en-US" dirty="0"/>
              <a:t>Each team is competing against all the other teams.</a:t>
            </a:r>
          </a:p>
          <a:p>
            <a:r>
              <a:rPr lang="en-US" dirty="0"/>
              <a:t>All teams have the same virtual machine with a set of vulnerable services.</a:t>
            </a:r>
          </a:p>
          <a:p>
            <a:r>
              <a:rPr lang="en-US" dirty="0"/>
              <a:t>Each team is responsible for keeping their services running at all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5252" y="1879100"/>
            <a:ext cx="3836121" cy="136576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0015" y="3382607"/>
            <a:ext cx="3831358" cy="15452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790078" y="4078596"/>
            <a:ext cx="824834" cy="3980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Scriptbot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Gamebot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92788" y="4079271"/>
            <a:ext cx="851535" cy="3980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07920" y="4078596"/>
            <a:ext cx="851535" cy="3980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0242" y="2736287"/>
            <a:ext cx="9541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1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 VM</a:t>
            </a:r>
            <a:endParaRPr lang="en-US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cxnSpLocks/>
            <a:stCxn id="20" idx="2"/>
            <a:endCxn id="18" idx="1"/>
          </p:cNvCxnSpPr>
          <p:nvPr/>
        </p:nvCxnSpPr>
        <p:spPr>
          <a:xfrm>
            <a:off x="3518271" y="2467782"/>
            <a:ext cx="634463" cy="242896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19" idx="2"/>
            <a:endCxn id="18" idx="3"/>
          </p:cNvCxnSpPr>
          <p:nvPr/>
        </p:nvCxnSpPr>
        <p:spPr>
          <a:xfrm flipH="1">
            <a:off x="4859602" y="2483221"/>
            <a:ext cx="651548" cy="22745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734" y="2579863"/>
            <a:ext cx="706868" cy="26162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9" name="Rectangle 18"/>
          <p:cNvSpPr/>
          <p:nvPr/>
        </p:nvSpPr>
        <p:spPr>
          <a:xfrm>
            <a:off x="5194304" y="2233674"/>
            <a:ext cx="633691" cy="24954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Vuln</a:t>
            </a:r>
            <a:r>
              <a:rPr lang="en-US" sz="1200" dirty="0"/>
              <a:t> VM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1425" y="2218235"/>
            <a:ext cx="633691" cy="24954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Vuln</a:t>
            </a:r>
            <a:r>
              <a:rPr lang="en-US" sz="1200" dirty="0"/>
              <a:t> VM</a:t>
            </a:r>
            <a:endParaRPr lang="en-US" dirty="0"/>
          </a:p>
        </p:txBody>
      </p:sp>
      <p:cxnSp>
        <p:nvCxnSpPr>
          <p:cNvPr id="23" name="Straight Arrow Connector 22"/>
          <p:cNvCxnSpPr>
            <a:cxnSpLocks/>
            <a:stCxn id="32" idx="1"/>
          </p:cNvCxnSpPr>
          <p:nvPr/>
        </p:nvCxnSpPr>
        <p:spPr>
          <a:xfrm flipH="1" flipV="1">
            <a:off x="4505937" y="2848695"/>
            <a:ext cx="13536" cy="831870"/>
          </a:xfrm>
          <a:prstGeom prst="straightConnector1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90741" y="2234355"/>
            <a:ext cx="633691" cy="24954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Vuln</a:t>
            </a:r>
            <a:r>
              <a:rPr lang="en-US" sz="1200" dirty="0"/>
              <a:t> VM</a:t>
            </a:r>
            <a:endParaRPr lang="en-US" dirty="0"/>
          </a:p>
        </p:txBody>
      </p:sp>
      <p:cxnSp>
        <p:nvCxnSpPr>
          <p:cNvPr id="25" name="Straight Connector 24"/>
          <p:cNvCxnSpPr>
            <a:cxnSpLocks/>
            <a:stCxn id="24" idx="2"/>
            <a:endCxn id="18" idx="0"/>
          </p:cNvCxnSpPr>
          <p:nvPr/>
        </p:nvCxnSpPr>
        <p:spPr>
          <a:xfrm flipH="1">
            <a:off x="4506168" y="2483902"/>
            <a:ext cx="1419" cy="95961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99117" y="1847644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Network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60812" y="37334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4383748" y="2503005"/>
            <a:ext cx="271450" cy="2626570"/>
          </a:xfrm>
          <a:prstGeom prst="leftBrace">
            <a:avLst>
              <a:gd name="adj1" fmla="val 0"/>
              <a:gd name="adj2" fmla="val 50000"/>
            </a:avLst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855" y="3382607"/>
            <a:ext cx="157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Network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23856" y="2122764"/>
            <a:ext cx="3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16944" y="2122764"/>
            <a:ext cx="3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</a:t>
            </a:r>
          </a:p>
        </p:txBody>
      </p:sp>
      <p:cxnSp>
        <p:nvCxnSpPr>
          <p:cNvPr id="95" name="Straight Arrow Connector 94"/>
          <p:cNvCxnSpPr>
            <a:cxnSpLocks/>
          </p:cNvCxnSpPr>
          <p:nvPr/>
        </p:nvCxnSpPr>
        <p:spPr>
          <a:xfrm flipV="1">
            <a:off x="4519242" y="3812384"/>
            <a:ext cx="0" cy="139631"/>
          </a:xfrm>
          <a:prstGeom prst="straightConnector1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54965" y="4529432"/>
            <a:ext cx="116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35.161.233.76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34518" y="4536608"/>
            <a:ext cx="115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34.208.63.112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570614" y="2918428"/>
            <a:ext cx="128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34.223.215.204</a:t>
            </a:r>
          </a:p>
        </p:txBody>
      </p:sp>
    </p:spTree>
    <p:extLst>
      <p:ext uri="{BB962C8B-B14F-4D97-AF65-F5344CB8AC3E}">
        <p14:creationId xmlns:p14="http://schemas.microsoft.com/office/powerpoint/2010/main" val="27988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7" grpId="1" animBg="1"/>
      <p:bldP spid="9" grpId="1" animBg="1"/>
      <p:bldP spid="10" grpId="1" animBg="1"/>
      <p:bldP spid="15" grpId="1"/>
      <p:bldP spid="19" grpId="1" animBg="1"/>
      <p:bldP spid="20" grpId="1" animBg="1"/>
      <p:bldP spid="24" grpId="1" animBg="1"/>
      <p:bldP spid="26" grpId="1"/>
      <p:bldP spid="31" grpId="1"/>
      <p:bldP spid="32" grpId="1" animBg="1"/>
      <p:bldP spid="33" grpId="1"/>
      <p:bldP spid="37" grpId="1"/>
      <p:bldP spid="38" grpId="1"/>
      <p:bldP spid="102" grpId="0"/>
      <p:bldP spid="103" grpId="0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service is associated with a tuple</a:t>
            </a:r>
          </a:p>
          <a:p>
            <a:pPr marL="0" indent="0">
              <a:buNone/>
            </a:pPr>
            <a:r>
              <a:rPr lang="en-US" dirty="0"/>
              <a:t>       (</a:t>
            </a:r>
            <a:r>
              <a:rPr lang="en-US" dirty="0" err="1"/>
              <a:t>flagid</a:t>
            </a:r>
            <a:r>
              <a:rPr lang="en-US" dirty="0"/>
              <a:t> ,token, flag)</a:t>
            </a:r>
          </a:p>
          <a:p>
            <a:r>
              <a:rPr lang="en-US" dirty="0"/>
              <a:t>Flag id</a:t>
            </a:r>
          </a:p>
          <a:p>
            <a:pPr marL="0" indent="0">
              <a:buNone/>
            </a:pPr>
            <a:r>
              <a:rPr lang="en-US" dirty="0"/>
              <a:t>		1015566378</a:t>
            </a:r>
          </a:p>
          <a:p>
            <a:r>
              <a:rPr lang="en-US" dirty="0"/>
              <a:t>Token</a:t>
            </a:r>
          </a:p>
          <a:p>
            <a:pPr marL="0" indent="0">
              <a:buNone/>
            </a:pPr>
            <a:r>
              <a:rPr lang="en-US" dirty="0"/>
              <a:t>		4vCANiiRVvge2UGMA</a:t>
            </a:r>
          </a:p>
          <a:p>
            <a:r>
              <a:rPr lang="en-US" dirty="0"/>
              <a:t>Flag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FLG</a:t>
            </a:r>
            <a:r>
              <a:rPr lang="en-US" dirty="0"/>
              <a:t>798aHS0P2eQJV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sample_py</a:t>
            </a:r>
            <a:r>
              <a:rPr lang="en-US" dirty="0"/>
              <a:t> service exploit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780" y="1600201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80" y="1932039"/>
            <a:ext cx="809905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each team is to find the vulnerability in their local copy of the service and patch their service.</a:t>
            </a:r>
          </a:p>
          <a:p>
            <a:r>
              <a:rPr lang="en-US" dirty="0"/>
              <a:t>Exploiting all the other teams’ services to get flags.</a:t>
            </a:r>
          </a:p>
          <a:p>
            <a:r>
              <a:rPr lang="en-US" dirty="0"/>
              <a:t>Submitting the acquired flag to the team interface.</a:t>
            </a:r>
          </a:p>
          <a:p>
            <a:r>
              <a:rPr lang="en-US" dirty="0"/>
              <a:t>Running the exploits for every game tick.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5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begin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300" dirty="0"/>
              <a:t>Login to </a:t>
            </a:r>
            <a:r>
              <a:rPr lang="en-US" sz="6300" dirty="0" err="1"/>
              <a:t>ictf</a:t>
            </a:r>
            <a:r>
              <a:rPr lang="en-US" sz="6300" dirty="0"/>
              <a:t> framework with your team information</a:t>
            </a:r>
          </a:p>
          <a:p>
            <a:pPr marL="0" indent="0" algn="ctr">
              <a:buNone/>
            </a:pPr>
            <a:r>
              <a:rPr lang="en-US" u="sng" dirty="0">
                <a:hlinkClick r:id="rId2"/>
              </a:rPr>
              <a:t>https://shellweplayagame.org/iCTF2017_rules.html</a:t>
            </a: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https://</a:t>
            </a:r>
            <a:r>
              <a:rPr lang="en-US" u="sng" dirty="0" err="1"/>
              <a:t>ictf.cs.ucsb.edu</a:t>
            </a:r>
            <a:r>
              <a:rPr lang="en-US" u="sng" dirty="0"/>
              <a:t>/</a:t>
            </a:r>
          </a:p>
          <a:p>
            <a:pPr marL="0" indent="0">
              <a:buNone/>
            </a:pPr>
            <a:endParaRPr lang="en-US" u="sng" dirty="0"/>
          </a:p>
          <a:p>
            <a:pPr marL="914400" lvl="2" indent="0">
              <a:buNone/>
            </a:pPr>
            <a:r>
              <a:rPr lang="en-US" sz="2900" dirty="0"/>
              <a:t>$ pip install </a:t>
            </a:r>
            <a:r>
              <a:rPr lang="en-US" sz="2900" dirty="0" err="1"/>
              <a:t>ictf</a:t>
            </a:r>
            <a:endParaRPr lang="en-US" sz="2900" dirty="0"/>
          </a:p>
          <a:p>
            <a:pPr marL="914400" lvl="2" indent="0">
              <a:buNone/>
            </a:pPr>
            <a:r>
              <a:rPr lang="en-US" sz="2900" dirty="0"/>
              <a:t>Then, from within a python shell, such as </a:t>
            </a:r>
            <a:r>
              <a:rPr lang="en-US" sz="2900" dirty="0" err="1"/>
              <a:t>iPython</a:t>
            </a:r>
            <a:r>
              <a:rPr lang="en-US" sz="2900" dirty="0"/>
              <a:t>, you can run:</a:t>
            </a:r>
          </a:p>
          <a:p>
            <a:pPr marL="914400" lvl="2" indent="0">
              <a:buNone/>
            </a:pPr>
            <a:r>
              <a:rPr lang="en-US" sz="2900" dirty="0"/>
              <a:t>&gt;&gt;&gt; from </a:t>
            </a:r>
            <a:r>
              <a:rPr lang="en-US" sz="2900" dirty="0" err="1"/>
              <a:t>ictf</a:t>
            </a:r>
            <a:r>
              <a:rPr lang="en-US" sz="2900" dirty="0"/>
              <a:t> import </a:t>
            </a:r>
            <a:r>
              <a:rPr lang="en-US" sz="2900" dirty="0" err="1"/>
              <a:t>iCTF</a:t>
            </a:r>
            <a:endParaRPr lang="en-US" sz="2900" dirty="0"/>
          </a:p>
          <a:p>
            <a:pPr marL="914400" lvl="2" indent="0">
              <a:buNone/>
            </a:pPr>
            <a:r>
              <a:rPr lang="en-US" sz="2900" dirty="0"/>
              <a:t>&gt;&gt;&gt; </a:t>
            </a:r>
            <a:r>
              <a:rPr lang="en-US" sz="2900" dirty="0" err="1"/>
              <a:t>i</a:t>
            </a:r>
            <a:r>
              <a:rPr lang="en-US" sz="2900" dirty="0"/>
              <a:t> = </a:t>
            </a:r>
            <a:r>
              <a:rPr lang="en-US" sz="2900" dirty="0" err="1"/>
              <a:t>iCTF</a:t>
            </a:r>
            <a:r>
              <a:rPr lang="en-US" sz="2900" dirty="0"/>
              <a:t>(“http://35.161.233.76/”)</a:t>
            </a:r>
          </a:p>
          <a:p>
            <a:pPr marL="914400" lvl="2" indent="0">
              <a:buNone/>
            </a:pPr>
            <a:r>
              <a:rPr lang="en-US" sz="2900" dirty="0"/>
              <a:t>&gt;&gt;&gt; t = </a:t>
            </a:r>
            <a:r>
              <a:rPr lang="en-US" sz="2900" dirty="0" err="1"/>
              <a:t>i.login</a:t>
            </a:r>
            <a:r>
              <a:rPr lang="en-US" sz="2900" dirty="0"/>
              <a:t>(“</a:t>
            </a:r>
            <a:r>
              <a:rPr lang="en-US" sz="2900" u="sng" dirty="0" err="1">
                <a:hlinkClick r:id="rId3"/>
              </a:rPr>
              <a:t>team@example.com</a:t>
            </a:r>
            <a:r>
              <a:rPr lang="en-US" sz="2900" dirty="0" err="1"/>
              <a:t>”,”password</a:t>
            </a:r>
            <a:r>
              <a:rPr lang="en-US" sz="2900" dirty="0"/>
              <a:t>”)</a:t>
            </a:r>
          </a:p>
          <a:p>
            <a:pPr marL="914400" lvl="2" indent="0">
              <a:buNone/>
            </a:pPr>
            <a:r>
              <a:rPr lang="en-US" sz="2900" dirty="0"/>
              <a:t>To access your team’s VM, use the SSH keys, IP address, and port provided here:</a:t>
            </a:r>
          </a:p>
          <a:p>
            <a:pPr marL="914400" lvl="2" indent="0">
              <a:buNone/>
            </a:pPr>
            <a:r>
              <a:rPr lang="en-US" sz="2900" dirty="0"/>
              <a:t>&gt;&gt;&gt; </a:t>
            </a:r>
            <a:r>
              <a:rPr lang="en-US" sz="2900" dirty="0" err="1"/>
              <a:t>key_info</a:t>
            </a:r>
            <a:r>
              <a:rPr lang="en-US" sz="2900" dirty="0"/>
              <a:t> = </a:t>
            </a:r>
            <a:r>
              <a:rPr lang="en-US" sz="2900" dirty="0" err="1"/>
              <a:t>t.get_ssh_keys</a:t>
            </a:r>
            <a:r>
              <a:rPr lang="en-US" sz="2900" dirty="0"/>
              <a:t>()</a:t>
            </a:r>
          </a:p>
          <a:p>
            <a:pPr marL="914400" lvl="2" indent="0">
              <a:buNone/>
            </a:pPr>
            <a:r>
              <a:rPr lang="en-US" sz="2900" dirty="0"/>
              <a:t>The ‘</a:t>
            </a:r>
            <a:r>
              <a:rPr lang="en-US" sz="2900" dirty="0" err="1"/>
              <a:t>ctf_key</a:t>
            </a:r>
            <a:r>
              <a:rPr lang="en-US" sz="2900" dirty="0"/>
              <a:t>’ is a key with access to the ‘</a:t>
            </a:r>
            <a:r>
              <a:rPr lang="en-US" sz="2900" dirty="0" err="1"/>
              <a:t>ctf</a:t>
            </a:r>
            <a:r>
              <a:rPr lang="en-US" sz="2900" dirty="0"/>
              <a:t>’ user, and the ‘</a:t>
            </a:r>
            <a:r>
              <a:rPr lang="en-US" sz="2900" dirty="0" err="1"/>
              <a:t>root_key</a:t>
            </a:r>
            <a:r>
              <a:rPr lang="en-US" sz="2900" dirty="0"/>
              <a:t>’ gives access to the ‘root’ user. ‘</a:t>
            </a:r>
            <a:r>
              <a:rPr lang="en-US" sz="2900" dirty="0" err="1"/>
              <a:t>Ip</a:t>
            </a:r>
            <a:r>
              <a:rPr lang="en-US" sz="2900" dirty="0"/>
              <a:t>’ and ‘port’ refer to the SSH server on your team VM.</a:t>
            </a:r>
          </a:p>
          <a:p>
            <a:pPr marL="914400" lvl="2" indent="0">
              <a:buNone/>
            </a:pPr>
            <a:r>
              <a:rPr lang="en-US" sz="2900" dirty="0"/>
              <a:t>You’ll want to save those keys to files:</a:t>
            </a:r>
          </a:p>
          <a:p>
            <a:pPr marL="914400" lvl="2" indent="0">
              <a:buNone/>
            </a:pPr>
            <a:r>
              <a:rPr lang="en-US" sz="2900" dirty="0"/>
              <a:t>&gt;&gt;&gt; with open(“</a:t>
            </a:r>
            <a:r>
              <a:rPr lang="en-US" sz="2900" dirty="0" err="1"/>
              <a:t>ctf_key</a:t>
            </a:r>
            <a:r>
              <a:rPr lang="en-US" sz="2900" dirty="0"/>
              <a:t>”, ‘</a:t>
            </a:r>
            <a:r>
              <a:rPr lang="en-US" sz="2900" dirty="0" err="1"/>
              <a:t>wb</a:t>
            </a:r>
            <a:r>
              <a:rPr lang="en-US" sz="2900" dirty="0"/>
              <a:t>’) as f:</a:t>
            </a:r>
          </a:p>
          <a:p>
            <a:pPr marL="914400" lvl="2" indent="0">
              <a:buNone/>
            </a:pPr>
            <a:r>
              <a:rPr lang="en-US" sz="2900" dirty="0"/>
              <a:t>…        </a:t>
            </a:r>
            <a:r>
              <a:rPr lang="en-US" sz="2900" dirty="0" err="1"/>
              <a:t>f.write</a:t>
            </a:r>
            <a:r>
              <a:rPr lang="en-US" sz="2900" dirty="0"/>
              <a:t>(</a:t>
            </a:r>
            <a:r>
              <a:rPr lang="en-US" sz="2900" dirty="0" err="1"/>
              <a:t>key_info</a:t>
            </a:r>
            <a:r>
              <a:rPr lang="en-US" sz="2900" dirty="0"/>
              <a:t>[‘</a:t>
            </a:r>
            <a:r>
              <a:rPr lang="en-US" sz="2900" dirty="0" err="1"/>
              <a:t>ctf_key</a:t>
            </a:r>
            <a:r>
              <a:rPr lang="en-US" sz="2900" dirty="0"/>
              <a:t>’])</a:t>
            </a:r>
          </a:p>
          <a:p>
            <a:pPr marL="914400" lvl="2" indent="0">
              <a:buNone/>
            </a:pPr>
            <a:r>
              <a:rPr lang="en-US" sz="2900" dirty="0"/>
              <a:t>&gt;&gt;&gt; with open(“</a:t>
            </a:r>
            <a:r>
              <a:rPr lang="en-US" sz="2900" dirty="0" err="1"/>
              <a:t>root_key</a:t>
            </a:r>
            <a:r>
              <a:rPr lang="en-US" sz="2900" dirty="0"/>
              <a:t>”, ‘</a:t>
            </a:r>
            <a:r>
              <a:rPr lang="en-US" sz="2900" dirty="0" err="1"/>
              <a:t>wb</a:t>
            </a:r>
            <a:r>
              <a:rPr lang="en-US" sz="2900" dirty="0"/>
              <a:t>’) as f:</a:t>
            </a:r>
          </a:p>
          <a:p>
            <a:pPr marL="914400" lvl="2" indent="0">
              <a:buNone/>
            </a:pPr>
            <a:r>
              <a:rPr lang="en-US" sz="2900" dirty="0"/>
              <a:t>…        </a:t>
            </a:r>
            <a:r>
              <a:rPr lang="en-US" sz="2900" dirty="0" err="1"/>
              <a:t>f.write</a:t>
            </a:r>
            <a:r>
              <a:rPr lang="en-US" sz="2900" dirty="0"/>
              <a:t>(</a:t>
            </a:r>
            <a:r>
              <a:rPr lang="en-US" sz="2900" dirty="0" err="1"/>
              <a:t>key_info</a:t>
            </a:r>
            <a:r>
              <a:rPr lang="en-US" sz="2900" dirty="0"/>
              <a:t>[‘</a:t>
            </a:r>
            <a:r>
              <a:rPr lang="en-US" sz="2900" dirty="0" err="1"/>
              <a:t>root_key</a:t>
            </a:r>
            <a:r>
              <a:rPr lang="en-US" sz="2900" dirty="0"/>
              <a:t>’])</a:t>
            </a:r>
          </a:p>
          <a:p>
            <a:pPr marL="914400" lvl="2" indent="0">
              <a:buNone/>
            </a:pPr>
            <a:r>
              <a:rPr lang="en-US" sz="2900" dirty="0"/>
              <a:t>Your hostname and port are provided as well; continuing the above example:</a:t>
            </a:r>
          </a:p>
          <a:p>
            <a:pPr marL="914400" lvl="2" indent="0">
              <a:buNone/>
            </a:pPr>
            <a:r>
              <a:rPr lang="en-US" sz="2900" dirty="0"/>
              <a:t>&gt;&gt;&gt; print </a:t>
            </a:r>
            <a:r>
              <a:rPr lang="en-US" sz="2900" dirty="0" err="1"/>
              <a:t>key_info</a:t>
            </a:r>
            <a:r>
              <a:rPr lang="en-US" sz="2900" dirty="0"/>
              <a:t>[‘</a:t>
            </a:r>
            <a:r>
              <a:rPr lang="en-US" sz="2900" dirty="0" err="1"/>
              <a:t>ip</a:t>
            </a:r>
            <a:r>
              <a:rPr lang="en-US" sz="2900" dirty="0"/>
              <a:t>’]</a:t>
            </a:r>
          </a:p>
          <a:p>
            <a:pPr marL="914400" lvl="2" indent="0">
              <a:buNone/>
            </a:pPr>
            <a:r>
              <a:rPr lang="en-US" sz="2900" dirty="0"/>
              <a:t>&gt;&gt;&gt; print </a:t>
            </a:r>
            <a:r>
              <a:rPr lang="en-US" sz="2900" dirty="0" err="1"/>
              <a:t>key_info</a:t>
            </a:r>
            <a:r>
              <a:rPr lang="en-US" sz="2900" dirty="0"/>
              <a:t>[‘port’]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Your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525963"/>
          </a:xfrm>
        </p:spPr>
        <p:txBody>
          <a:bodyPr>
            <a:normAutofit lnSpcReduction="10000"/>
          </a:bodyPr>
          <a:lstStyle/>
          <a:p>
            <a:pPr marL="400050"/>
            <a:r>
              <a:rPr lang="en-US" sz="2000" dirty="0">
                <a:solidFill>
                  <a:prstClr val="black"/>
                </a:solidFill>
              </a:rPr>
              <a:t>You can then access the VM:</a:t>
            </a:r>
          </a:p>
          <a:p>
            <a:pPr marL="5715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		$ </a:t>
            </a:r>
            <a:r>
              <a:rPr lang="en-US" sz="2000" dirty="0" err="1">
                <a:solidFill>
                  <a:prstClr val="black"/>
                </a:solidFill>
              </a:rPr>
              <a:t>ssh</a:t>
            </a:r>
            <a:r>
              <a:rPr lang="en-US" sz="2000" dirty="0">
                <a:solidFill>
                  <a:prstClr val="black"/>
                </a:solidFill>
              </a:rPr>
              <a:t> -</a:t>
            </a:r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&lt;/path/to/</a:t>
            </a:r>
            <a:r>
              <a:rPr lang="en-US" sz="2000" dirty="0" err="1">
                <a:solidFill>
                  <a:prstClr val="black"/>
                </a:solidFill>
              </a:rPr>
              <a:t>ctf_key</a:t>
            </a:r>
            <a:r>
              <a:rPr lang="en-US" sz="2000" dirty="0">
                <a:solidFill>
                  <a:prstClr val="black"/>
                </a:solidFill>
              </a:rPr>
              <a:t>&gt; -p &lt;port number&gt; </a:t>
            </a:r>
            <a:r>
              <a:rPr lang="en-US" sz="2000" dirty="0" err="1">
                <a:solidFill>
                  <a:prstClr val="black"/>
                </a:solidFill>
              </a:rPr>
              <a:t>ctf</a:t>
            </a:r>
            <a:r>
              <a:rPr lang="en-US" sz="2000" dirty="0">
                <a:solidFill>
                  <a:prstClr val="black"/>
                </a:solidFill>
              </a:rPr>
              <a:t>@&lt;</a:t>
            </a:r>
            <a:r>
              <a:rPr lang="en-US" sz="2000" dirty="0" err="1">
                <a:solidFill>
                  <a:prstClr val="black"/>
                </a:solidFill>
              </a:rPr>
              <a:t>the_ip_here</a:t>
            </a:r>
            <a:r>
              <a:rPr lang="en-US" sz="2000" dirty="0">
                <a:solidFill>
                  <a:prstClr val="black"/>
                </a:solidFill>
              </a:rPr>
              <a:t>&gt;</a:t>
            </a:r>
          </a:p>
          <a:p>
            <a:pPr marL="5715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400050"/>
            <a:r>
              <a:rPr lang="en-US" sz="2000" dirty="0">
                <a:solidFill>
                  <a:prstClr val="black"/>
                </a:solidFill>
              </a:rPr>
              <a:t>Once logged in, you can run:</a:t>
            </a:r>
          </a:p>
          <a:p>
            <a:pPr marL="5715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		&gt;&gt;&gt; </a:t>
            </a:r>
            <a:r>
              <a:rPr lang="en-US" sz="2000" dirty="0" err="1">
                <a:solidFill>
                  <a:prstClr val="black"/>
                </a:solidFill>
              </a:rPr>
              <a:t>t.get_service_list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pPr marL="5715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You can use the </a:t>
            </a:r>
            <a:r>
              <a:rPr lang="en-US" sz="2000" dirty="0" err="1">
                <a:solidFill>
                  <a:prstClr val="black"/>
                </a:solidFill>
              </a:rPr>
              <a:t>iCTF</a:t>
            </a:r>
            <a:r>
              <a:rPr lang="en-US" sz="2000" dirty="0">
                <a:solidFill>
                  <a:prstClr val="black"/>
                </a:solidFill>
              </a:rPr>
              <a:t> client to get a list of teams’ IP addresses, and the flag ID for the flag you must steal: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		&gt;&gt;&gt; targets = </a:t>
            </a:r>
            <a:r>
              <a:rPr lang="en-US" sz="2000" dirty="0" err="1">
                <a:solidFill>
                  <a:prstClr val="black"/>
                </a:solidFill>
              </a:rPr>
              <a:t>t.get_targets</a:t>
            </a:r>
            <a:r>
              <a:rPr lang="en-US" sz="2000" dirty="0">
                <a:solidFill>
                  <a:prstClr val="black"/>
                </a:solidFill>
              </a:rPr>
              <a:t>(&lt;service ID&gt;)</a:t>
            </a:r>
          </a:p>
          <a:p>
            <a:pPr marL="5715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Submit flags: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</a:rPr>
              <a:t>	     </a:t>
            </a:r>
            <a:r>
              <a:rPr lang="en-US" sz="2000" dirty="0">
                <a:solidFill>
                  <a:prstClr val="black"/>
                </a:solidFill>
              </a:rPr>
              <a:t>&gt;&gt;&gt; </a:t>
            </a:r>
            <a:r>
              <a:rPr lang="en-US" sz="2000" dirty="0" err="1">
                <a:solidFill>
                  <a:prstClr val="black"/>
                </a:solidFill>
              </a:rPr>
              <a:t>t.submit_flag</a:t>
            </a:r>
            <a:r>
              <a:rPr lang="en-US" sz="2000" dirty="0">
                <a:solidFill>
                  <a:prstClr val="black"/>
                </a:solidFill>
              </a:rPr>
              <a:t>([“</a:t>
            </a:r>
            <a:r>
              <a:rPr lang="en-US" sz="2000" dirty="0" err="1">
                <a:solidFill>
                  <a:prstClr val="black"/>
                </a:solidFill>
              </a:rPr>
              <a:t>FLGxxxxxxx</a:t>
            </a:r>
            <a:r>
              <a:rPr lang="en-US" sz="2000" dirty="0">
                <a:solidFill>
                  <a:prstClr val="black"/>
                </a:solidFill>
              </a:rPr>
              <a:t>”,”</a:t>
            </a:r>
            <a:r>
              <a:rPr lang="en-US" sz="2000" dirty="0" err="1">
                <a:solidFill>
                  <a:prstClr val="black"/>
                </a:solidFill>
              </a:rPr>
              <a:t>FLGyyyyyyyyy</a:t>
            </a:r>
            <a:r>
              <a:rPr lang="en-US" sz="2000" dirty="0">
                <a:solidFill>
                  <a:prstClr val="black"/>
                </a:solidFill>
              </a:rPr>
              <a:t>”, ‘</a:t>
            </a:r>
            <a:r>
              <a:rPr lang="en-US" sz="2000" dirty="0" err="1">
                <a:solidFill>
                  <a:prstClr val="black"/>
                </a:solidFill>
              </a:rPr>
              <a:t>FLGzzzzzzzzz</a:t>
            </a:r>
            <a:r>
              <a:rPr lang="en-US" sz="2000" dirty="0">
                <a:solidFill>
                  <a:prstClr val="black"/>
                </a:solidFill>
              </a:rPr>
              <a:t>])</a:t>
            </a:r>
            <a:br>
              <a:rPr lang="en-US" dirty="0"/>
            </a:br>
            <a:endParaRPr lang="en-US" sz="1600" dirty="0">
              <a:solidFill>
                <a:prstClr val="black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tools to automate the exploits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pwntools</a:t>
            </a:r>
            <a:r>
              <a:rPr lang="en-US" dirty="0"/>
              <a:t>,…</a:t>
            </a:r>
          </a:p>
          <a:p>
            <a:r>
              <a:rPr lang="en-US" dirty="0"/>
              <a:t>Use a monitoring tools to check the incoming/outgoing traffic</a:t>
            </a:r>
          </a:p>
          <a:p>
            <a:pPr lvl="1"/>
            <a:r>
              <a:rPr lang="en-US" dirty="0" err="1"/>
              <a:t>Tcpdump</a:t>
            </a:r>
            <a:r>
              <a:rPr lang="en-US" dirty="0"/>
              <a:t>, </a:t>
            </a:r>
            <a:r>
              <a:rPr lang="en-US" dirty="0" err="1"/>
              <a:t>wireshark</a:t>
            </a:r>
            <a:r>
              <a:rPr lang="en-US" dirty="0"/>
              <a:t>,…</a:t>
            </a:r>
          </a:p>
          <a:p>
            <a:r>
              <a:rPr lang="en-US" dirty="0"/>
              <a:t>Have your scripts and project ready for the final.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101462</TotalTime>
  <Words>383</Words>
  <Application>Microsoft Office PowerPoint</Application>
  <PresentationFormat>On-screen Show (4:3)</PresentationFormat>
  <Paragraphs>103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adam_seclab_theme</vt:lpstr>
      <vt:lpstr>Project CTF</vt:lpstr>
      <vt:lpstr>Capture The Flag</vt:lpstr>
      <vt:lpstr>CTF Architecture</vt:lpstr>
      <vt:lpstr>Flag</vt:lpstr>
      <vt:lpstr>sample_py service exploit</vt:lpstr>
      <vt:lpstr>Goal</vt:lpstr>
      <vt:lpstr>Where to begin</vt:lpstr>
      <vt:lpstr>Access Your VM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yeganeh</cp:lastModifiedBy>
  <cp:revision>2469</cp:revision>
  <cp:lastPrinted>2011-10-05T20:20:50Z</cp:lastPrinted>
  <dcterms:created xsi:type="dcterms:W3CDTF">2011-09-20T20:28:25Z</dcterms:created>
  <dcterms:modified xsi:type="dcterms:W3CDTF">2017-04-05T23:09:55Z</dcterms:modified>
</cp:coreProperties>
</file>