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9" r:id="rId11"/>
    <p:sldId id="270" r:id="rId12"/>
    <p:sldId id="266" r:id="rId13"/>
    <p:sldId id="275" r:id="rId14"/>
    <p:sldId id="273" r:id="rId15"/>
    <p:sldId id="271" r:id="rId16"/>
    <p:sldId id="272" r:id="rId17"/>
    <p:sldId id="267" r:id="rId18"/>
    <p:sldId id="274" r:id="rId19"/>
    <p:sldId id="268"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mal Vinod" initials="VV" lastIdx="1" clrIdx="0">
    <p:extLst>
      <p:ext uri="{19B8F6BF-5375-455C-9EA6-DF929625EA0E}">
        <p15:presenceInfo xmlns:p15="http://schemas.microsoft.com/office/powerpoint/2012/main" userId="Vimal Vino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75139" autoAdjust="0"/>
  </p:normalViewPr>
  <p:slideViewPr>
    <p:cSldViewPr snapToGrid="0">
      <p:cViewPr varScale="1">
        <p:scale>
          <a:sx n="54" d="100"/>
          <a:sy n="54" d="100"/>
        </p:scale>
        <p:origin x="12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BFF5A2-A2CE-40B2-8BB9-39E299B104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DF514BC-C48D-4743-8F7C-9A63A5D19FB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4BD63-A0F0-4A5B-9796-61A6D3AF772A}" type="datetimeFigureOut">
              <a:rPr lang="en-GB" smtClean="0"/>
              <a:t>04/03/2021</a:t>
            </a:fld>
            <a:endParaRPr lang="en-GB"/>
          </a:p>
        </p:txBody>
      </p:sp>
      <p:sp>
        <p:nvSpPr>
          <p:cNvPr id="4" name="Slide Image Placeholder 3">
            <a:extLst>
              <a:ext uri="{FF2B5EF4-FFF2-40B4-BE49-F238E27FC236}">
                <a16:creationId xmlns:a16="http://schemas.microsoft.com/office/drawing/2014/main" id="{26828044-B1D3-4D28-A6E6-BDBB11F7EAA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a:extLst>
              <a:ext uri="{FF2B5EF4-FFF2-40B4-BE49-F238E27FC236}">
                <a16:creationId xmlns:a16="http://schemas.microsoft.com/office/drawing/2014/main" id="{8246C510-D71B-44E8-AB0F-1FA3058C13C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0DB5F4F0-8F1B-4E3F-803D-13F49EB8586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a:extLst>
              <a:ext uri="{FF2B5EF4-FFF2-40B4-BE49-F238E27FC236}">
                <a16:creationId xmlns:a16="http://schemas.microsoft.com/office/drawing/2014/main" id="{4ABE3F27-CA68-42EC-AB54-9934106A007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C2862-42F7-4BC1-AF1C-45F8367E50AD}"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BC2862-42F7-4BC1-AF1C-45F8367E50AD}" type="slidenum">
              <a:rPr lang="en-GB" smtClean="0"/>
              <a:t>1</a:t>
            </a:fld>
            <a:endParaRPr lang="en-GB"/>
          </a:p>
        </p:txBody>
      </p:sp>
    </p:spTree>
    <p:extLst>
      <p:ext uri="{BB962C8B-B14F-4D97-AF65-F5344CB8AC3E}">
        <p14:creationId xmlns:p14="http://schemas.microsoft.com/office/powerpoint/2010/main" val="2378832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State-Space Trees</a:t>
            </a:r>
          </a:p>
          <a:p>
            <a:r>
              <a:rPr lang="en-GB" dirty="0"/>
              <a:t>A state-space you can think off as all the different configurations of a system. And a State Space Tree shows how that configuration can be reached by using certain actions.</a:t>
            </a:r>
          </a:p>
          <a:p>
            <a:endParaRPr lang="en-GB" dirty="0"/>
          </a:p>
          <a:p>
            <a:r>
              <a:rPr lang="en-GB" b="1" dirty="0"/>
              <a:t>Tic Tac Toe Game Tree</a:t>
            </a:r>
          </a:p>
          <a:p>
            <a:r>
              <a:rPr lang="en-GB" dirty="0"/>
              <a:t>By Traced by </a:t>
            </a:r>
            <a:r>
              <a:rPr lang="en-GB" dirty="0" err="1"/>
              <a:t>User:Stannered</a:t>
            </a:r>
            <a:r>
              <a:rPr lang="en-GB" dirty="0"/>
              <a:t>, original by </a:t>
            </a:r>
            <a:r>
              <a:rPr lang="en-GB" dirty="0" err="1"/>
              <a:t>en:User:Gdr</a:t>
            </a:r>
            <a:r>
              <a:rPr lang="en-GB" dirty="0"/>
              <a:t> - Traced from </a:t>
            </a:r>
            <a:r>
              <a:rPr lang="en-GB" dirty="0" err="1"/>
              <a:t>en:Image:Tic-tac-toe-game-tree.png</a:t>
            </a:r>
            <a:r>
              <a:rPr lang="en-GB" dirty="0"/>
              <a:t>, CC BY-SA 3.0, https://commons.wikimedia.org/w/index.php?curid=1877696</a:t>
            </a:r>
          </a:p>
        </p:txBody>
      </p:sp>
      <p:sp>
        <p:nvSpPr>
          <p:cNvPr id="4" name="Slide Number Placeholder 3"/>
          <p:cNvSpPr>
            <a:spLocks noGrp="1"/>
          </p:cNvSpPr>
          <p:nvPr>
            <p:ph type="sldNum" sz="quarter" idx="5"/>
          </p:nvPr>
        </p:nvSpPr>
        <p:spPr/>
        <p:txBody>
          <a:bodyPr/>
          <a:lstStyle/>
          <a:p>
            <a:fld id="{3DBC2862-42F7-4BC1-AF1C-45F8367E50AD}" type="slidenum">
              <a:rPr lang="en-GB" smtClean="0"/>
              <a:t>10</a:t>
            </a:fld>
            <a:endParaRPr lang="en-GB"/>
          </a:p>
        </p:txBody>
      </p:sp>
    </p:spTree>
    <p:extLst>
      <p:ext uri="{BB962C8B-B14F-4D97-AF65-F5344CB8AC3E}">
        <p14:creationId xmlns:p14="http://schemas.microsoft.com/office/powerpoint/2010/main" val="45933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DBC2862-42F7-4BC1-AF1C-45F8367E50AD}" type="slidenum">
              <a:rPr lang="en-GB" smtClean="0"/>
              <a:t>11</a:t>
            </a:fld>
            <a:endParaRPr lang="en-GB"/>
          </a:p>
        </p:txBody>
      </p:sp>
    </p:spTree>
    <p:extLst>
      <p:ext uri="{BB962C8B-B14F-4D97-AF65-F5344CB8AC3E}">
        <p14:creationId xmlns:p14="http://schemas.microsoft.com/office/powerpoint/2010/main" val="303228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simplest and most fundamental heuristic graph colouring algorithm.</a:t>
            </a:r>
          </a:p>
        </p:txBody>
      </p:sp>
      <p:sp>
        <p:nvSpPr>
          <p:cNvPr id="4" name="Slide Number Placeholder 3"/>
          <p:cNvSpPr>
            <a:spLocks noGrp="1"/>
          </p:cNvSpPr>
          <p:nvPr>
            <p:ph type="sldNum" sz="quarter" idx="5"/>
          </p:nvPr>
        </p:nvSpPr>
        <p:spPr/>
        <p:txBody>
          <a:bodyPr/>
          <a:lstStyle/>
          <a:p>
            <a:fld id="{3DBC2862-42F7-4BC1-AF1C-45F8367E50AD}" type="slidenum">
              <a:rPr lang="en-GB" smtClean="0"/>
              <a:t>12</a:t>
            </a:fld>
            <a:endParaRPr lang="en-GB"/>
          </a:p>
        </p:txBody>
      </p:sp>
    </p:spTree>
    <p:extLst>
      <p:ext uri="{BB962C8B-B14F-4D97-AF65-F5344CB8AC3E}">
        <p14:creationId xmlns:p14="http://schemas.microsoft.com/office/powerpoint/2010/main" val="1882723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Vertex Orderings</a:t>
            </a:r>
            <a:r>
              <a:rPr lang="en-GB" dirty="0"/>
              <a:t> can have a significant impact on the number of colours used by heuristic algorithms. It is proven that there is at least one ordering, for any graph, that, when fed into the greedy colouring algorithm, will produce an optimal colouring.</a:t>
            </a:r>
          </a:p>
          <a:p>
            <a:endParaRPr lang="en-GB" dirty="0"/>
          </a:p>
          <a:p>
            <a:r>
              <a:rPr lang="en-GB" dirty="0"/>
              <a:t>In this way graph colouring problems can also be considered vertex ordering problems.</a:t>
            </a:r>
          </a:p>
          <a:p>
            <a:endParaRPr lang="en-GB" dirty="0"/>
          </a:p>
          <a:p>
            <a:r>
              <a:rPr lang="en-GB" dirty="0"/>
              <a:t>There are two main ways to statically Order Vertices:</a:t>
            </a:r>
          </a:p>
          <a:p>
            <a:pPr marL="171450" indent="-171450">
              <a:buFontTx/>
              <a:buChar char="-"/>
            </a:pPr>
            <a:r>
              <a:rPr lang="en-GB" dirty="0"/>
              <a:t>Largest First (LF)</a:t>
            </a:r>
          </a:p>
          <a:p>
            <a:pPr marL="171450" indent="-171450">
              <a:buFontTx/>
              <a:buChar char="-"/>
            </a:pPr>
            <a:r>
              <a:rPr lang="en-GB" dirty="0"/>
              <a:t>Smallest Last (SL)</a:t>
            </a:r>
          </a:p>
          <a:p>
            <a:pPr marL="0" indent="0">
              <a:buFontTx/>
              <a:buNone/>
            </a:pPr>
            <a:endParaRPr lang="en-GB" dirty="0"/>
          </a:p>
          <a:p>
            <a:pPr marL="0" indent="0">
              <a:buFontTx/>
              <a:buNone/>
            </a:pPr>
            <a:r>
              <a:rPr lang="en-GB" dirty="0"/>
              <a:t>There are also ways to dynamically reorder vertices like Interchange (I) which swaps colours of nodes every now and then according to some rules.</a:t>
            </a:r>
          </a:p>
          <a:p>
            <a:pPr marL="0" indent="0">
              <a:buFontTx/>
              <a:buNone/>
            </a:pPr>
            <a:endParaRPr lang="en-GB" dirty="0"/>
          </a:p>
          <a:p>
            <a:pPr marL="0" indent="0">
              <a:buFontTx/>
              <a:buNone/>
            </a:pPr>
            <a:r>
              <a:rPr lang="en-GB" dirty="0"/>
              <a:t>Smallest Last Interchange has been experimentally to be the best combination in most cases.</a:t>
            </a:r>
          </a:p>
          <a:p>
            <a:pPr marL="0" indent="0">
              <a:buFontTx/>
              <a:buNone/>
            </a:pPr>
            <a:endParaRPr lang="en-GB" dirty="0"/>
          </a:p>
        </p:txBody>
      </p:sp>
      <p:sp>
        <p:nvSpPr>
          <p:cNvPr id="4" name="Slide Number Placeholder 3"/>
          <p:cNvSpPr>
            <a:spLocks noGrp="1"/>
          </p:cNvSpPr>
          <p:nvPr>
            <p:ph type="sldNum" sz="quarter" idx="5"/>
          </p:nvPr>
        </p:nvSpPr>
        <p:spPr/>
        <p:txBody>
          <a:bodyPr/>
          <a:lstStyle/>
          <a:p>
            <a:fld id="{3DBC2862-42F7-4BC1-AF1C-45F8367E50AD}" type="slidenum">
              <a:rPr lang="en-GB" smtClean="0"/>
              <a:t>13</a:t>
            </a:fld>
            <a:endParaRPr lang="en-GB"/>
          </a:p>
        </p:txBody>
      </p:sp>
    </p:spTree>
    <p:extLst>
      <p:ext uri="{BB962C8B-B14F-4D97-AF65-F5344CB8AC3E}">
        <p14:creationId xmlns:p14="http://schemas.microsoft.com/office/powerpoint/2010/main" val="2761924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degree</a:t>
            </a:r>
            <a:r>
              <a:rPr lang="en-GB" b="0" dirty="0"/>
              <a:t> of a vertex is the number of edges adjacent to it.</a:t>
            </a:r>
            <a:endParaRPr lang="en-GB" dirty="0"/>
          </a:p>
        </p:txBody>
      </p:sp>
      <p:sp>
        <p:nvSpPr>
          <p:cNvPr id="4" name="Slide Number Placeholder 3"/>
          <p:cNvSpPr>
            <a:spLocks noGrp="1"/>
          </p:cNvSpPr>
          <p:nvPr>
            <p:ph type="sldNum" sz="quarter" idx="5"/>
          </p:nvPr>
        </p:nvSpPr>
        <p:spPr/>
        <p:txBody>
          <a:bodyPr/>
          <a:lstStyle/>
          <a:p>
            <a:fld id="{3DBC2862-42F7-4BC1-AF1C-45F8367E50AD}" type="slidenum">
              <a:rPr lang="en-GB" smtClean="0"/>
              <a:t>14</a:t>
            </a:fld>
            <a:endParaRPr lang="en-GB"/>
          </a:p>
        </p:txBody>
      </p:sp>
    </p:spTree>
    <p:extLst>
      <p:ext uri="{BB962C8B-B14F-4D97-AF65-F5344CB8AC3E}">
        <p14:creationId xmlns:p14="http://schemas.microsoft.com/office/powerpoint/2010/main" val="215369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DSatur</a:t>
            </a:r>
            <a:r>
              <a:rPr lang="en-GB" dirty="0"/>
              <a:t> was first proposed by Daniel </a:t>
            </a:r>
            <a:r>
              <a:rPr lang="en-GB" dirty="0" err="1"/>
              <a:t>Brélaz</a:t>
            </a:r>
            <a:r>
              <a:rPr lang="en-GB" dirty="0"/>
              <a:t> in 1979.</a:t>
            </a:r>
          </a:p>
        </p:txBody>
      </p:sp>
      <p:sp>
        <p:nvSpPr>
          <p:cNvPr id="4" name="Slide Number Placeholder 3"/>
          <p:cNvSpPr>
            <a:spLocks noGrp="1"/>
          </p:cNvSpPr>
          <p:nvPr>
            <p:ph type="sldNum" sz="quarter" idx="5"/>
          </p:nvPr>
        </p:nvSpPr>
        <p:spPr/>
        <p:txBody>
          <a:bodyPr/>
          <a:lstStyle/>
          <a:p>
            <a:fld id="{3DBC2862-42F7-4BC1-AF1C-45F8367E50AD}" type="slidenum">
              <a:rPr lang="en-GB" smtClean="0"/>
              <a:t>17</a:t>
            </a:fld>
            <a:endParaRPr lang="en-GB"/>
          </a:p>
        </p:txBody>
      </p:sp>
    </p:spTree>
    <p:extLst>
      <p:ext uri="{BB962C8B-B14F-4D97-AF65-F5344CB8AC3E}">
        <p14:creationId xmlns:p14="http://schemas.microsoft.com/office/powerpoint/2010/main" val="1798129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The </a:t>
            </a:r>
            <a:r>
              <a:rPr lang="en-GB" b="1" dirty="0"/>
              <a:t>Degree of Saturation</a:t>
            </a:r>
            <a:r>
              <a:rPr lang="en-GB" b="0" dirty="0"/>
              <a:t> of a vertex is the number of coloured vertices adjacent to it.</a:t>
            </a:r>
            <a:endParaRPr lang="en-GB" b="1" dirty="0"/>
          </a:p>
        </p:txBody>
      </p:sp>
      <p:sp>
        <p:nvSpPr>
          <p:cNvPr id="4" name="Slide Number Placeholder 3"/>
          <p:cNvSpPr>
            <a:spLocks noGrp="1"/>
          </p:cNvSpPr>
          <p:nvPr>
            <p:ph type="sldNum" sz="quarter" idx="5"/>
          </p:nvPr>
        </p:nvSpPr>
        <p:spPr/>
        <p:txBody>
          <a:bodyPr/>
          <a:lstStyle/>
          <a:p>
            <a:fld id="{3DBC2862-42F7-4BC1-AF1C-45F8367E50AD}" type="slidenum">
              <a:rPr lang="en-GB" smtClean="0"/>
              <a:t>18</a:t>
            </a:fld>
            <a:endParaRPr lang="en-GB"/>
          </a:p>
        </p:txBody>
      </p:sp>
    </p:spTree>
    <p:extLst>
      <p:ext uri="{BB962C8B-B14F-4D97-AF65-F5344CB8AC3E}">
        <p14:creationId xmlns:p14="http://schemas.microsoft.com/office/powerpoint/2010/main" val="1278081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algorithm was proposed by Frank Thomas Leighton in his 1979 paper on “A Graph Coloring Algorithm for Large Scheduling Problems”.</a:t>
            </a:r>
          </a:p>
        </p:txBody>
      </p:sp>
      <p:sp>
        <p:nvSpPr>
          <p:cNvPr id="4" name="Slide Number Placeholder 3"/>
          <p:cNvSpPr>
            <a:spLocks noGrp="1"/>
          </p:cNvSpPr>
          <p:nvPr>
            <p:ph type="sldNum" sz="quarter" idx="5"/>
          </p:nvPr>
        </p:nvSpPr>
        <p:spPr/>
        <p:txBody>
          <a:bodyPr/>
          <a:lstStyle/>
          <a:p>
            <a:fld id="{3DBC2862-42F7-4BC1-AF1C-45F8367E50AD}" type="slidenum">
              <a:rPr lang="en-GB" smtClean="0"/>
              <a:t>19</a:t>
            </a:fld>
            <a:endParaRPr lang="en-GB"/>
          </a:p>
        </p:txBody>
      </p:sp>
    </p:spTree>
    <p:extLst>
      <p:ext uri="{BB962C8B-B14F-4D97-AF65-F5344CB8AC3E}">
        <p14:creationId xmlns:p14="http://schemas.microsoft.com/office/powerpoint/2010/main" val="66948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Graph Theory</a:t>
            </a:r>
          </a:p>
          <a:p>
            <a:r>
              <a:rPr lang="en-GB" b="0" dirty="0"/>
              <a:t>What is graph theory exactly?</a:t>
            </a:r>
          </a:p>
          <a:p>
            <a:r>
              <a:rPr lang="en-GB" b="0" dirty="0"/>
              <a:t>Euler called it the “Geometry of Position”. It later turned out to be part of a branch of mathematics called Topology (the study of spaces).</a:t>
            </a:r>
          </a:p>
          <a:p>
            <a:r>
              <a:rPr lang="en-GB" b="0" dirty="0"/>
              <a:t>It can be a useful tool for studying relationships.</a:t>
            </a:r>
          </a:p>
          <a:p>
            <a:endParaRPr lang="en-GB" b="0" dirty="0"/>
          </a:p>
          <a:p>
            <a:r>
              <a:rPr lang="en-GB" b="1" dirty="0"/>
              <a:t>Picture of A Painting of Euler</a:t>
            </a:r>
            <a:endParaRPr lang="en-GB" dirty="0"/>
          </a:p>
          <a:p>
            <a:r>
              <a:rPr lang="en-GB" dirty="0"/>
              <a:t>By Jakob Emanuel </a:t>
            </a:r>
            <a:r>
              <a:rPr lang="en-GB" dirty="0" err="1"/>
              <a:t>Handmann</a:t>
            </a:r>
            <a:r>
              <a:rPr lang="en-GB" dirty="0"/>
              <a:t> - </a:t>
            </a:r>
            <a:r>
              <a:rPr lang="en-GB" dirty="0" err="1"/>
              <a:t>Kunstmuseum</a:t>
            </a:r>
            <a:r>
              <a:rPr lang="en-GB" dirty="0"/>
              <a:t> Basel, Public Domain, https://commons.wikimedia.org/w/index.php?curid=893656</a:t>
            </a:r>
          </a:p>
        </p:txBody>
      </p:sp>
      <p:sp>
        <p:nvSpPr>
          <p:cNvPr id="4" name="Slide Number Placeholder 3"/>
          <p:cNvSpPr>
            <a:spLocks noGrp="1"/>
          </p:cNvSpPr>
          <p:nvPr>
            <p:ph type="sldNum" sz="quarter" idx="5"/>
          </p:nvPr>
        </p:nvSpPr>
        <p:spPr/>
        <p:txBody>
          <a:bodyPr/>
          <a:lstStyle/>
          <a:p>
            <a:fld id="{27E64004-6DD5-4DCB-8CD9-8C27BBDD54F9}" type="slidenum">
              <a:rPr lang="en-GB" smtClean="0"/>
              <a:t>2</a:t>
            </a:fld>
            <a:endParaRPr lang="en-GB"/>
          </a:p>
        </p:txBody>
      </p:sp>
    </p:spTree>
    <p:extLst>
      <p:ext uri="{BB962C8B-B14F-4D97-AF65-F5344CB8AC3E}">
        <p14:creationId xmlns:p14="http://schemas.microsoft.com/office/powerpoint/2010/main" val="68347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1" dirty="0"/>
              <a:t>The Seven Bridges of Königsberg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1736, Euler showed that a route like that, an Eulerian trail (yes, seriously), only happens in certain types of graphs.</a:t>
            </a:r>
          </a:p>
          <a:p>
            <a:pPr marL="0" indent="0">
              <a:buFontTx/>
              <a:buNone/>
            </a:pPr>
            <a:endParaRPr lang="en-GB" dirty="0"/>
          </a:p>
          <a:p>
            <a:pPr marL="0" indent="0">
              <a:buFontTx/>
              <a:buNone/>
            </a:pPr>
            <a:r>
              <a:rPr lang="en-GB" b="1" dirty="0"/>
              <a:t>Königsberg Bridges</a:t>
            </a:r>
          </a:p>
          <a:p>
            <a:pPr marL="0" indent="0">
              <a:buFontTx/>
              <a:buNone/>
            </a:pPr>
            <a:r>
              <a:rPr lang="en-GB" b="0" dirty="0"/>
              <a:t>By Bogdan </a:t>
            </a:r>
            <a:r>
              <a:rPr lang="en-GB" b="0" dirty="0" err="1"/>
              <a:t>Giuşcă</a:t>
            </a:r>
            <a:r>
              <a:rPr lang="en-GB" b="0" dirty="0"/>
              <a:t> - Public domain (PD),based on the image, CC BY-SA 3.0, https://commons.wikimedia.org/w/index.php?curid=112920</a:t>
            </a:r>
          </a:p>
        </p:txBody>
      </p:sp>
      <p:sp>
        <p:nvSpPr>
          <p:cNvPr id="4" name="Slide Number Placeholder 3"/>
          <p:cNvSpPr>
            <a:spLocks noGrp="1"/>
          </p:cNvSpPr>
          <p:nvPr>
            <p:ph type="sldNum" sz="quarter" idx="5"/>
          </p:nvPr>
        </p:nvSpPr>
        <p:spPr/>
        <p:txBody>
          <a:bodyPr/>
          <a:lstStyle/>
          <a:p>
            <a:fld id="{27E64004-6DD5-4DCB-8CD9-8C27BBDD54F9}" type="slidenum">
              <a:rPr lang="en-GB" smtClean="0"/>
              <a:t>3</a:t>
            </a:fld>
            <a:endParaRPr lang="en-GB"/>
          </a:p>
        </p:txBody>
      </p:sp>
    </p:spTree>
    <p:extLst>
      <p:ext uri="{BB962C8B-B14F-4D97-AF65-F5344CB8AC3E}">
        <p14:creationId xmlns:p14="http://schemas.microsoft.com/office/powerpoint/2010/main" val="312612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Graphs simplify the problem by abstracting away unnecessary details of the map.</a:t>
            </a:r>
          </a:p>
          <a:p>
            <a:endParaRPr lang="en-GB" dirty="0"/>
          </a:p>
          <a:p>
            <a:r>
              <a:rPr lang="en-GB" b="1" dirty="0"/>
              <a:t>Bridges of Königsberg Graph</a:t>
            </a:r>
          </a:p>
          <a:p>
            <a:r>
              <a:rPr lang="en-GB" dirty="0"/>
              <a:t>CC BY-SA 3.0, https://commons.wikimedia.org/w/index.php?curid=851840</a:t>
            </a:r>
          </a:p>
        </p:txBody>
      </p:sp>
      <p:sp>
        <p:nvSpPr>
          <p:cNvPr id="4" name="Slide Number Placeholder 3"/>
          <p:cNvSpPr>
            <a:spLocks noGrp="1"/>
          </p:cNvSpPr>
          <p:nvPr>
            <p:ph type="sldNum" sz="quarter" idx="5"/>
          </p:nvPr>
        </p:nvSpPr>
        <p:spPr/>
        <p:txBody>
          <a:bodyPr/>
          <a:lstStyle/>
          <a:p>
            <a:fld id="{27E64004-6DD5-4DCB-8CD9-8C27BBDD54F9}" type="slidenum">
              <a:rPr lang="en-GB" smtClean="0"/>
              <a:t>4</a:t>
            </a:fld>
            <a:endParaRPr lang="en-GB"/>
          </a:p>
        </p:txBody>
      </p:sp>
    </p:spTree>
    <p:extLst>
      <p:ext uri="{BB962C8B-B14F-4D97-AF65-F5344CB8AC3E}">
        <p14:creationId xmlns:p14="http://schemas.microsoft.com/office/powerpoint/2010/main" val="2634916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noProof="0" dirty="0"/>
              <a:t>Graph Colouring</a:t>
            </a:r>
          </a:p>
          <a:p>
            <a:r>
              <a:rPr lang="en-GB" b="0" noProof="0" dirty="0"/>
              <a:t>You colour a graph by assigning a colour to its vertices.</a:t>
            </a:r>
          </a:p>
          <a:p>
            <a:pPr marL="171450" indent="-171450">
              <a:buFontTx/>
              <a:buChar char="-"/>
            </a:pPr>
            <a:r>
              <a:rPr lang="en-GB" b="0" noProof="0" dirty="0"/>
              <a:t>A colouring is complete if each vertex is coloured, else it’s partial.</a:t>
            </a:r>
          </a:p>
          <a:p>
            <a:pPr marL="171450" indent="-171450">
              <a:buFontTx/>
              <a:buChar char="-"/>
            </a:pPr>
            <a:endParaRPr lang="en-GB" b="0" noProof="0" dirty="0"/>
          </a:p>
          <a:p>
            <a:endParaRPr lang="en-GB" b="0" noProof="0" dirty="0"/>
          </a:p>
          <a:p>
            <a:r>
              <a:rPr lang="en-GB" b="1" noProof="0" dirty="0"/>
              <a:t>Proper vertex colouring of the Peterson Graph</a:t>
            </a:r>
          </a:p>
          <a:p>
            <a:r>
              <a:rPr lang="en-GB" noProof="0" dirty="0"/>
              <a:t>Public Domain, https://commons.wikimedia.org/w/index.php?curid=1386753</a:t>
            </a:r>
          </a:p>
        </p:txBody>
      </p:sp>
      <p:sp>
        <p:nvSpPr>
          <p:cNvPr id="4" name="Slide Number Placeholder 3"/>
          <p:cNvSpPr>
            <a:spLocks noGrp="1"/>
          </p:cNvSpPr>
          <p:nvPr>
            <p:ph type="sldNum" sz="quarter" idx="5"/>
          </p:nvPr>
        </p:nvSpPr>
        <p:spPr/>
        <p:txBody>
          <a:bodyPr/>
          <a:lstStyle/>
          <a:p>
            <a:fld id="{3DBC2862-42F7-4BC1-AF1C-45F8367E50AD}" type="slidenum">
              <a:rPr lang="en-GB" smtClean="0"/>
              <a:t>5</a:t>
            </a:fld>
            <a:endParaRPr lang="en-GB"/>
          </a:p>
        </p:txBody>
      </p:sp>
    </p:spTree>
    <p:extLst>
      <p:ext uri="{BB962C8B-B14F-4D97-AF65-F5344CB8AC3E}">
        <p14:creationId xmlns:p14="http://schemas.microsoft.com/office/powerpoint/2010/main" val="151596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Storing Reactive Substances</a:t>
            </a:r>
          </a:p>
          <a:p>
            <a:pPr algn="just"/>
            <a:r>
              <a:rPr lang="en-GB" b="0" dirty="0"/>
              <a:t>One application of graph colouring is to separate chemicals into groups that do not react with each other so that they can be safely stored.</a:t>
            </a:r>
          </a:p>
          <a:p>
            <a:pPr algn="just"/>
            <a:r>
              <a:rPr lang="en-GB" b="0" dirty="0"/>
              <a:t>Notice that this easy to do if we put each chemical in a separate container, but this could be very convenient and expensive. It would be best to use as few containers as possible.</a:t>
            </a:r>
          </a:p>
          <a:p>
            <a:endParaRPr lang="en-GB" b="0" dirty="0"/>
          </a:p>
          <a:p>
            <a:r>
              <a:rPr lang="en-GB" b="1" dirty="0"/>
              <a:t>Colours of Nile Red under different solvents</a:t>
            </a:r>
          </a:p>
          <a:p>
            <a:r>
              <a:rPr lang="en-GB" dirty="0"/>
              <a:t>By </a:t>
            </a:r>
            <a:r>
              <a:rPr lang="en-GB" dirty="0" err="1"/>
              <a:t>Kuebi</a:t>
            </a:r>
            <a:r>
              <a:rPr lang="en-GB" dirty="0"/>
              <a:t> = Armin </a:t>
            </a:r>
            <a:r>
              <a:rPr lang="en-GB" dirty="0" err="1"/>
              <a:t>Kübelbeck</a:t>
            </a:r>
            <a:r>
              <a:rPr lang="en-GB" dirty="0"/>
              <a:t> - Own work, CC BY-SA 3.0, https://commons.wikimedia.org/w/index.php?curid=6000765</a:t>
            </a:r>
          </a:p>
        </p:txBody>
      </p:sp>
      <p:sp>
        <p:nvSpPr>
          <p:cNvPr id="4" name="Slide Number Placeholder 3"/>
          <p:cNvSpPr>
            <a:spLocks noGrp="1"/>
          </p:cNvSpPr>
          <p:nvPr>
            <p:ph type="sldNum" sz="quarter" idx="5"/>
          </p:nvPr>
        </p:nvSpPr>
        <p:spPr/>
        <p:txBody>
          <a:bodyPr/>
          <a:lstStyle/>
          <a:p>
            <a:fld id="{3DBC2862-42F7-4BC1-AF1C-45F8367E50AD}" type="slidenum">
              <a:rPr lang="en-GB" smtClean="0"/>
              <a:t>6</a:t>
            </a:fld>
            <a:endParaRPr lang="en-GB"/>
          </a:p>
        </p:txBody>
      </p:sp>
    </p:spTree>
    <p:extLst>
      <p:ext uri="{BB962C8B-B14F-4D97-AF65-F5344CB8AC3E}">
        <p14:creationId xmlns:p14="http://schemas.microsoft.com/office/powerpoint/2010/main" val="774095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Adjacency Tables</a:t>
            </a:r>
            <a:r>
              <a:rPr lang="en-GB" b="0" dirty="0"/>
              <a:t> are one of the simplest ways of representing a graph without actually drawing it. The left side of the table gives you a the vertex and the right side gives you all the vertices it is connected to.</a:t>
            </a:r>
          </a:p>
          <a:p>
            <a:r>
              <a:rPr lang="en-GB" b="0" dirty="0"/>
              <a:t>This slide has an example adjacency table where the numbers represent chemicals. Note you could have also used actual names of chemicals, but that seemed like too much effort.</a:t>
            </a:r>
            <a:endParaRPr lang="en-GB" b="1" dirty="0"/>
          </a:p>
        </p:txBody>
      </p:sp>
      <p:sp>
        <p:nvSpPr>
          <p:cNvPr id="4" name="Slide Number Placeholder 3"/>
          <p:cNvSpPr>
            <a:spLocks noGrp="1"/>
          </p:cNvSpPr>
          <p:nvPr>
            <p:ph type="sldNum" sz="quarter" idx="5"/>
          </p:nvPr>
        </p:nvSpPr>
        <p:spPr/>
        <p:txBody>
          <a:bodyPr/>
          <a:lstStyle/>
          <a:p>
            <a:fld id="{3DBC2862-42F7-4BC1-AF1C-45F8367E50AD}" type="slidenum">
              <a:rPr lang="en-GB" smtClean="0"/>
              <a:t>7</a:t>
            </a:fld>
            <a:endParaRPr lang="en-GB"/>
          </a:p>
        </p:txBody>
      </p:sp>
    </p:spTree>
    <p:extLst>
      <p:ext uri="{BB962C8B-B14F-4D97-AF65-F5344CB8AC3E}">
        <p14:creationId xmlns:p14="http://schemas.microsoft.com/office/powerpoint/2010/main" val="3293105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t>
            </a:r>
            <a:r>
              <a:rPr lang="en-GB" b="1" dirty="0"/>
              <a:t>Algorithm</a:t>
            </a:r>
            <a:r>
              <a:rPr lang="en-GB" b="0" dirty="0"/>
              <a:t> is a of instructions that does something. The purpose of a colouring algorithm, as you may have guessed, is to colour graphs that are too big for humans.</a:t>
            </a:r>
          </a:p>
          <a:p>
            <a:r>
              <a:rPr lang="en-GB" b="0" dirty="0"/>
              <a:t>A good graph colouring algorithm should have a low time complexity and use as few colours as possible.</a:t>
            </a:r>
            <a:endParaRPr lang="en-GB" dirty="0"/>
          </a:p>
        </p:txBody>
      </p:sp>
      <p:sp>
        <p:nvSpPr>
          <p:cNvPr id="4" name="Slide Number Placeholder 3"/>
          <p:cNvSpPr>
            <a:spLocks noGrp="1"/>
          </p:cNvSpPr>
          <p:nvPr>
            <p:ph type="sldNum" sz="quarter" idx="5"/>
          </p:nvPr>
        </p:nvSpPr>
        <p:spPr/>
        <p:txBody>
          <a:bodyPr/>
          <a:lstStyle/>
          <a:p>
            <a:fld id="{3DBC2862-42F7-4BC1-AF1C-45F8367E50AD}" type="slidenum">
              <a:rPr lang="en-GB" smtClean="0"/>
              <a:t>8</a:t>
            </a:fld>
            <a:endParaRPr lang="en-GB"/>
          </a:p>
        </p:txBody>
      </p:sp>
    </p:spTree>
    <p:extLst>
      <p:ext uri="{BB962C8B-B14F-4D97-AF65-F5344CB8AC3E}">
        <p14:creationId xmlns:p14="http://schemas.microsoft.com/office/powerpoint/2010/main" val="788558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GB" b="1" dirty="0"/>
                  <a:t>The Backtracking Sequential Colouring Algorithm</a:t>
                </a:r>
              </a:p>
              <a:p>
                <a:r>
                  <a:rPr lang="en-GB" b="0" dirty="0"/>
                  <a:t>This algorithm finds all the proper colourings of a graph using Depth First Search. It has a time complexity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𝑛</m:t>
                        </m:r>
                      </m:sup>
                    </m:sSup>
                  </m:oMath>
                </a14:m>
                <a:r>
                  <a:rPr lang="en-GB" b="0" dirty="0"/>
                  <a:t> where </a:t>
                </a:r>
                <a14:m>
                  <m:oMath xmlns:m="http://schemas.openxmlformats.org/officeDocument/2006/math">
                    <m:r>
                      <a:rPr lang="en-GB" b="0" i="1" smtClean="0">
                        <a:latin typeface="Cambria Math" panose="02040503050406030204" pitchFamily="18" charset="0"/>
                      </a:rPr>
                      <m:t>𝑚</m:t>
                    </m:r>
                  </m:oMath>
                </a14:m>
                <a:r>
                  <a:rPr lang="en-GB" b="0" dirty="0"/>
                  <a:t> is the number of colours</a:t>
                </a:r>
                <a:r>
                  <a:rPr lang="en-GB" b="0" baseline="0" dirty="0"/>
                  <a:t> that can be used and </a:t>
                </a:r>
                <a14:m>
                  <m:oMath xmlns:m="http://schemas.openxmlformats.org/officeDocument/2006/math">
                    <m:r>
                      <a:rPr lang="en-GB" b="0" i="1" baseline="0" smtClean="0">
                        <a:latin typeface="Cambria Math" panose="02040503050406030204" pitchFamily="18" charset="0"/>
                      </a:rPr>
                      <m:t>𝑛</m:t>
                    </m:r>
                  </m:oMath>
                </a14:m>
                <a:r>
                  <a:rPr lang="en-GB" b="0" dirty="0"/>
                  <a:t> is the number of nodes in the graph.</a:t>
                </a:r>
              </a:p>
              <a:p>
                <a:endParaRPr lang="en-GB" b="0" dirty="0"/>
              </a:p>
              <a:p>
                <a:r>
                  <a:rPr lang="en-GB" b="1" dirty="0"/>
                  <a:t>Improvements that can be made</a:t>
                </a:r>
              </a:p>
              <a:p>
                <a:r>
                  <a:rPr lang="en-GB" b="0" dirty="0"/>
                  <a:t>Classical algorithms such as BSC, whose purpose is to map out the solution space, cannot be greatly improved in terms of time complexity.</a:t>
                </a:r>
              </a:p>
            </p:txBody>
          </p:sp>
        </mc:Choice>
        <mc:Fallback>
          <p:sp>
            <p:nvSpPr>
              <p:cNvPr id="3" name="Notes Placeholder 2"/>
              <p:cNvSpPr>
                <a:spLocks noGrp="1"/>
              </p:cNvSpPr>
              <p:nvPr>
                <p:ph type="body" idx="1"/>
              </p:nvPr>
            </p:nvSpPr>
            <p:spPr/>
            <p:txBody>
              <a:bodyPr/>
              <a:lstStyle/>
              <a:p>
                <a:r>
                  <a:rPr lang="en-GB" b="1" dirty="0"/>
                  <a:t>The Backtracking Sequential Colouring Algorithm</a:t>
                </a:r>
              </a:p>
              <a:p>
                <a:r>
                  <a:rPr lang="en-GB" b="0" dirty="0"/>
                  <a:t>This algorithm finds all the proper colourings of a graph using Depth First Search. It has a time complexity of </a:t>
                </a:r>
                <a:r>
                  <a:rPr lang="en-GB" b="0" i="0">
                    <a:latin typeface="Cambria Math" panose="02040503050406030204" pitchFamily="18" charset="0"/>
                  </a:rPr>
                  <a:t>𝑚^𝑛</a:t>
                </a:r>
                <a:r>
                  <a:rPr lang="en-GB" b="0" dirty="0"/>
                  <a:t> where </a:t>
                </a:r>
                <a:r>
                  <a:rPr lang="en-GB" b="0" i="0">
                    <a:latin typeface="Cambria Math" panose="02040503050406030204" pitchFamily="18" charset="0"/>
                  </a:rPr>
                  <a:t>𝑚</a:t>
                </a:r>
                <a:r>
                  <a:rPr lang="en-GB" b="0" dirty="0"/>
                  <a:t> is the number of colours</a:t>
                </a:r>
                <a:r>
                  <a:rPr lang="en-GB" b="0" baseline="0" dirty="0"/>
                  <a:t> that can be used and </a:t>
                </a:r>
                <a:r>
                  <a:rPr lang="en-GB" b="0" i="0" baseline="0">
                    <a:latin typeface="Cambria Math" panose="02040503050406030204" pitchFamily="18" charset="0"/>
                  </a:rPr>
                  <a:t>𝑛</a:t>
                </a:r>
                <a:r>
                  <a:rPr lang="en-GB" b="0" dirty="0"/>
                  <a:t> is the number of nodes in the graph.</a:t>
                </a:r>
              </a:p>
              <a:p>
                <a:endParaRPr lang="en-GB" b="0" dirty="0"/>
              </a:p>
              <a:p>
                <a:r>
                  <a:rPr lang="en-GB" b="1" dirty="0"/>
                  <a:t>Improvements that can be made</a:t>
                </a:r>
              </a:p>
              <a:p>
                <a:r>
                  <a:rPr lang="en-GB" b="0" dirty="0"/>
                  <a:t>Classical algorithms such as BSC, whose purpose is to map out the solution space, cannot be greatly improved in terms of time complexity.</a:t>
                </a:r>
              </a:p>
            </p:txBody>
          </p:sp>
        </mc:Fallback>
      </mc:AlternateContent>
      <p:sp>
        <p:nvSpPr>
          <p:cNvPr id="4" name="Slide Number Placeholder 3"/>
          <p:cNvSpPr>
            <a:spLocks noGrp="1"/>
          </p:cNvSpPr>
          <p:nvPr>
            <p:ph type="sldNum" sz="quarter" idx="5"/>
          </p:nvPr>
        </p:nvSpPr>
        <p:spPr/>
        <p:txBody>
          <a:bodyPr/>
          <a:lstStyle/>
          <a:p>
            <a:fld id="{3DBC2862-42F7-4BC1-AF1C-45F8367E50AD}" type="slidenum">
              <a:rPr lang="en-GB" smtClean="0"/>
              <a:t>9</a:t>
            </a:fld>
            <a:endParaRPr lang="en-GB"/>
          </a:p>
        </p:txBody>
      </p:sp>
    </p:spTree>
    <p:extLst>
      <p:ext uri="{BB962C8B-B14F-4D97-AF65-F5344CB8AC3E}">
        <p14:creationId xmlns:p14="http://schemas.microsoft.com/office/powerpoint/2010/main" val="57095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A7A11-BEED-49DD-B442-9A6F71D86689}"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237559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A7A11-BEED-49DD-B442-9A6F71D86689}"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3376497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A7A11-BEED-49DD-B442-9A6F71D86689}"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287997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A7A11-BEED-49DD-B442-9A6F71D86689}"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428312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CA7A11-BEED-49DD-B442-9A6F71D86689}" type="datetimeFigureOut">
              <a:rPr lang="en-GB" smtClean="0"/>
              <a:t>04/03/2021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340997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A7A11-BEED-49DD-B442-9A6F71D86689}" type="datetimeFigureOut">
              <a:rPr lang="en-GB" smtClean="0"/>
              <a:t>04/03/2021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387631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A7A11-BEED-49DD-B442-9A6F71D86689}" type="datetimeFigureOut">
              <a:rPr lang="en-GB" smtClean="0"/>
              <a:t>04/03/2021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203780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A7A11-BEED-49DD-B442-9A6F71D86689}" type="datetimeFigureOut">
              <a:rPr lang="en-GB" smtClean="0"/>
              <a:t>04/03/2021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199837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A7A11-BEED-49DD-B442-9A6F71D86689}" type="datetimeFigureOut">
              <a:rPr lang="en-GB" smtClean="0"/>
              <a:t>04/03/2021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271841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CA7A11-BEED-49DD-B442-9A6F71D86689}" type="datetimeFigureOut">
              <a:rPr lang="en-GB" smtClean="0"/>
              <a:t>04/03/2021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4121985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CA7A11-BEED-49DD-B442-9A6F71D86689}" type="datetimeFigureOut">
              <a:rPr lang="en-GB" smtClean="0"/>
              <a:t>04/03/2021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5FD714-2DC6-48F3-96D8-9A96281B2537}" type="slidenum">
              <a:rPr lang="en-GB" smtClean="0"/>
              <a:t>‹#›</a:t>
            </a:fld>
            <a:endParaRPr lang="en-GB"/>
          </a:p>
        </p:txBody>
      </p:sp>
    </p:spTree>
    <p:extLst>
      <p:ext uri="{BB962C8B-B14F-4D97-AF65-F5344CB8AC3E}">
        <p14:creationId xmlns:p14="http://schemas.microsoft.com/office/powerpoint/2010/main" val="28297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A7A11-BEED-49DD-B442-9A6F71D86689}" type="datetimeFigureOut">
              <a:rPr lang="en-GB" smtClean="0"/>
              <a:t>04/03/2021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D714-2DC6-48F3-96D8-9A96281B2537}" type="slidenum">
              <a:rPr lang="en-GB" smtClean="0"/>
              <a:t>‹#›</a:t>
            </a:fld>
            <a:endParaRPr lang="en-GB"/>
          </a:p>
        </p:txBody>
      </p:sp>
    </p:spTree>
    <p:extLst>
      <p:ext uri="{BB962C8B-B14F-4D97-AF65-F5344CB8AC3E}">
        <p14:creationId xmlns:p14="http://schemas.microsoft.com/office/powerpoint/2010/main" val="1759713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61E4-2993-4122-86A7-763D76C8F618}"/>
              </a:ext>
            </a:extLst>
          </p:cNvPr>
          <p:cNvSpPr>
            <a:spLocks noGrp="1"/>
          </p:cNvSpPr>
          <p:nvPr>
            <p:ph type="ctrTitle"/>
          </p:nvPr>
        </p:nvSpPr>
        <p:spPr>
          <a:xfrm>
            <a:off x="2381534" y="1344304"/>
            <a:ext cx="7451678" cy="2843702"/>
          </a:xfrm>
        </p:spPr>
        <p:txBody>
          <a:bodyPr>
            <a:normAutofit/>
          </a:bodyPr>
          <a:lstStyle/>
          <a:p>
            <a:r>
              <a:rPr lang="en-GB" sz="4800" dirty="0"/>
              <a:t>How can we improve Graph Colouring Algorithms?</a:t>
            </a:r>
          </a:p>
        </p:txBody>
      </p:sp>
      <p:sp>
        <p:nvSpPr>
          <p:cNvPr id="3" name="Subtitle 2">
            <a:extLst>
              <a:ext uri="{FF2B5EF4-FFF2-40B4-BE49-F238E27FC236}">
                <a16:creationId xmlns:a16="http://schemas.microsoft.com/office/drawing/2014/main" id="{D092C0DC-9292-42B1-B66B-696309232863}"/>
              </a:ext>
            </a:extLst>
          </p:cNvPr>
          <p:cNvSpPr>
            <a:spLocks noGrp="1"/>
          </p:cNvSpPr>
          <p:nvPr>
            <p:ph type="subTitle" idx="1"/>
          </p:nvPr>
        </p:nvSpPr>
        <p:spPr>
          <a:xfrm>
            <a:off x="2886765" y="4414123"/>
            <a:ext cx="6418471" cy="1432109"/>
          </a:xfrm>
        </p:spPr>
        <p:txBody>
          <a:bodyPr>
            <a:normAutofit/>
          </a:bodyPr>
          <a:lstStyle/>
          <a:p>
            <a:r>
              <a:rPr lang="en-GB" dirty="0"/>
              <a:t>By Vimal Vinod</a:t>
            </a:r>
          </a:p>
        </p:txBody>
      </p:sp>
    </p:spTree>
    <p:extLst>
      <p:ext uri="{BB962C8B-B14F-4D97-AF65-F5344CB8AC3E}">
        <p14:creationId xmlns:p14="http://schemas.microsoft.com/office/powerpoint/2010/main" val="308033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39AE-96F1-4064-81E0-1D025D97B7BE}"/>
              </a:ext>
            </a:extLst>
          </p:cNvPr>
          <p:cNvSpPr>
            <a:spLocks noGrp="1"/>
          </p:cNvSpPr>
          <p:nvPr>
            <p:ph type="title"/>
          </p:nvPr>
        </p:nvSpPr>
        <p:spPr>
          <a:xfrm>
            <a:off x="838200" y="365125"/>
            <a:ext cx="10515600" cy="1325563"/>
          </a:xfrm>
          <a:noFill/>
        </p:spPr>
        <p:txBody>
          <a:bodyPr vert="horz" lIns="91440" tIns="45720" rIns="91440" bIns="45720" rtlCol="0" anchor="ctr">
            <a:normAutofit/>
          </a:bodyPr>
          <a:lstStyle/>
          <a:p>
            <a:r>
              <a:rPr lang="en-US"/>
              <a:t>State-Space Trees</a:t>
            </a:r>
          </a:p>
        </p:txBody>
      </p:sp>
      <p:pic>
        <p:nvPicPr>
          <p:cNvPr id="7" name="Graphic 6">
            <a:extLst>
              <a:ext uri="{FF2B5EF4-FFF2-40B4-BE49-F238E27FC236}">
                <a16:creationId xmlns:a16="http://schemas.microsoft.com/office/drawing/2014/main" id="{9642C7AF-C1BC-4C94-AD7E-43F18D3876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77316" y="1169676"/>
            <a:ext cx="6780700" cy="4516319"/>
          </a:xfrm>
          <a:prstGeom prst="rect">
            <a:avLst/>
          </a:prstGeom>
        </p:spPr>
      </p:pic>
    </p:spTree>
    <p:extLst>
      <p:ext uri="{BB962C8B-B14F-4D97-AF65-F5344CB8AC3E}">
        <p14:creationId xmlns:p14="http://schemas.microsoft.com/office/powerpoint/2010/main" val="478864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DC41-4767-4DC1-BDA6-403AB1A54164}"/>
              </a:ext>
            </a:extLst>
          </p:cNvPr>
          <p:cNvSpPr>
            <a:spLocks noGrp="1"/>
          </p:cNvSpPr>
          <p:nvPr>
            <p:ph type="title"/>
          </p:nvPr>
        </p:nvSpPr>
        <p:spPr/>
        <p:txBody>
          <a:bodyPr/>
          <a:lstStyle/>
          <a:p>
            <a:r>
              <a:rPr lang="en-GB" dirty="0"/>
              <a:t>Depth First Search</a:t>
            </a:r>
          </a:p>
        </p:txBody>
      </p:sp>
    </p:spTree>
    <p:extLst>
      <p:ext uri="{BB962C8B-B14F-4D97-AF65-F5344CB8AC3E}">
        <p14:creationId xmlns:p14="http://schemas.microsoft.com/office/powerpoint/2010/main" val="252233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B18D-1AD4-4462-8ACC-1BE2535214E4}"/>
              </a:ext>
            </a:extLst>
          </p:cNvPr>
          <p:cNvSpPr>
            <a:spLocks noGrp="1"/>
          </p:cNvSpPr>
          <p:nvPr>
            <p:ph type="title"/>
          </p:nvPr>
        </p:nvSpPr>
        <p:spPr/>
        <p:txBody>
          <a:bodyPr/>
          <a:lstStyle/>
          <a:p>
            <a:r>
              <a:rPr lang="en-GB" dirty="0"/>
              <a:t>Greedy</a:t>
            </a:r>
          </a:p>
        </p:txBody>
      </p:sp>
      <p:sp>
        <p:nvSpPr>
          <p:cNvPr id="3" name="Text Placeholder 2">
            <a:extLst>
              <a:ext uri="{FF2B5EF4-FFF2-40B4-BE49-F238E27FC236}">
                <a16:creationId xmlns:a16="http://schemas.microsoft.com/office/drawing/2014/main" id="{0D6183C9-AE3C-4556-87EC-BD7817F48CD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59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3418-A673-45E9-9697-9CEAEB302CA6}"/>
              </a:ext>
            </a:extLst>
          </p:cNvPr>
          <p:cNvSpPr>
            <a:spLocks noGrp="1"/>
          </p:cNvSpPr>
          <p:nvPr>
            <p:ph type="title"/>
          </p:nvPr>
        </p:nvSpPr>
        <p:spPr/>
        <p:txBody>
          <a:bodyPr/>
          <a:lstStyle/>
          <a:p>
            <a:r>
              <a:rPr lang="en-GB" dirty="0"/>
              <a:t>Vertex Ordering</a:t>
            </a:r>
          </a:p>
        </p:txBody>
      </p:sp>
    </p:spTree>
    <p:extLst>
      <p:ext uri="{BB962C8B-B14F-4D97-AF65-F5344CB8AC3E}">
        <p14:creationId xmlns:p14="http://schemas.microsoft.com/office/powerpoint/2010/main" val="73929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05B3-39DC-41EC-9A17-11B003DF4D45}"/>
              </a:ext>
            </a:extLst>
          </p:cNvPr>
          <p:cNvSpPr>
            <a:spLocks noGrp="1"/>
          </p:cNvSpPr>
          <p:nvPr>
            <p:ph type="title"/>
          </p:nvPr>
        </p:nvSpPr>
        <p:spPr/>
        <p:txBody>
          <a:bodyPr/>
          <a:lstStyle/>
          <a:p>
            <a:r>
              <a:rPr lang="en-GB" dirty="0"/>
              <a:t>The Degree of a Vertex</a:t>
            </a:r>
          </a:p>
        </p:txBody>
      </p:sp>
    </p:spTree>
    <p:extLst>
      <p:ext uri="{BB962C8B-B14F-4D97-AF65-F5344CB8AC3E}">
        <p14:creationId xmlns:p14="http://schemas.microsoft.com/office/powerpoint/2010/main" val="212556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FA3B-FE90-42AC-A4E6-EE4153071536}"/>
              </a:ext>
            </a:extLst>
          </p:cNvPr>
          <p:cNvSpPr>
            <a:spLocks noGrp="1"/>
          </p:cNvSpPr>
          <p:nvPr>
            <p:ph type="title"/>
          </p:nvPr>
        </p:nvSpPr>
        <p:spPr/>
        <p:txBody>
          <a:bodyPr/>
          <a:lstStyle/>
          <a:p>
            <a:r>
              <a:rPr lang="en-GB" dirty="0"/>
              <a:t>Largest First</a:t>
            </a:r>
          </a:p>
        </p:txBody>
      </p:sp>
    </p:spTree>
    <p:extLst>
      <p:ext uri="{BB962C8B-B14F-4D97-AF65-F5344CB8AC3E}">
        <p14:creationId xmlns:p14="http://schemas.microsoft.com/office/powerpoint/2010/main" val="422541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8E5E-31CF-4E4F-9F6A-17AFEA3DA478}"/>
              </a:ext>
            </a:extLst>
          </p:cNvPr>
          <p:cNvSpPr>
            <a:spLocks noGrp="1"/>
          </p:cNvSpPr>
          <p:nvPr>
            <p:ph type="title"/>
          </p:nvPr>
        </p:nvSpPr>
        <p:spPr/>
        <p:txBody>
          <a:bodyPr/>
          <a:lstStyle/>
          <a:p>
            <a:r>
              <a:rPr lang="en-GB" dirty="0"/>
              <a:t>Smallest Last</a:t>
            </a:r>
          </a:p>
        </p:txBody>
      </p:sp>
    </p:spTree>
    <p:extLst>
      <p:ext uri="{BB962C8B-B14F-4D97-AF65-F5344CB8AC3E}">
        <p14:creationId xmlns:p14="http://schemas.microsoft.com/office/powerpoint/2010/main" val="587806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CFA6-D0B9-4DF5-9184-791A71F9BD12}"/>
              </a:ext>
            </a:extLst>
          </p:cNvPr>
          <p:cNvSpPr>
            <a:spLocks noGrp="1"/>
          </p:cNvSpPr>
          <p:nvPr>
            <p:ph type="title"/>
          </p:nvPr>
        </p:nvSpPr>
        <p:spPr/>
        <p:txBody>
          <a:bodyPr/>
          <a:lstStyle/>
          <a:p>
            <a:r>
              <a:rPr lang="en-GB" dirty="0" err="1"/>
              <a:t>DSatur</a:t>
            </a:r>
            <a:endParaRPr lang="en-GB" dirty="0"/>
          </a:p>
        </p:txBody>
      </p:sp>
      <p:sp>
        <p:nvSpPr>
          <p:cNvPr id="3" name="Text Placeholder 2">
            <a:extLst>
              <a:ext uri="{FF2B5EF4-FFF2-40B4-BE49-F238E27FC236}">
                <a16:creationId xmlns:a16="http://schemas.microsoft.com/office/drawing/2014/main" id="{4ABDEED1-3AD6-412D-AEE9-231895A8381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5786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778F-44E1-42E1-8D4E-688ABFECBEA2}"/>
              </a:ext>
            </a:extLst>
          </p:cNvPr>
          <p:cNvSpPr>
            <a:spLocks noGrp="1"/>
          </p:cNvSpPr>
          <p:nvPr>
            <p:ph type="title"/>
          </p:nvPr>
        </p:nvSpPr>
        <p:spPr/>
        <p:txBody>
          <a:bodyPr/>
          <a:lstStyle/>
          <a:p>
            <a:r>
              <a:rPr lang="en-GB" dirty="0"/>
              <a:t>The Degree of Saturation</a:t>
            </a:r>
          </a:p>
        </p:txBody>
      </p:sp>
    </p:spTree>
    <p:extLst>
      <p:ext uri="{BB962C8B-B14F-4D97-AF65-F5344CB8AC3E}">
        <p14:creationId xmlns:p14="http://schemas.microsoft.com/office/powerpoint/2010/main" val="362203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F26E-A88D-4A8F-AA78-02C53491D322}"/>
              </a:ext>
            </a:extLst>
          </p:cNvPr>
          <p:cNvSpPr>
            <a:spLocks noGrp="1"/>
          </p:cNvSpPr>
          <p:nvPr>
            <p:ph type="title"/>
          </p:nvPr>
        </p:nvSpPr>
        <p:spPr/>
        <p:txBody>
          <a:bodyPr/>
          <a:lstStyle/>
          <a:p>
            <a:r>
              <a:rPr lang="en-GB" dirty="0"/>
              <a:t>RLF</a:t>
            </a:r>
          </a:p>
        </p:txBody>
      </p:sp>
      <p:sp>
        <p:nvSpPr>
          <p:cNvPr id="3" name="Text Placeholder 2">
            <a:extLst>
              <a:ext uri="{FF2B5EF4-FFF2-40B4-BE49-F238E27FC236}">
                <a16:creationId xmlns:a16="http://schemas.microsoft.com/office/drawing/2014/main" id="{0689AEB8-45BD-41B7-9751-96BE3259A3F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7654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60B4-F5D7-4106-BB5E-364D8B3DDBA2}"/>
              </a:ext>
            </a:extLst>
          </p:cNvPr>
          <p:cNvSpPr>
            <a:spLocks noGrp="1"/>
          </p:cNvSpPr>
          <p:nvPr>
            <p:ph type="title"/>
          </p:nvPr>
        </p:nvSpPr>
        <p:spPr>
          <a:xfrm>
            <a:off x="2232252" y="633046"/>
            <a:ext cx="4463623" cy="1314996"/>
          </a:xfrm>
        </p:spPr>
        <p:txBody>
          <a:bodyPr vert="horz" lIns="91440" tIns="45720" rIns="91440" bIns="45720" rtlCol="0" anchor="b">
            <a:normAutofit/>
          </a:bodyPr>
          <a:lstStyle/>
          <a:p>
            <a:r>
              <a:rPr lang="en-US" sz="3200" dirty="0"/>
              <a:t>Leonard Euler</a:t>
            </a:r>
          </a:p>
        </p:txBody>
      </p:sp>
      <p:sp>
        <p:nvSpPr>
          <p:cNvPr id="14" name="Content Placeholder 13">
            <a:extLst>
              <a:ext uri="{FF2B5EF4-FFF2-40B4-BE49-F238E27FC236}">
                <a16:creationId xmlns:a16="http://schemas.microsoft.com/office/drawing/2014/main" id="{401D6BD6-13DE-42C3-B79E-6C3891217978}"/>
              </a:ext>
            </a:extLst>
          </p:cNvPr>
          <p:cNvSpPr>
            <a:spLocks noGrp="1"/>
          </p:cNvSpPr>
          <p:nvPr>
            <p:ph idx="1"/>
          </p:nvPr>
        </p:nvSpPr>
        <p:spPr>
          <a:xfrm>
            <a:off x="2232252" y="2125737"/>
            <a:ext cx="4463623" cy="4044463"/>
          </a:xfrm>
        </p:spPr>
        <p:txBody>
          <a:bodyPr>
            <a:normAutofit/>
          </a:bodyPr>
          <a:lstStyle/>
          <a:p>
            <a:r>
              <a:rPr lang="en-US" sz="3200" dirty="0"/>
              <a:t>One of the most productive Mathematicians of all time.</a:t>
            </a:r>
          </a:p>
          <a:p>
            <a:r>
              <a:rPr lang="en-US" sz="3200" dirty="0"/>
              <a:t>Discovered the Field of Graph Theory.</a:t>
            </a:r>
          </a:p>
        </p:txBody>
      </p:sp>
      <p:pic>
        <p:nvPicPr>
          <p:cNvPr id="5" name="Content Placeholder 4" descr="A picture containing person, indoor&#10;&#10;Description automatically generated">
            <a:extLst>
              <a:ext uri="{FF2B5EF4-FFF2-40B4-BE49-F238E27FC236}">
                <a16:creationId xmlns:a16="http://schemas.microsoft.com/office/drawing/2014/main" id="{6615CA04-F972-49F3-A5A5-C1AD44A48330}"/>
              </a:ext>
            </a:extLst>
          </p:cNvPr>
          <p:cNvPicPr>
            <a:picLocks noChangeAspect="1"/>
          </p:cNvPicPr>
          <p:nvPr/>
        </p:nvPicPr>
        <p:blipFill rotWithShape="1">
          <a:blip r:embed="rId3">
            <a:extLst>
              <a:ext uri="{28A0092B-C50C-407E-A947-70E740481C1C}">
                <a14:useLocalDpi xmlns:a14="http://schemas.microsoft.com/office/drawing/2010/main" val="0"/>
              </a:ext>
            </a:extLst>
          </a:blip>
          <a:srcRect t="938" r="-2" b="21561"/>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spTree>
    <p:extLst>
      <p:ext uri="{BB962C8B-B14F-4D97-AF65-F5344CB8AC3E}">
        <p14:creationId xmlns:p14="http://schemas.microsoft.com/office/powerpoint/2010/main" val="446150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90E8-E943-4CFB-9000-69959D55DCC8}"/>
              </a:ext>
            </a:extLst>
          </p:cNvPr>
          <p:cNvSpPr>
            <a:spLocks noGrp="1"/>
          </p:cNvSpPr>
          <p:nvPr>
            <p:ph type="ctrTitle"/>
          </p:nvPr>
        </p:nvSpPr>
        <p:spPr/>
        <p:txBody>
          <a:bodyPr/>
          <a:lstStyle/>
          <a:p>
            <a:r>
              <a:rPr lang="en-GB" dirty="0"/>
              <a:t>End of Slides</a:t>
            </a:r>
          </a:p>
        </p:txBody>
      </p:sp>
      <p:sp>
        <p:nvSpPr>
          <p:cNvPr id="3" name="Subtitle 2">
            <a:extLst>
              <a:ext uri="{FF2B5EF4-FFF2-40B4-BE49-F238E27FC236}">
                <a16:creationId xmlns:a16="http://schemas.microsoft.com/office/drawing/2014/main" id="{50386137-930D-40CD-9F63-097E30BBD034}"/>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74770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7AD8-4712-4A0C-B50C-2248A70393D7}"/>
              </a:ext>
            </a:extLst>
          </p:cNvPr>
          <p:cNvSpPr>
            <a:spLocks noGrp="1"/>
          </p:cNvSpPr>
          <p:nvPr>
            <p:ph type="title"/>
          </p:nvPr>
        </p:nvSpPr>
        <p:spPr>
          <a:xfrm>
            <a:off x="2232252" y="633046"/>
            <a:ext cx="4463623" cy="1314996"/>
          </a:xfrm>
        </p:spPr>
        <p:txBody>
          <a:bodyPr anchor="b">
            <a:normAutofit/>
          </a:bodyPr>
          <a:lstStyle/>
          <a:p>
            <a:r>
              <a:rPr lang="en-GB" sz="3200" dirty="0"/>
              <a:t>The Seven Bridges of Königsberg</a:t>
            </a:r>
          </a:p>
        </p:txBody>
      </p:sp>
      <p:sp>
        <p:nvSpPr>
          <p:cNvPr id="9" name="Content Placeholder 8">
            <a:extLst>
              <a:ext uri="{FF2B5EF4-FFF2-40B4-BE49-F238E27FC236}">
                <a16:creationId xmlns:a16="http://schemas.microsoft.com/office/drawing/2014/main" id="{9D66A074-3C2F-40FF-BC09-149C7C470DD1}"/>
              </a:ext>
            </a:extLst>
          </p:cNvPr>
          <p:cNvSpPr>
            <a:spLocks noGrp="1"/>
          </p:cNvSpPr>
          <p:nvPr>
            <p:ph idx="1"/>
          </p:nvPr>
        </p:nvSpPr>
        <p:spPr>
          <a:xfrm>
            <a:off x="2232252" y="2125737"/>
            <a:ext cx="4463623" cy="4044463"/>
          </a:xfrm>
        </p:spPr>
        <p:txBody>
          <a:bodyPr>
            <a:normAutofit/>
          </a:bodyPr>
          <a:lstStyle/>
          <a:p>
            <a:r>
              <a:rPr lang="en-US" sz="3200" dirty="0"/>
              <a:t>Find a route that crosses each of the islands exactly once.</a:t>
            </a:r>
          </a:p>
        </p:txBody>
      </p:sp>
      <p:pic>
        <p:nvPicPr>
          <p:cNvPr id="5" name="Content Placeholder 4" descr="Diagram&#10;&#10;Description automatically generated">
            <a:extLst>
              <a:ext uri="{FF2B5EF4-FFF2-40B4-BE49-F238E27FC236}">
                <a16:creationId xmlns:a16="http://schemas.microsoft.com/office/drawing/2014/main" id="{4992D28D-08ED-4D14-AE65-02E6E570DB3E}"/>
              </a:ext>
            </a:extLst>
          </p:cNvPr>
          <p:cNvPicPr>
            <a:picLocks noChangeAspect="1"/>
          </p:cNvPicPr>
          <p:nvPr/>
        </p:nvPicPr>
        <p:blipFill rotWithShape="1">
          <a:blip r:embed="rId3">
            <a:extLst>
              <a:ext uri="{28A0092B-C50C-407E-A947-70E740481C1C}">
                <a14:useLocalDpi xmlns:a14="http://schemas.microsoft.com/office/drawing/2010/main" val="0"/>
              </a:ext>
            </a:extLst>
          </a:blip>
          <a:srcRect l="17525" r="3669" b="3"/>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spTree>
    <p:extLst>
      <p:ext uri="{BB962C8B-B14F-4D97-AF65-F5344CB8AC3E}">
        <p14:creationId xmlns:p14="http://schemas.microsoft.com/office/powerpoint/2010/main" val="192740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2B4F-FC9E-4D03-ACE9-2FDBE6F2C90F}"/>
              </a:ext>
            </a:extLst>
          </p:cNvPr>
          <p:cNvSpPr>
            <a:spLocks noGrp="1"/>
          </p:cNvSpPr>
          <p:nvPr>
            <p:ph type="title"/>
          </p:nvPr>
        </p:nvSpPr>
        <p:spPr>
          <a:xfrm>
            <a:off x="1689435" y="1379083"/>
            <a:ext cx="4203323" cy="2902798"/>
          </a:xfrm>
        </p:spPr>
        <p:txBody>
          <a:bodyPr vert="horz" lIns="91440" tIns="45720" rIns="91440" bIns="45720" rtlCol="0" anchor="b">
            <a:normAutofit/>
          </a:bodyPr>
          <a:lstStyle/>
          <a:p>
            <a:pPr algn="ctr"/>
            <a:r>
              <a:rPr lang="en-US" sz="5400" kern="1200" dirty="0">
                <a:latin typeface="+mj-lt"/>
                <a:ea typeface="+mj-ea"/>
                <a:cs typeface="+mj-cs"/>
              </a:rPr>
              <a:t>A Graph of Königsberg</a:t>
            </a:r>
          </a:p>
        </p:txBody>
      </p:sp>
      <p:pic>
        <p:nvPicPr>
          <p:cNvPr id="5" name="Content Placeholder 4">
            <a:extLst>
              <a:ext uri="{FF2B5EF4-FFF2-40B4-BE49-F238E27FC236}">
                <a16:creationId xmlns:a16="http://schemas.microsoft.com/office/drawing/2014/main" id="{E8E0A1E7-3467-41A4-9C46-C509A4888C4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49719" y="1678342"/>
            <a:ext cx="4172845" cy="3342973"/>
          </a:xfrm>
          <a:prstGeom prst="rect">
            <a:avLst/>
          </a:prstGeom>
          <a:ln w="28575">
            <a:noFill/>
          </a:ln>
        </p:spPr>
      </p:pic>
    </p:spTree>
    <p:extLst>
      <p:ext uri="{BB962C8B-B14F-4D97-AF65-F5344CB8AC3E}">
        <p14:creationId xmlns:p14="http://schemas.microsoft.com/office/powerpoint/2010/main" val="58771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D2C2-B8D2-436D-A406-C0B8F5F587F4}"/>
              </a:ext>
            </a:extLst>
          </p:cNvPr>
          <p:cNvSpPr>
            <a:spLocks noGrp="1"/>
          </p:cNvSpPr>
          <p:nvPr>
            <p:ph type="title"/>
          </p:nvPr>
        </p:nvSpPr>
        <p:spPr>
          <a:xfrm>
            <a:off x="767290" y="1780661"/>
            <a:ext cx="3582073" cy="1463472"/>
          </a:xfrm>
        </p:spPr>
        <p:txBody>
          <a:bodyPr anchor="t">
            <a:normAutofit/>
          </a:bodyPr>
          <a:lstStyle/>
          <a:p>
            <a:r>
              <a:rPr lang="en-GB" sz="3200" dirty="0"/>
              <a:t>Graph Colouring</a:t>
            </a:r>
          </a:p>
        </p:txBody>
      </p:sp>
      <p:sp>
        <p:nvSpPr>
          <p:cNvPr id="19" name="Content Placeholder 8">
            <a:extLst>
              <a:ext uri="{FF2B5EF4-FFF2-40B4-BE49-F238E27FC236}">
                <a16:creationId xmlns:a16="http://schemas.microsoft.com/office/drawing/2014/main" id="{09924B63-8935-42A9-BD69-693A0B1CBB30}"/>
              </a:ext>
            </a:extLst>
          </p:cNvPr>
          <p:cNvSpPr>
            <a:spLocks noGrp="1"/>
          </p:cNvSpPr>
          <p:nvPr>
            <p:ph idx="1"/>
          </p:nvPr>
        </p:nvSpPr>
        <p:spPr>
          <a:xfrm>
            <a:off x="767290" y="3383121"/>
            <a:ext cx="3582072" cy="2793251"/>
          </a:xfrm>
        </p:spPr>
        <p:txBody>
          <a:bodyPr anchor="t">
            <a:normAutofit/>
          </a:bodyPr>
          <a:lstStyle/>
          <a:p>
            <a:r>
              <a:rPr lang="en-US" sz="3200" dirty="0"/>
              <a:t>Adjacent vertices must not share the same </a:t>
            </a:r>
            <a:r>
              <a:rPr lang="en-GB" sz="3200" dirty="0"/>
              <a:t>colour</a:t>
            </a:r>
            <a:r>
              <a:rPr lang="en-US" sz="3200" dirty="0"/>
              <a:t>.</a:t>
            </a:r>
          </a:p>
        </p:txBody>
      </p:sp>
      <p:pic>
        <p:nvPicPr>
          <p:cNvPr id="5" name="Content Placeholder 4">
            <a:extLst>
              <a:ext uri="{FF2B5EF4-FFF2-40B4-BE49-F238E27FC236}">
                <a16:creationId xmlns:a16="http://schemas.microsoft.com/office/drawing/2014/main" id="{57B3F3D7-6EC8-4176-BCBC-71964AA70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4540" y="903730"/>
            <a:ext cx="4666755" cy="4472307"/>
          </a:xfrm>
          <a:prstGeom prst="rect">
            <a:avLst/>
          </a:prstGeom>
        </p:spPr>
      </p:pic>
    </p:spTree>
    <p:extLst>
      <p:ext uri="{BB962C8B-B14F-4D97-AF65-F5344CB8AC3E}">
        <p14:creationId xmlns:p14="http://schemas.microsoft.com/office/powerpoint/2010/main" val="58053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93C9-993F-4502-92E5-AC094679F0E4}"/>
              </a:ext>
            </a:extLst>
          </p:cNvPr>
          <p:cNvSpPr>
            <a:spLocks noGrp="1"/>
          </p:cNvSpPr>
          <p:nvPr>
            <p:ph type="title"/>
          </p:nvPr>
        </p:nvSpPr>
        <p:spPr>
          <a:xfrm>
            <a:off x="767290" y="1780661"/>
            <a:ext cx="3582073" cy="1463472"/>
          </a:xfrm>
        </p:spPr>
        <p:txBody>
          <a:bodyPr anchor="t">
            <a:normAutofit/>
          </a:bodyPr>
          <a:lstStyle/>
          <a:p>
            <a:r>
              <a:rPr lang="en-GB" sz="3200" dirty="0"/>
              <a:t>Chemicals</a:t>
            </a:r>
          </a:p>
        </p:txBody>
      </p:sp>
      <p:sp>
        <p:nvSpPr>
          <p:cNvPr id="9" name="Content Placeholder 8">
            <a:extLst>
              <a:ext uri="{FF2B5EF4-FFF2-40B4-BE49-F238E27FC236}">
                <a16:creationId xmlns:a16="http://schemas.microsoft.com/office/drawing/2014/main" id="{B30169A0-9887-4F94-A70B-551E841D7D05}"/>
              </a:ext>
            </a:extLst>
          </p:cNvPr>
          <p:cNvSpPr>
            <a:spLocks noGrp="1"/>
          </p:cNvSpPr>
          <p:nvPr>
            <p:ph idx="1"/>
          </p:nvPr>
        </p:nvSpPr>
        <p:spPr>
          <a:xfrm>
            <a:off x="767290" y="3383121"/>
            <a:ext cx="3582072" cy="2793251"/>
          </a:xfrm>
        </p:spPr>
        <p:txBody>
          <a:bodyPr anchor="t">
            <a:normAutofit/>
          </a:bodyPr>
          <a:lstStyle/>
          <a:p>
            <a:r>
              <a:rPr lang="en-US" sz="2000" dirty="0">
                <a:solidFill>
                  <a:schemeClr val="bg1"/>
                </a:solidFill>
              </a:rPr>
              <a:t>Must be stored in coolers.</a:t>
            </a:r>
          </a:p>
          <a:p>
            <a:r>
              <a:rPr lang="en-US" sz="3200" dirty="0"/>
              <a:t>Certain pairs should be kept separate.</a:t>
            </a:r>
          </a:p>
        </p:txBody>
      </p:sp>
      <p:pic>
        <p:nvPicPr>
          <p:cNvPr id="5" name="Content Placeholder 4" descr="A picture containing indoor, stationary, writing implement, colorful&#10;&#10;Description automatically generated">
            <a:extLst>
              <a:ext uri="{FF2B5EF4-FFF2-40B4-BE49-F238E27FC236}">
                <a16:creationId xmlns:a16="http://schemas.microsoft.com/office/drawing/2014/main" id="{FA1BCF38-8632-4C26-962B-2AFE43828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652" y="947848"/>
            <a:ext cx="6642532" cy="4384071"/>
          </a:xfrm>
          <a:prstGeom prst="rect">
            <a:avLst/>
          </a:prstGeom>
        </p:spPr>
      </p:pic>
    </p:spTree>
    <p:extLst>
      <p:ext uri="{BB962C8B-B14F-4D97-AF65-F5344CB8AC3E}">
        <p14:creationId xmlns:p14="http://schemas.microsoft.com/office/powerpoint/2010/main" val="371276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F3CB-F232-4637-9D29-95B5A8E3D6D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Adjacency Table</a:t>
            </a:r>
          </a:p>
        </p:txBody>
      </p:sp>
      <p:graphicFrame>
        <p:nvGraphicFramePr>
          <p:cNvPr id="4" name="Table 4">
            <a:extLst>
              <a:ext uri="{FF2B5EF4-FFF2-40B4-BE49-F238E27FC236}">
                <a16:creationId xmlns:a16="http://schemas.microsoft.com/office/drawing/2014/main" id="{92F61F6D-8195-4C95-B978-2D8B020BC5CB}"/>
              </a:ext>
            </a:extLst>
          </p:cNvPr>
          <p:cNvGraphicFramePr>
            <a:graphicFrameLocks noGrp="1"/>
          </p:cNvGraphicFramePr>
          <p:nvPr>
            <p:ph idx="1"/>
            <p:extLst>
              <p:ext uri="{D42A27DB-BD31-4B8C-83A1-F6EECF244321}">
                <p14:modId xmlns:p14="http://schemas.microsoft.com/office/powerpoint/2010/main" val="2748852749"/>
              </p:ext>
            </p:extLst>
          </p:nvPr>
        </p:nvGraphicFramePr>
        <p:xfrm>
          <a:off x="783650" y="1675227"/>
          <a:ext cx="10624700" cy="4394203"/>
        </p:xfrm>
        <a:graphic>
          <a:graphicData uri="http://schemas.openxmlformats.org/drawingml/2006/table">
            <a:tbl>
              <a:tblPr firstRow="1" bandRow="1">
                <a:tableStyleId>{073A0DAA-6AF3-43AB-8588-CEC1D06C72B9}</a:tableStyleId>
              </a:tblPr>
              <a:tblGrid>
                <a:gridCol w="4711966">
                  <a:extLst>
                    <a:ext uri="{9D8B030D-6E8A-4147-A177-3AD203B41FA5}">
                      <a16:colId xmlns:a16="http://schemas.microsoft.com/office/drawing/2014/main" val="2459128235"/>
                    </a:ext>
                  </a:extLst>
                </a:gridCol>
                <a:gridCol w="5912734">
                  <a:extLst>
                    <a:ext uri="{9D8B030D-6E8A-4147-A177-3AD203B41FA5}">
                      <a16:colId xmlns:a16="http://schemas.microsoft.com/office/drawing/2014/main" val="2864407420"/>
                    </a:ext>
                  </a:extLst>
                </a:gridCol>
              </a:tblGrid>
              <a:tr h="848248">
                <a:tc>
                  <a:txBody>
                    <a:bodyPr/>
                    <a:lstStyle/>
                    <a:p>
                      <a:r>
                        <a:rPr lang="en-GB" sz="3600" b="1" cap="none" spc="30" dirty="0">
                          <a:solidFill>
                            <a:schemeClr val="tx1"/>
                          </a:solidFill>
                        </a:rPr>
                        <a:t>Chemical</a:t>
                      </a:r>
                    </a:p>
                  </a:txBody>
                  <a:tcPr marL="0" marR="20859" marT="104293" marB="104293" anchor="ctr"/>
                </a:tc>
                <a:tc>
                  <a:txBody>
                    <a:bodyPr/>
                    <a:lstStyle/>
                    <a:p>
                      <a:r>
                        <a:rPr lang="en-GB" sz="3600" b="1" cap="none" spc="30">
                          <a:solidFill>
                            <a:schemeClr val="tx1"/>
                          </a:solidFill>
                        </a:rPr>
                        <a:t>Reacts With</a:t>
                      </a:r>
                    </a:p>
                  </a:txBody>
                  <a:tcPr marL="0" marR="20859" marT="104293" marB="104293" anchor="ctr"/>
                </a:tc>
                <a:extLst>
                  <a:ext uri="{0D108BD9-81ED-4DB2-BD59-A6C34878D82A}">
                    <a16:rowId xmlns:a16="http://schemas.microsoft.com/office/drawing/2014/main" val="3579267246"/>
                  </a:ext>
                </a:extLst>
              </a:tr>
              <a:tr h="709191">
                <a:tc>
                  <a:txBody>
                    <a:bodyPr/>
                    <a:lstStyle/>
                    <a:p>
                      <a:r>
                        <a:rPr lang="en-GB" sz="2700" cap="none" spc="0" dirty="0">
                          <a:solidFill>
                            <a:schemeClr val="bg1"/>
                          </a:solidFill>
                        </a:rPr>
                        <a:t>1</a:t>
                      </a:r>
                    </a:p>
                  </a:txBody>
                  <a:tcPr marL="0" marR="208585" marT="104293" marB="104293"/>
                </a:tc>
                <a:tc>
                  <a:txBody>
                    <a:bodyPr/>
                    <a:lstStyle/>
                    <a:p>
                      <a:r>
                        <a:rPr lang="en-GB" sz="2700" cap="none" spc="0">
                          <a:solidFill>
                            <a:schemeClr val="bg1"/>
                          </a:solidFill>
                        </a:rPr>
                        <a:t>2, 4, 5</a:t>
                      </a:r>
                    </a:p>
                  </a:txBody>
                  <a:tcPr marL="0" marR="208585" marT="104293" marB="104293"/>
                </a:tc>
                <a:extLst>
                  <a:ext uri="{0D108BD9-81ED-4DB2-BD59-A6C34878D82A}">
                    <a16:rowId xmlns:a16="http://schemas.microsoft.com/office/drawing/2014/main" val="2108608841"/>
                  </a:ext>
                </a:extLst>
              </a:tr>
              <a:tr h="709191">
                <a:tc>
                  <a:txBody>
                    <a:bodyPr/>
                    <a:lstStyle/>
                    <a:p>
                      <a:r>
                        <a:rPr lang="en-GB" sz="2700" cap="none" spc="0" dirty="0">
                          <a:solidFill>
                            <a:schemeClr val="bg1"/>
                          </a:solidFill>
                        </a:rPr>
                        <a:t>2</a:t>
                      </a:r>
                    </a:p>
                  </a:txBody>
                  <a:tcPr marL="104293" marR="208585" marT="104293" marB="104293"/>
                </a:tc>
                <a:tc>
                  <a:txBody>
                    <a:bodyPr/>
                    <a:lstStyle/>
                    <a:p>
                      <a:r>
                        <a:rPr lang="en-GB" sz="2700" cap="none" spc="0">
                          <a:solidFill>
                            <a:schemeClr val="bg1"/>
                          </a:solidFill>
                        </a:rPr>
                        <a:t>1, 3</a:t>
                      </a:r>
                    </a:p>
                  </a:txBody>
                  <a:tcPr marL="104293" marR="208585" marT="104293" marB="104293"/>
                </a:tc>
                <a:extLst>
                  <a:ext uri="{0D108BD9-81ED-4DB2-BD59-A6C34878D82A}">
                    <a16:rowId xmlns:a16="http://schemas.microsoft.com/office/drawing/2014/main" val="1274780361"/>
                  </a:ext>
                </a:extLst>
              </a:tr>
              <a:tr h="709191">
                <a:tc>
                  <a:txBody>
                    <a:bodyPr/>
                    <a:lstStyle/>
                    <a:p>
                      <a:r>
                        <a:rPr lang="en-GB" sz="2700" cap="none" spc="0" dirty="0">
                          <a:solidFill>
                            <a:schemeClr val="bg1"/>
                          </a:solidFill>
                        </a:rPr>
                        <a:t>3</a:t>
                      </a:r>
                    </a:p>
                  </a:txBody>
                  <a:tcPr marL="0" marR="208585" marT="104293" marB="104293"/>
                </a:tc>
                <a:tc>
                  <a:txBody>
                    <a:bodyPr/>
                    <a:lstStyle/>
                    <a:p>
                      <a:r>
                        <a:rPr lang="en-GB" sz="2700" cap="none" spc="0">
                          <a:solidFill>
                            <a:schemeClr val="bg1"/>
                          </a:solidFill>
                        </a:rPr>
                        <a:t>2, 5</a:t>
                      </a:r>
                    </a:p>
                  </a:txBody>
                  <a:tcPr marL="0" marR="208585" marT="104293" marB="104293"/>
                </a:tc>
                <a:extLst>
                  <a:ext uri="{0D108BD9-81ED-4DB2-BD59-A6C34878D82A}">
                    <a16:rowId xmlns:a16="http://schemas.microsoft.com/office/drawing/2014/main" val="441476936"/>
                  </a:ext>
                </a:extLst>
              </a:tr>
              <a:tr h="709191">
                <a:tc>
                  <a:txBody>
                    <a:bodyPr/>
                    <a:lstStyle/>
                    <a:p>
                      <a:r>
                        <a:rPr lang="en-GB" sz="2700" cap="none" spc="0" dirty="0">
                          <a:solidFill>
                            <a:schemeClr val="bg1"/>
                          </a:solidFill>
                        </a:rPr>
                        <a:t>4</a:t>
                      </a:r>
                    </a:p>
                  </a:txBody>
                  <a:tcPr marL="104293" marR="208585" marT="104293" marB="104293"/>
                </a:tc>
                <a:tc>
                  <a:txBody>
                    <a:bodyPr/>
                    <a:lstStyle/>
                    <a:p>
                      <a:r>
                        <a:rPr lang="en-GB" sz="2700" cap="none" spc="0">
                          <a:solidFill>
                            <a:schemeClr val="bg1"/>
                          </a:solidFill>
                        </a:rPr>
                        <a:t>1</a:t>
                      </a:r>
                    </a:p>
                  </a:txBody>
                  <a:tcPr marL="104293" marR="208585" marT="104293" marB="104293"/>
                </a:tc>
                <a:extLst>
                  <a:ext uri="{0D108BD9-81ED-4DB2-BD59-A6C34878D82A}">
                    <a16:rowId xmlns:a16="http://schemas.microsoft.com/office/drawing/2014/main" val="60643669"/>
                  </a:ext>
                </a:extLst>
              </a:tr>
              <a:tr h="709191">
                <a:tc>
                  <a:txBody>
                    <a:bodyPr/>
                    <a:lstStyle/>
                    <a:p>
                      <a:r>
                        <a:rPr lang="en-GB" sz="2700" cap="none" spc="0" dirty="0">
                          <a:solidFill>
                            <a:schemeClr val="bg1"/>
                          </a:solidFill>
                        </a:rPr>
                        <a:t>5</a:t>
                      </a:r>
                    </a:p>
                  </a:txBody>
                  <a:tcPr marL="0" marR="208585" marT="104293" marB="104293"/>
                </a:tc>
                <a:tc>
                  <a:txBody>
                    <a:bodyPr/>
                    <a:lstStyle/>
                    <a:p>
                      <a:r>
                        <a:rPr lang="en-GB" sz="2700" cap="none" spc="0" dirty="0">
                          <a:solidFill>
                            <a:schemeClr val="bg1"/>
                          </a:solidFill>
                        </a:rPr>
                        <a:t>1, 3</a:t>
                      </a:r>
                    </a:p>
                  </a:txBody>
                  <a:tcPr marL="0" marR="208585" marT="104293" marB="104293"/>
                </a:tc>
                <a:extLst>
                  <a:ext uri="{0D108BD9-81ED-4DB2-BD59-A6C34878D82A}">
                    <a16:rowId xmlns:a16="http://schemas.microsoft.com/office/drawing/2014/main" val="2815680391"/>
                  </a:ext>
                </a:extLst>
              </a:tr>
            </a:tbl>
          </a:graphicData>
        </a:graphic>
      </p:graphicFrame>
    </p:spTree>
    <p:extLst>
      <p:ext uri="{BB962C8B-B14F-4D97-AF65-F5344CB8AC3E}">
        <p14:creationId xmlns:p14="http://schemas.microsoft.com/office/powerpoint/2010/main" val="2010583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F00E-98F4-48ED-88EC-C014D0043EDD}"/>
              </a:ext>
            </a:extLst>
          </p:cNvPr>
          <p:cNvSpPr>
            <a:spLocks noGrp="1"/>
          </p:cNvSpPr>
          <p:nvPr>
            <p:ph type="title"/>
          </p:nvPr>
        </p:nvSpPr>
        <p:spPr/>
        <p:txBody>
          <a:bodyPr/>
          <a:lstStyle/>
          <a:p>
            <a:r>
              <a:rPr lang="en-GB" dirty="0"/>
              <a:t>Colouring Algorithms</a:t>
            </a:r>
          </a:p>
        </p:txBody>
      </p:sp>
      <p:sp>
        <p:nvSpPr>
          <p:cNvPr id="3" name="Text Placeholder 2">
            <a:extLst>
              <a:ext uri="{FF2B5EF4-FFF2-40B4-BE49-F238E27FC236}">
                <a16:creationId xmlns:a16="http://schemas.microsoft.com/office/drawing/2014/main" id="{62E27FCA-249C-4DB1-9269-5912D1D9C4AC}"/>
              </a:ext>
            </a:extLst>
          </p:cNvPr>
          <p:cNvSpPr>
            <a:spLocks noGrp="1"/>
          </p:cNvSpPr>
          <p:nvPr>
            <p:ph type="body" idx="1"/>
          </p:nvPr>
        </p:nvSpPr>
        <p:spPr/>
        <p:txBody>
          <a:bodyPr>
            <a:normAutofit fontScale="92500" lnSpcReduction="20000"/>
          </a:bodyPr>
          <a:lstStyle/>
          <a:p>
            <a:pPr marL="457200" indent="-457200">
              <a:buFont typeface="+mj-lt"/>
              <a:buAutoNum type="arabicPeriod"/>
            </a:pPr>
            <a:r>
              <a:rPr lang="en-GB" dirty="0"/>
              <a:t>The Backtracking Sequential Colouring Algorithm</a:t>
            </a:r>
          </a:p>
          <a:p>
            <a:pPr marL="457200" indent="-457200">
              <a:buFont typeface="+mj-lt"/>
              <a:buAutoNum type="arabicPeriod"/>
            </a:pPr>
            <a:r>
              <a:rPr lang="en-GB" dirty="0"/>
              <a:t>The Greedy Colouring Algorithm</a:t>
            </a:r>
          </a:p>
          <a:p>
            <a:pPr marL="457200" indent="-457200">
              <a:buFont typeface="+mj-lt"/>
              <a:buAutoNum type="arabicPeriod"/>
            </a:pPr>
            <a:r>
              <a:rPr lang="en-GB" dirty="0"/>
              <a:t>The Degree of Saturation Algorithm</a:t>
            </a:r>
          </a:p>
          <a:p>
            <a:pPr marL="457200" indent="-457200">
              <a:buFont typeface="+mj-lt"/>
              <a:buAutoNum type="arabicPeriod"/>
            </a:pPr>
            <a:r>
              <a:rPr lang="en-GB" dirty="0"/>
              <a:t>The Recursive Largest First Algorithm</a:t>
            </a:r>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endParaRPr lang="en-GB" dirty="0"/>
          </a:p>
        </p:txBody>
      </p:sp>
    </p:spTree>
    <p:extLst>
      <p:ext uri="{BB962C8B-B14F-4D97-AF65-F5344CB8AC3E}">
        <p14:creationId xmlns:p14="http://schemas.microsoft.com/office/powerpoint/2010/main" val="305182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7786-62CD-40AC-BB2D-1FD09C252D72}"/>
              </a:ext>
            </a:extLst>
          </p:cNvPr>
          <p:cNvSpPr>
            <a:spLocks noGrp="1"/>
          </p:cNvSpPr>
          <p:nvPr>
            <p:ph type="title"/>
          </p:nvPr>
        </p:nvSpPr>
        <p:spPr/>
        <p:txBody>
          <a:bodyPr/>
          <a:lstStyle/>
          <a:p>
            <a:r>
              <a:rPr lang="en-GB" dirty="0"/>
              <a:t>BSC</a:t>
            </a:r>
          </a:p>
        </p:txBody>
      </p:sp>
      <p:sp>
        <p:nvSpPr>
          <p:cNvPr id="3" name="Text Placeholder 2">
            <a:extLst>
              <a:ext uri="{FF2B5EF4-FFF2-40B4-BE49-F238E27FC236}">
                <a16:creationId xmlns:a16="http://schemas.microsoft.com/office/drawing/2014/main" id="{0F911C47-AFA8-4913-8A5F-D6595CC66A76}"/>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71232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5198</TotalTime>
  <Words>1004</Words>
  <Application>Microsoft Office PowerPoint</Application>
  <PresentationFormat>Widescreen</PresentationFormat>
  <Paragraphs>121</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How can we improve Graph Colouring Algorithms?</vt:lpstr>
      <vt:lpstr>Leonard Euler</vt:lpstr>
      <vt:lpstr>The Seven Bridges of Königsberg</vt:lpstr>
      <vt:lpstr>A Graph of Königsberg</vt:lpstr>
      <vt:lpstr>Graph Colouring</vt:lpstr>
      <vt:lpstr>Chemicals</vt:lpstr>
      <vt:lpstr>Adjacency Table</vt:lpstr>
      <vt:lpstr>Colouring Algorithms</vt:lpstr>
      <vt:lpstr>BSC</vt:lpstr>
      <vt:lpstr>State-Space Trees</vt:lpstr>
      <vt:lpstr>Depth First Search</vt:lpstr>
      <vt:lpstr>Greedy</vt:lpstr>
      <vt:lpstr>Vertex Ordering</vt:lpstr>
      <vt:lpstr>The Degree of a Vertex</vt:lpstr>
      <vt:lpstr>Largest First</vt:lpstr>
      <vt:lpstr>Smallest Last</vt:lpstr>
      <vt:lpstr>DSatur</vt:lpstr>
      <vt:lpstr>The Degree of Saturation</vt:lpstr>
      <vt:lpstr>RLF</vt:lpstr>
      <vt:lpstr>End of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we improve Graph Colouring algorithms?</dc:title>
  <dc:creator>Vimal Vinod</dc:creator>
  <cp:lastModifiedBy>Vimal Vinod</cp:lastModifiedBy>
  <cp:revision>46</cp:revision>
  <dcterms:created xsi:type="dcterms:W3CDTF">2021-02-28T17:34:54Z</dcterms:created>
  <dcterms:modified xsi:type="dcterms:W3CDTF">2021-03-07T23:35:31Z</dcterms:modified>
</cp:coreProperties>
</file>