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8" r:id="rId6"/>
    <p:sldId id="259" r:id="rId7"/>
    <p:sldId id="261" r:id="rId8"/>
    <p:sldId id="264" r:id="rId9"/>
    <p:sldId id="265"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UMNO - ANGEL MANUEL   SILVA LUNA" initials="AAMSL" lastIdx="1" clrIdx="0">
    <p:extLst>
      <p:ext uri="{19B8F6BF-5375-455C-9EA6-DF929625EA0E}">
        <p15:presenceInfo xmlns:p15="http://schemas.microsoft.com/office/powerpoint/2012/main" userId="ALUMNO - ANGEL MANUEL   SILVA LU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86" d="100"/>
          <a:sy n="86" d="100"/>
        </p:scale>
        <p:origin x="5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2T20:32:57.807"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45699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24328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607A7-8386-47DB-8578-DDEDD194E5D4}"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0663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74033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607A7-8386-47DB-8578-DDEDD194E5D4}"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1105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554627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941692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96465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70610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61738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132694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80320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90255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75792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39740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352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F0E216-BA48-4F04-AC4F-645AA0DD6AC6}" type="datetimeFigureOut">
              <a:rPr lang="en-US" smtClean="0"/>
              <a:pPr/>
              <a:t>2/3/2022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7142295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56E3EC3-9228-493B-8E06-32D7F7A819EB}"/>
              </a:ext>
            </a:extLst>
          </p:cNvPr>
          <p:cNvSpPr txBox="1">
            <a:spLocks/>
          </p:cNvSpPr>
          <p:nvPr/>
        </p:nvSpPr>
        <p:spPr>
          <a:xfrm>
            <a:off x="4987020" y="1623564"/>
            <a:ext cx="6119131" cy="443744"/>
          </a:xfrm>
          <a:prstGeom prst="rect">
            <a:avLst/>
          </a:prstGeom>
        </p:spPr>
        <p:txBody>
          <a:bodyPr vert="horz" lIns="0" tIns="0" rIns="0" bIns="0" rtlCol="0" anchor="b" anchorCtr="0">
            <a:noAutofit/>
          </a:bodyPr>
          <a:lstStyle>
            <a:lvl1pPr algn="l" defTabSz="407894" rtl="0" eaLnBrk="1" latinLnBrk="0" hangingPunct="1">
              <a:lnSpc>
                <a:spcPct val="90000"/>
              </a:lnSpc>
              <a:spcBef>
                <a:spcPct val="0"/>
              </a:spcBef>
              <a:buNone/>
              <a:defRPr lang="en-US" sz="2800" b="0" i="0" kern="1200" cap="all" dirty="0">
                <a:solidFill>
                  <a:srgbClr val="00B0F0"/>
                </a:solidFill>
                <a:latin typeface="+mj-lt"/>
                <a:ea typeface="+mn-ea"/>
                <a:cs typeface="+mn-cs"/>
              </a:defRPr>
            </a:lvl1pPr>
          </a:lstStyle>
          <a:p>
            <a:pPr algn="ctr" defTabSz="914400">
              <a:lnSpc>
                <a:spcPct val="100000"/>
              </a:lnSpc>
              <a:spcAft>
                <a:spcPts val="600"/>
              </a:spcAft>
              <a:defRPr/>
            </a:pPr>
            <a:r>
              <a:rPr lang="en-US" sz="4400" b="1" spc="400" dirty="0">
                <a:solidFill>
                  <a:schemeClr val="tx1">
                    <a:lumMod val="95000"/>
                  </a:schemeClr>
                </a:solidFill>
                <a:ea typeface="+mj-ea"/>
                <a:cs typeface="+mj-cs"/>
              </a:rPr>
              <a:t>KICK OFF DEL PROYECTO</a:t>
            </a:r>
          </a:p>
        </p:txBody>
      </p:sp>
      <p:sp>
        <p:nvSpPr>
          <p:cNvPr id="3" name="Subtítulo 2">
            <a:extLst>
              <a:ext uri="{FF2B5EF4-FFF2-40B4-BE49-F238E27FC236}">
                <a16:creationId xmlns:a16="http://schemas.microsoft.com/office/drawing/2014/main" id="{71AFE789-2ABB-4D62-926B-CE0EDA99F650}"/>
              </a:ext>
            </a:extLst>
          </p:cNvPr>
          <p:cNvSpPr>
            <a:spLocks noGrp="1"/>
          </p:cNvSpPr>
          <p:nvPr>
            <p:ph type="subTitle" idx="1"/>
          </p:nvPr>
        </p:nvSpPr>
        <p:spPr>
          <a:xfrm>
            <a:off x="4987020" y="2608892"/>
            <a:ext cx="6280531" cy="1258957"/>
          </a:xfrm>
        </p:spPr>
        <p:txBody>
          <a:bodyPr vert="horz" lIns="0" tIns="0" rIns="0" bIns="0" rtlCol="0" anchor="t" anchorCtr="0">
            <a:normAutofit/>
          </a:bodyPr>
          <a:lstStyle/>
          <a:p>
            <a:pPr algn="ctr"/>
            <a:r>
              <a:rPr lang="es-419" sz="2800" b="0" i="0" dirty="0">
                <a:solidFill>
                  <a:srgbClr val="00B0F0"/>
                </a:solidFill>
                <a:effectLst/>
                <a:latin typeface="Segoe UI" panose="020B0502040204020203" pitchFamily="34" charset="0"/>
              </a:rPr>
              <a:t>SISTEMA </a:t>
            </a:r>
            <a:r>
              <a:rPr lang="es-419" sz="2800" i="0" dirty="0">
                <a:solidFill>
                  <a:srgbClr val="00B0F0"/>
                </a:solidFill>
                <a:latin typeface="Segoe UI" panose="020B0502040204020203" pitchFamily="34" charset="0"/>
              </a:rPr>
              <a:t>DE GESTIÓN </a:t>
            </a:r>
            <a:r>
              <a:rPr lang="es-419" sz="2800" b="0" i="0" dirty="0">
                <a:solidFill>
                  <a:srgbClr val="00B0F0"/>
                </a:solidFill>
                <a:effectLst/>
                <a:latin typeface="Segoe UI" panose="020B0502040204020203" pitchFamily="34" charset="0"/>
              </a:rPr>
              <a:t>DE </a:t>
            </a:r>
            <a:r>
              <a:rPr lang="es-419" sz="2800" dirty="0">
                <a:solidFill>
                  <a:srgbClr val="00B0F0"/>
                </a:solidFill>
                <a:latin typeface="Segoe UI" panose="020B0502040204020203" pitchFamily="34" charset="0"/>
              </a:rPr>
              <a:t>INVENTARIO</a:t>
            </a:r>
            <a:r>
              <a:rPr lang="es-419" sz="2800" b="0" i="0" dirty="0">
                <a:solidFill>
                  <a:srgbClr val="00B0F0"/>
                </a:solidFill>
                <a:effectLst/>
                <a:latin typeface="Segoe UI" panose="020B0502040204020203" pitchFamily="34" charset="0"/>
              </a:rPr>
              <a:t> PARA RESTAURANTE – </a:t>
            </a:r>
            <a:r>
              <a:rPr lang="es-419" sz="2800" i="0" dirty="0">
                <a:solidFill>
                  <a:srgbClr val="00B0F0"/>
                </a:solidFill>
                <a:latin typeface="Segoe UI" panose="020B0502040204020203" pitchFamily="34" charset="0"/>
              </a:rPr>
              <a:t>E</a:t>
            </a:r>
            <a:r>
              <a:rPr lang="es-419" sz="2800" b="0" i="0" dirty="0">
                <a:solidFill>
                  <a:srgbClr val="00B0F0"/>
                </a:solidFill>
                <a:effectLst/>
                <a:latin typeface="Segoe UI" panose="020B0502040204020203" pitchFamily="34" charset="0"/>
              </a:rPr>
              <a:t>L BUEN GUSTO</a:t>
            </a:r>
            <a:endParaRPr lang="en-US" sz="2800" dirty="0">
              <a:solidFill>
                <a:srgbClr val="00B0F0"/>
              </a:solidFill>
            </a:endParaRPr>
          </a:p>
        </p:txBody>
      </p:sp>
      <p:pic>
        <p:nvPicPr>
          <p:cNvPr id="30" name="Picture 1">
            <a:extLst>
              <a:ext uri="{FF2B5EF4-FFF2-40B4-BE49-F238E27FC236}">
                <a16:creationId xmlns:a16="http://schemas.microsoft.com/office/drawing/2014/main" id="{42564953-D6EA-4570-B9C0-304B044A782E}"/>
              </a:ext>
            </a:extLst>
          </p:cNvPr>
          <p:cNvPicPr>
            <a:picLocks noChangeAspect="1"/>
          </p:cNvPicPr>
          <p:nvPr/>
        </p:nvPicPr>
        <p:blipFill rotWithShape="1">
          <a:blip r:embed="rId2"/>
          <a:srcRect l="21630" r="22028"/>
          <a:stretch/>
        </p:blipFill>
        <p:spPr>
          <a:xfrm>
            <a:off x="20" y="10"/>
            <a:ext cx="3863955" cy="6857989"/>
          </a:xfrm>
          <a:prstGeom prst="rect">
            <a:avLst/>
          </a:prstGeom>
        </p:spPr>
      </p:pic>
      <p:sp>
        <p:nvSpPr>
          <p:cNvPr id="6" name="CuadroTexto 5">
            <a:extLst>
              <a:ext uri="{FF2B5EF4-FFF2-40B4-BE49-F238E27FC236}">
                <a16:creationId xmlns:a16="http://schemas.microsoft.com/office/drawing/2014/main" id="{EF34B73A-BE66-46DC-BDC6-293E02F314A3}"/>
              </a:ext>
            </a:extLst>
          </p:cNvPr>
          <p:cNvSpPr txBox="1"/>
          <p:nvPr/>
        </p:nvSpPr>
        <p:spPr>
          <a:xfrm>
            <a:off x="5173031" y="3867849"/>
            <a:ext cx="6094520" cy="2370329"/>
          </a:xfrm>
          <a:prstGeom prst="rect">
            <a:avLst/>
          </a:prstGeom>
          <a:noFill/>
        </p:spPr>
        <p:txBody>
          <a:bodyPr wrap="square">
            <a:spAutoFit/>
          </a:bodyPr>
          <a:lstStyle/>
          <a:p>
            <a:pPr>
              <a:lnSpc>
                <a:spcPct val="107000"/>
              </a:lnSpc>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1- Cahuana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Yucra</a:t>
            </a:r>
            <a:r>
              <a:rPr lang="es-PE" sz="1800" dirty="0">
                <a:effectLst/>
                <a:latin typeface="Calibri" panose="020F0502020204030204" pitchFamily="34" charset="0"/>
                <a:ea typeface="Calibri" panose="020F0502020204030204" pitchFamily="34" charset="0"/>
                <a:cs typeface="Times New Roman" panose="02020603050405020304" pitchFamily="18" charset="0"/>
              </a:rPr>
              <a:t> Daniel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Sebastian</a:t>
            </a:r>
            <a:r>
              <a:rPr lang="es-PE" sz="1800" dirty="0">
                <a:effectLst/>
                <a:latin typeface="Calibri" panose="020F0502020204030204" pitchFamily="34" charset="0"/>
                <a:ea typeface="Calibri" panose="020F0502020204030204" pitchFamily="34" charset="0"/>
                <a:cs typeface="Times New Roman" panose="02020603050405020304" pitchFamily="18" charset="0"/>
              </a:rPr>
              <a:t> (A19105946)</a:t>
            </a:r>
          </a:p>
          <a:p>
            <a:pPr>
              <a:lnSpc>
                <a:spcPct val="107000"/>
              </a:lnSpc>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2- Miguel David Araujo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Ramirez</a:t>
            </a:r>
            <a:r>
              <a:rPr lang="es-PE" sz="1800" dirty="0">
                <a:effectLst/>
                <a:latin typeface="Calibri" panose="020F0502020204030204" pitchFamily="34" charset="0"/>
                <a:ea typeface="Calibri" panose="020F0502020204030204" pitchFamily="34" charset="0"/>
                <a:cs typeface="Times New Roman" panose="02020603050405020304" pitchFamily="18" charset="0"/>
              </a:rPr>
              <a:t> (A18107193)</a:t>
            </a:r>
          </a:p>
          <a:p>
            <a:pPr>
              <a:lnSpc>
                <a:spcPct val="107000"/>
              </a:lnSpc>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3- Gustavo Alexander Solar Espinoza (A19107741)</a:t>
            </a:r>
          </a:p>
          <a:p>
            <a:pPr>
              <a:lnSpc>
                <a:spcPct val="107000"/>
              </a:lnSpc>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4- David Leonardo Sotomayor Zegarra (A1510068)</a:t>
            </a:r>
          </a:p>
          <a:p>
            <a:pPr>
              <a:lnSpc>
                <a:spcPct val="107000"/>
              </a:lnSpc>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5- Jack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Ramirez</a:t>
            </a:r>
            <a:r>
              <a:rPr lang="es-PE" sz="1800" dirty="0">
                <a:effectLst/>
                <a:latin typeface="Calibri" panose="020F0502020204030204" pitchFamily="34" charset="0"/>
                <a:ea typeface="Calibri" panose="020F0502020204030204" pitchFamily="34" charset="0"/>
                <a:cs typeface="Times New Roman" panose="02020603050405020304" pitchFamily="18" charset="0"/>
              </a:rPr>
              <a:t> Criollo (A19101722)</a:t>
            </a:r>
          </a:p>
          <a:p>
            <a:pPr>
              <a:lnSpc>
                <a:spcPct val="107000"/>
              </a:lnSpc>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6- Jason Bley Bolaños Tinco (A20102862)</a:t>
            </a:r>
          </a:p>
        </p:txBody>
      </p:sp>
    </p:spTree>
    <p:extLst>
      <p:ext uri="{BB962C8B-B14F-4D97-AF65-F5344CB8AC3E}">
        <p14:creationId xmlns:p14="http://schemas.microsoft.com/office/powerpoint/2010/main" val="407290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tivos del Proyecto - Reunión Productiva | Powtoon">
            <a:extLst>
              <a:ext uri="{FF2B5EF4-FFF2-40B4-BE49-F238E27FC236}">
                <a16:creationId xmlns:a16="http://schemas.microsoft.com/office/drawing/2014/main" id="{DEF94AA9-D4F5-48BB-AB0E-5484E723D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736" y="1596474"/>
            <a:ext cx="5191891" cy="27469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 importancia de definir los objetivos en un proyecto">
            <a:extLst>
              <a:ext uri="{FF2B5EF4-FFF2-40B4-BE49-F238E27FC236}">
                <a16:creationId xmlns:a16="http://schemas.microsoft.com/office/drawing/2014/main" id="{32B5A84E-F815-48A9-86CC-2C5F7C314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27" y="1596474"/>
            <a:ext cx="4479234" cy="274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76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ómo definir los objetivos de negocio? - cognodata">
            <a:extLst>
              <a:ext uri="{FF2B5EF4-FFF2-40B4-BE49-F238E27FC236}">
                <a16:creationId xmlns:a16="http://schemas.microsoft.com/office/drawing/2014/main" id="{83E1DC71-B02C-4A5B-9339-FA760E9A9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660" y="3776869"/>
            <a:ext cx="3731740" cy="289758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308EEA3-B816-4E0C-8328-AA3C87DA84EF}"/>
              </a:ext>
            </a:extLst>
          </p:cNvPr>
          <p:cNvSpPr>
            <a:spLocks noGrp="1"/>
          </p:cNvSpPr>
          <p:nvPr>
            <p:ph type="title"/>
          </p:nvPr>
        </p:nvSpPr>
        <p:spPr>
          <a:xfrm>
            <a:off x="287047" y="0"/>
            <a:ext cx="6736605" cy="608342"/>
          </a:xfrm>
        </p:spPr>
        <p:txBody>
          <a:bodyPr>
            <a:normAutofit fontScale="90000"/>
          </a:bodyPr>
          <a:lstStyle/>
          <a:p>
            <a:r>
              <a:rPr lang="es-PE" sz="3600" b="1" dirty="0">
                <a:solidFill>
                  <a:srgbClr val="FF0000"/>
                </a:solidFill>
                <a:latin typeface="Helvetica Neue"/>
                <a:cs typeface="Helvetica Neue"/>
              </a:rPr>
              <a:t>OBJETIVOS DEL PROYECTO</a:t>
            </a:r>
            <a:br>
              <a:rPr lang="es-PE" sz="3600" b="1" dirty="0">
                <a:solidFill>
                  <a:srgbClr val="E76517"/>
                </a:solidFill>
                <a:latin typeface="Helvetica Neue"/>
                <a:cs typeface="Helvetica Neue"/>
              </a:rPr>
            </a:br>
            <a:endParaRPr lang="es-ES" dirty="0"/>
          </a:p>
        </p:txBody>
      </p:sp>
      <p:sp>
        <p:nvSpPr>
          <p:cNvPr id="4" name="Marcador de contenido 2">
            <a:extLst>
              <a:ext uri="{FF2B5EF4-FFF2-40B4-BE49-F238E27FC236}">
                <a16:creationId xmlns:a16="http://schemas.microsoft.com/office/drawing/2014/main" id="{147C069E-A61F-4E51-A170-97CFD49534BA}"/>
              </a:ext>
            </a:extLst>
          </p:cNvPr>
          <p:cNvSpPr txBox="1"/>
          <p:nvPr/>
        </p:nvSpPr>
        <p:spPr>
          <a:xfrm>
            <a:off x="1934207" y="1562981"/>
            <a:ext cx="7011009" cy="1597469"/>
          </a:xfrm>
          <a:prstGeom prst="rect">
            <a:avLst/>
          </a:prstGeom>
        </p:spPr>
        <p:txBody>
          <a:bodyPr vert="horz" lIns="91438" tIns="45720" rIns="91438" bIns="45720" rtlCol="0">
            <a:normAutofit lnSpcReduction="10000"/>
          </a:bodyPr>
          <a:lstStyle>
            <a:lvl1pPr marL="198856" indent="-198856" algn="l" defTabSz="795424" rtl="0" eaLnBrk="1" latinLnBrk="0" hangingPunct="1">
              <a:lnSpc>
                <a:spcPct val="90000"/>
              </a:lnSpc>
              <a:spcBef>
                <a:spcPts val="870"/>
              </a:spcBef>
              <a:buFont typeface="Arial" panose="020B0604020202020204" pitchFamily="34" charset="0"/>
              <a:buChar char="•"/>
              <a:defRPr sz="2400" kern="1200">
                <a:solidFill>
                  <a:schemeClr val="tx1"/>
                </a:solidFill>
                <a:latin typeface="+mn-lt"/>
                <a:ea typeface="+mn-ea"/>
                <a:cs typeface="+mn-cs"/>
              </a:defRPr>
            </a:lvl1pPr>
            <a:lvl2pPr marL="596567" indent="-198856" algn="l" defTabSz="795424" rtl="0" eaLnBrk="1" latinLnBrk="0" hangingPunct="1">
              <a:lnSpc>
                <a:spcPct val="90000"/>
              </a:lnSpc>
              <a:spcBef>
                <a:spcPts val="435"/>
              </a:spcBef>
              <a:buFont typeface="Arial" panose="020B0604020202020204" pitchFamily="34" charset="0"/>
              <a:buChar char="•"/>
              <a:defRPr sz="2100" kern="1200">
                <a:solidFill>
                  <a:schemeClr val="tx1"/>
                </a:solidFill>
                <a:latin typeface="+mn-lt"/>
                <a:ea typeface="+mn-ea"/>
                <a:cs typeface="+mn-cs"/>
              </a:defRPr>
            </a:lvl2pPr>
            <a:lvl3pPr marL="994279" indent="-198856" algn="l" defTabSz="795424" rtl="0" eaLnBrk="1" latinLnBrk="0" hangingPunct="1">
              <a:lnSpc>
                <a:spcPct val="90000"/>
              </a:lnSpc>
              <a:spcBef>
                <a:spcPts val="435"/>
              </a:spcBef>
              <a:buFont typeface="Arial" panose="020B0604020202020204" pitchFamily="34" charset="0"/>
              <a:buChar char="•"/>
              <a:defRPr sz="1700" kern="1200">
                <a:solidFill>
                  <a:schemeClr val="tx1"/>
                </a:solidFill>
                <a:latin typeface="+mn-lt"/>
                <a:ea typeface="+mn-ea"/>
                <a:cs typeface="+mn-cs"/>
              </a:defRPr>
            </a:lvl3pPr>
            <a:lvl4pPr marL="1391991"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4pPr>
            <a:lvl5pPr marL="1789702"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5pPr>
            <a:lvl6pPr marL="2187414"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6pPr>
            <a:lvl7pPr marL="2585126"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7pPr>
            <a:lvl8pPr marL="2982837"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8pPr>
            <a:lvl9pPr marL="3380549"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9pPr>
          </a:lstStyle>
          <a:p>
            <a:pPr marL="0" indent="0" algn="just">
              <a:buFont typeface="Arial" panose="020B0604020202020204" pitchFamily="34" charset="0"/>
              <a:buNone/>
            </a:pPr>
            <a:r>
              <a:rPr lang="es-ES" sz="2000" b="1" dirty="0">
                <a:solidFill>
                  <a:srgbClr val="002060"/>
                </a:solidFill>
                <a:latin typeface="+mj-lt"/>
              </a:rPr>
              <a:t>Resumen: </a:t>
            </a:r>
          </a:p>
          <a:p>
            <a:pPr marL="0" indent="0" algn="just" rtl="0" fontAlgn="base">
              <a:buNone/>
            </a:pPr>
            <a:r>
              <a:rPr lang="es-PE" sz="1800" b="0" i="0" dirty="0">
                <a:solidFill>
                  <a:srgbClr val="202124"/>
                </a:solidFill>
                <a:effectLst/>
                <a:latin typeface="arial" panose="020B0604020202020204" pitchFamily="34" charset="0"/>
              </a:rPr>
              <a:t>El objetivo principal de esta aplicación es poder gestionar los productos que se encuentran en el inventario del Restaurante, también el de poder gestionar los clientes que tiene el negocio, donde el usuario del sistema con un rol específico pueda gestionarlos.</a:t>
            </a:r>
            <a:endParaRPr lang="es-ES" sz="2000" b="1" dirty="0">
              <a:latin typeface="+mj-lt"/>
            </a:endParaRPr>
          </a:p>
        </p:txBody>
      </p:sp>
      <p:sp>
        <p:nvSpPr>
          <p:cNvPr id="5" name="Marcador de contenido 2">
            <a:extLst>
              <a:ext uri="{FF2B5EF4-FFF2-40B4-BE49-F238E27FC236}">
                <a16:creationId xmlns:a16="http://schemas.microsoft.com/office/drawing/2014/main" id="{6B886B9A-1155-4345-A09C-65EADE88DE74}"/>
              </a:ext>
            </a:extLst>
          </p:cNvPr>
          <p:cNvSpPr txBox="1">
            <a:spLocks/>
          </p:cNvSpPr>
          <p:nvPr/>
        </p:nvSpPr>
        <p:spPr bwMode="auto">
          <a:xfrm>
            <a:off x="1934207" y="4300492"/>
            <a:ext cx="7249550" cy="223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pitchFamily="34" charset="0"/>
              <a:buNone/>
              <a:defRPr sz="3200" kern="1200">
                <a:solidFill>
                  <a:schemeClr val="tx1">
                    <a:tint val="75000"/>
                  </a:schemeClr>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Font typeface="Arial" pitchFamily="34" charset="0"/>
              <a:buNone/>
              <a:defRPr sz="2800" kern="1200">
                <a:solidFill>
                  <a:schemeClr val="tx1">
                    <a:tint val="75000"/>
                  </a:schemeClr>
                </a:solidFill>
                <a:latin typeface="+mn-lt"/>
                <a:ea typeface="MS PGothic" pitchFamily="34" charset="-128"/>
                <a:cs typeface="+mn-cs"/>
              </a:defRPr>
            </a:lvl2pPr>
            <a:lvl3pPr marL="914400" indent="0" algn="ctr" rtl="0" eaLnBrk="0" fontAlgn="base" hangingPunct="0">
              <a:spcBef>
                <a:spcPct val="20000"/>
              </a:spcBef>
              <a:spcAft>
                <a:spcPct val="0"/>
              </a:spcAft>
              <a:buFont typeface="Arial" pitchFamily="34" charset="0"/>
              <a:buNone/>
              <a:defRPr sz="2400" kern="1200">
                <a:solidFill>
                  <a:schemeClr val="tx1">
                    <a:tint val="75000"/>
                  </a:schemeClr>
                </a:solidFill>
                <a:latin typeface="+mn-lt"/>
                <a:ea typeface="MS PGothic" pitchFamily="34" charset="-128"/>
                <a:cs typeface="+mn-cs"/>
              </a:defRPr>
            </a:lvl3pPr>
            <a:lvl4pPr marL="13716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MS PGothic" pitchFamily="34" charset="-128"/>
                <a:cs typeface="+mn-cs"/>
              </a:defRPr>
            </a:lvl4pPr>
            <a:lvl5pPr marL="1828800" indent="0" algn="ctr" rtl="0" eaLnBrk="0" fontAlgn="base" hangingPunct="0">
              <a:spcBef>
                <a:spcPct val="20000"/>
              </a:spcBef>
              <a:spcAft>
                <a:spcPct val="0"/>
              </a:spcAft>
              <a:buFont typeface="Arial" pitchFamily="34" charset="0"/>
              <a:buNone/>
              <a:defRPr sz="2000" kern="1200">
                <a:solidFill>
                  <a:schemeClr val="tx1">
                    <a:tint val="75000"/>
                  </a:schemeClr>
                </a:solidFill>
                <a:latin typeface="+mn-lt"/>
                <a:ea typeface="MS PGothic" pitchFamily="34"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s-ES" sz="2000" b="1" dirty="0">
                <a:solidFill>
                  <a:srgbClr val="002060"/>
                </a:solidFill>
                <a:latin typeface="+mj-lt"/>
              </a:rPr>
              <a:t>Objetivo del Proyecto :</a:t>
            </a:r>
          </a:p>
          <a:p>
            <a:pPr algn="just"/>
            <a:endParaRPr lang="es-ES" sz="1600" b="1" dirty="0">
              <a:solidFill>
                <a:schemeClr val="tx1"/>
              </a:solidFill>
              <a:latin typeface="+mj-lt"/>
            </a:endParaRPr>
          </a:p>
          <a:p>
            <a:pPr marL="285750" indent="-285750" algn="just">
              <a:buFont typeface="Wingdings" panose="05000000000000000000" pitchFamily="2" charset="2"/>
              <a:buChar char="Ø"/>
            </a:pPr>
            <a:r>
              <a:rPr lang="es-ES" sz="1800" b="0" i="0" dirty="0">
                <a:solidFill>
                  <a:srgbClr val="000000"/>
                </a:solidFill>
                <a:effectLst/>
                <a:latin typeface="Arial" panose="020B0604020202020204" pitchFamily="34" charset="0"/>
              </a:rPr>
              <a:t>Evitar el desabastecimiento</a:t>
            </a:r>
          </a:p>
          <a:p>
            <a:pPr marL="285750" indent="-285750" algn="just">
              <a:buFont typeface="Wingdings" panose="05000000000000000000" pitchFamily="2" charset="2"/>
              <a:buChar char="Ø"/>
            </a:pPr>
            <a:r>
              <a:rPr lang="es-PE" sz="1800" b="0" i="0" dirty="0">
                <a:solidFill>
                  <a:srgbClr val="000000"/>
                </a:solidFill>
                <a:effectLst/>
                <a:latin typeface="Arial" panose="020B0604020202020204" pitchFamily="34" charset="0"/>
              </a:rPr>
              <a:t>Evitar el exceso de inventario</a:t>
            </a:r>
            <a:r>
              <a:rPr lang="es-419" sz="1800" b="0" i="0" dirty="0">
                <a:solidFill>
                  <a:srgbClr val="000000"/>
                </a:solidFill>
                <a:effectLst/>
                <a:latin typeface="Arial" panose="020B0604020202020204" pitchFamily="34" charset="0"/>
              </a:rPr>
              <a:t> </a:t>
            </a:r>
          </a:p>
          <a:p>
            <a:pPr marL="285750" indent="-285750" algn="just">
              <a:buFont typeface="Wingdings" panose="05000000000000000000" pitchFamily="2" charset="2"/>
              <a:buChar char="Ø"/>
            </a:pPr>
            <a:r>
              <a:rPr lang="es-ES" sz="1800" dirty="0">
                <a:solidFill>
                  <a:srgbClr val="000000"/>
                </a:solidFill>
                <a:latin typeface="Arial" panose="020B0604020202020204" pitchFamily="34" charset="0"/>
              </a:rPr>
              <a:t>Tener un control de proveedores.</a:t>
            </a:r>
            <a:endParaRPr lang="es-ES" sz="1600" b="1" i="0" dirty="0">
              <a:solidFill>
                <a:schemeClr val="tx1"/>
              </a:solidFill>
              <a:effectLst/>
              <a:latin typeface="+mj-lt"/>
            </a:endParaRPr>
          </a:p>
          <a:p>
            <a:pPr algn="just"/>
            <a:r>
              <a:rPr lang="es-ES" sz="1600" b="1" dirty="0">
                <a:solidFill>
                  <a:schemeClr val="tx1"/>
                </a:solidFill>
                <a:latin typeface="+mj-lt"/>
              </a:rPr>
              <a:t> </a:t>
            </a:r>
          </a:p>
        </p:txBody>
      </p:sp>
    </p:spTree>
    <p:extLst>
      <p:ext uri="{BB962C8B-B14F-4D97-AF65-F5344CB8AC3E}">
        <p14:creationId xmlns:p14="http://schemas.microsoft.com/office/powerpoint/2010/main" val="351432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2201AC4-098D-42BF-800E-3BB920B5C814}"/>
              </a:ext>
            </a:extLst>
          </p:cNvPr>
          <p:cNvSpPr>
            <a:spLocks noGrp="1"/>
          </p:cNvSpPr>
          <p:nvPr>
            <p:ph type="title"/>
          </p:nvPr>
        </p:nvSpPr>
        <p:spPr>
          <a:xfrm>
            <a:off x="287047" y="0"/>
            <a:ext cx="6736605" cy="608342"/>
          </a:xfrm>
        </p:spPr>
        <p:txBody>
          <a:bodyPr>
            <a:normAutofit fontScale="90000"/>
          </a:bodyPr>
          <a:lstStyle/>
          <a:p>
            <a:r>
              <a:rPr lang="es-PE" b="1" dirty="0">
                <a:solidFill>
                  <a:srgbClr val="FF0000"/>
                </a:solidFill>
                <a:latin typeface="Helvetica Neue"/>
                <a:cs typeface="Helvetica Neue"/>
              </a:rPr>
              <a:t>ALCANCE DEL PROYECTO </a:t>
            </a:r>
            <a:br>
              <a:rPr lang="es-PE" sz="3600" b="1" dirty="0">
                <a:solidFill>
                  <a:srgbClr val="E76517"/>
                </a:solidFill>
                <a:latin typeface="Helvetica Neue"/>
                <a:cs typeface="Helvetica Neue"/>
              </a:rPr>
            </a:br>
            <a:endParaRPr lang="es-ES" dirty="0"/>
          </a:p>
        </p:txBody>
      </p:sp>
      <p:sp>
        <p:nvSpPr>
          <p:cNvPr id="5" name="Marcador de contenido 2">
            <a:extLst>
              <a:ext uri="{FF2B5EF4-FFF2-40B4-BE49-F238E27FC236}">
                <a16:creationId xmlns:a16="http://schemas.microsoft.com/office/drawing/2014/main" id="{9D406900-8664-494E-9A84-DAD19865CB47}"/>
              </a:ext>
            </a:extLst>
          </p:cNvPr>
          <p:cNvSpPr txBox="1">
            <a:spLocks noGrp="1"/>
          </p:cNvSpPr>
          <p:nvPr>
            <p:ph idx="1"/>
          </p:nvPr>
        </p:nvSpPr>
        <p:spPr>
          <a:xfrm>
            <a:off x="1638300" y="2254927"/>
            <a:ext cx="8915400" cy="3063197"/>
          </a:xfrm>
          <a:prstGeom prst="rect">
            <a:avLst/>
          </a:prstGeom>
        </p:spPr>
        <p:txBody>
          <a:bodyPr vert="horz" lIns="91438" tIns="45720" rIns="91438" bIns="45720" rtlCol="0">
            <a:normAutofit/>
          </a:bodyPr>
          <a:lstStyle>
            <a:lvl1pPr marL="198856" indent="-198856" algn="l" defTabSz="795424" rtl="0" eaLnBrk="1" latinLnBrk="0" hangingPunct="1">
              <a:lnSpc>
                <a:spcPct val="90000"/>
              </a:lnSpc>
              <a:spcBef>
                <a:spcPts val="870"/>
              </a:spcBef>
              <a:buFont typeface="Arial" panose="020B0604020202020204" pitchFamily="34" charset="0"/>
              <a:buChar char="•"/>
              <a:defRPr sz="2400" kern="1200">
                <a:solidFill>
                  <a:schemeClr val="tx1"/>
                </a:solidFill>
                <a:latin typeface="+mn-lt"/>
                <a:ea typeface="+mn-ea"/>
                <a:cs typeface="+mn-cs"/>
              </a:defRPr>
            </a:lvl1pPr>
            <a:lvl2pPr marL="596567" indent="-198856" algn="l" defTabSz="795424" rtl="0" eaLnBrk="1" latinLnBrk="0" hangingPunct="1">
              <a:lnSpc>
                <a:spcPct val="90000"/>
              </a:lnSpc>
              <a:spcBef>
                <a:spcPts val="435"/>
              </a:spcBef>
              <a:buFont typeface="Arial" panose="020B0604020202020204" pitchFamily="34" charset="0"/>
              <a:buChar char="•"/>
              <a:defRPr sz="2100" kern="1200">
                <a:solidFill>
                  <a:schemeClr val="tx1"/>
                </a:solidFill>
                <a:latin typeface="+mn-lt"/>
                <a:ea typeface="+mn-ea"/>
                <a:cs typeface="+mn-cs"/>
              </a:defRPr>
            </a:lvl2pPr>
            <a:lvl3pPr marL="994279" indent="-198856" algn="l" defTabSz="795424" rtl="0" eaLnBrk="1" latinLnBrk="0" hangingPunct="1">
              <a:lnSpc>
                <a:spcPct val="90000"/>
              </a:lnSpc>
              <a:spcBef>
                <a:spcPts val="435"/>
              </a:spcBef>
              <a:buFont typeface="Arial" panose="020B0604020202020204" pitchFamily="34" charset="0"/>
              <a:buChar char="•"/>
              <a:defRPr sz="1700" kern="1200">
                <a:solidFill>
                  <a:schemeClr val="tx1"/>
                </a:solidFill>
                <a:latin typeface="+mn-lt"/>
                <a:ea typeface="+mn-ea"/>
                <a:cs typeface="+mn-cs"/>
              </a:defRPr>
            </a:lvl3pPr>
            <a:lvl4pPr marL="1391991"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4pPr>
            <a:lvl5pPr marL="1789702"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5pPr>
            <a:lvl6pPr marL="2187414"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6pPr>
            <a:lvl7pPr marL="2585126"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7pPr>
            <a:lvl8pPr marL="2982837"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8pPr>
            <a:lvl9pPr marL="3380549" indent="-198856" algn="l" defTabSz="795424" rtl="0" eaLnBrk="1" latinLnBrk="0" hangingPunct="1">
              <a:lnSpc>
                <a:spcPct val="90000"/>
              </a:lnSpc>
              <a:spcBef>
                <a:spcPts val="435"/>
              </a:spcBef>
              <a:buFont typeface="Arial" panose="020B0604020202020204" pitchFamily="34" charset="0"/>
              <a:buChar char="•"/>
              <a:defRPr sz="1600" kern="1200">
                <a:solidFill>
                  <a:schemeClr val="tx1"/>
                </a:solidFill>
                <a:latin typeface="+mn-lt"/>
                <a:ea typeface="+mn-ea"/>
                <a:cs typeface="+mn-cs"/>
              </a:defRPr>
            </a:lvl9pPr>
          </a:lstStyle>
          <a:p>
            <a:pPr marL="0" indent="0" algn="just">
              <a:buFont typeface="Arial" panose="020B0604020202020204" pitchFamily="34" charset="0"/>
              <a:buNone/>
            </a:pPr>
            <a:r>
              <a:rPr lang="es-ES" sz="1800" b="1" dirty="0">
                <a:solidFill>
                  <a:srgbClr val="002060"/>
                </a:solidFill>
                <a:latin typeface="+mj-lt"/>
              </a:rPr>
              <a:t>Alcance : </a:t>
            </a:r>
            <a:endParaRPr lang="es-419" sz="1800" dirty="0">
              <a:solidFill>
                <a:srgbClr val="000000"/>
              </a:solidFill>
              <a:latin typeface="Tahoma" panose="020B0604030504040204" pitchFamily="34" charset="0"/>
            </a:endParaRPr>
          </a:p>
          <a:p>
            <a:pPr marL="0" indent="0" algn="just">
              <a:buFont typeface="Arial" panose="020B0604020202020204" pitchFamily="34" charset="0"/>
              <a:buNone/>
            </a:pPr>
            <a:r>
              <a:rPr lang="es-419" sz="1800" b="0" i="0" dirty="0">
                <a:solidFill>
                  <a:srgbClr val="000000"/>
                </a:solidFill>
                <a:effectLst/>
                <a:latin typeface="Tahoma" panose="020B0604030504040204" pitchFamily="34" charset="0"/>
              </a:rPr>
              <a:t>Nuestro propósito es el diseñar e implementar un sistema que brinde flexibilidad, agilidad al restaurante para que tenga la información precisa y clara. </a:t>
            </a:r>
          </a:p>
          <a:p>
            <a:pPr marL="0" indent="0" algn="just">
              <a:buFont typeface="Arial" panose="020B0604020202020204" pitchFamily="34" charset="0"/>
              <a:buNone/>
            </a:pPr>
            <a:endParaRPr lang="es-419" sz="1800" dirty="0">
              <a:solidFill>
                <a:srgbClr val="000000"/>
              </a:solidFill>
              <a:latin typeface="Tahoma" panose="020B0604030504040204" pitchFamily="34" charset="0"/>
            </a:endParaRPr>
          </a:p>
        </p:txBody>
      </p:sp>
      <p:pic>
        <p:nvPicPr>
          <p:cNvPr id="2050" name="Picture 2" descr="Cómo definir correctamente el alcance de nuestros proyectos? – PMI Santiago  Chile Chapter">
            <a:extLst>
              <a:ext uri="{FF2B5EF4-FFF2-40B4-BE49-F238E27FC236}">
                <a16:creationId xmlns:a16="http://schemas.microsoft.com/office/drawing/2014/main" id="{15CF5D50-3D8B-4C46-A4E5-2410A6F4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441" y="4246562"/>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D44E099-FC66-4167-A593-8F6FBB5EE0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4" name="Freeform 11">
              <a:extLst>
                <a:ext uri="{FF2B5EF4-FFF2-40B4-BE49-F238E27FC236}">
                  <a16:creationId xmlns:a16="http://schemas.microsoft.com/office/drawing/2014/main" id="{47171E04-FEC4-4208-A619-A786E4234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5" name="Freeform 12">
              <a:extLst>
                <a:ext uri="{FF2B5EF4-FFF2-40B4-BE49-F238E27FC236}">
                  <a16:creationId xmlns:a16="http://schemas.microsoft.com/office/drawing/2014/main" id="{F3DE8019-884E-41C9-A54C-AC668CA526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6" name="Freeform 13">
              <a:extLst>
                <a:ext uri="{FF2B5EF4-FFF2-40B4-BE49-F238E27FC236}">
                  <a16:creationId xmlns:a16="http://schemas.microsoft.com/office/drawing/2014/main" id="{462C1647-5880-4037-8FCE-16E1F646C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7" name="Freeform 14">
              <a:extLst>
                <a:ext uri="{FF2B5EF4-FFF2-40B4-BE49-F238E27FC236}">
                  <a16:creationId xmlns:a16="http://schemas.microsoft.com/office/drawing/2014/main" id="{C91082BE-FDAA-4A80-88B6-C5F5AD0C2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8" name="Freeform 15">
              <a:extLst>
                <a:ext uri="{FF2B5EF4-FFF2-40B4-BE49-F238E27FC236}">
                  <a16:creationId xmlns:a16="http://schemas.microsoft.com/office/drawing/2014/main" id="{059FE918-3CB9-43E6-8025-22A9C21C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9" name="Freeform 16">
              <a:extLst>
                <a:ext uri="{FF2B5EF4-FFF2-40B4-BE49-F238E27FC236}">
                  <a16:creationId xmlns:a16="http://schemas.microsoft.com/office/drawing/2014/main" id="{E30464D7-34FF-42C8-8686-C3A865E90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0" name="Freeform 17">
              <a:extLst>
                <a:ext uri="{FF2B5EF4-FFF2-40B4-BE49-F238E27FC236}">
                  <a16:creationId xmlns:a16="http://schemas.microsoft.com/office/drawing/2014/main" id="{07281894-7888-434B-BC17-FB67B4879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1" name="Freeform 18">
              <a:extLst>
                <a:ext uri="{FF2B5EF4-FFF2-40B4-BE49-F238E27FC236}">
                  <a16:creationId xmlns:a16="http://schemas.microsoft.com/office/drawing/2014/main" id="{7CDF6636-2EE5-4477-B1E7-136C9B4F3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2" name="Freeform 19">
              <a:extLst>
                <a:ext uri="{FF2B5EF4-FFF2-40B4-BE49-F238E27FC236}">
                  <a16:creationId xmlns:a16="http://schemas.microsoft.com/office/drawing/2014/main" id="{6A01C238-0F7D-4DF5-A879-329020008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3" name="Freeform 20">
              <a:extLst>
                <a:ext uri="{FF2B5EF4-FFF2-40B4-BE49-F238E27FC236}">
                  <a16:creationId xmlns:a16="http://schemas.microsoft.com/office/drawing/2014/main" id="{AA10B8D3-BE6D-40AB-BA54-12C4758E5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4" name="Freeform 21">
              <a:extLst>
                <a:ext uri="{FF2B5EF4-FFF2-40B4-BE49-F238E27FC236}">
                  <a16:creationId xmlns:a16="http://schemas.microsoft.com/office/drawing/2014/main" id="{4CD8C1DF-88C2-4F11-AA23-36D5B5BD3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5" name="Freeform 22">
              <a:extLst>
                <a:ext uri="{FF2B5EF4-FFF2-40B4-BE49-F238E27FC236}">
                  <a16:creationId xmlns:a16="http://schemas.microsoft.com/office/drawing/2014/main" id="{9AF01696-99FF-4093-938A-38D0C7223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7" name="Group 86">
            <a:extLst>
              <a:ext uri="{FF2B5EF4-FFF2-40B4-BE49-F238E27FC236}">
                <a16:creationId xmlns:a16="http://schemas.microsoft.com/office/drawing/2014/main" id="{629FAB3C-6A93-4306-8525-B9FC787B15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8" name="Freeform 27">
              <a:extLst>
                <a:ext uri="{FF2B5EF4-FFF2-40B4-BE49-F238E27FC236}">
                  <a16:creationId xmlns:a16="http://schemas.microsoft.com/office/drawing/2014/main" id="{8838005D-B3A9-4E56-9BFB-3DD99E4BB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9" name="Freeform 28">
              <a:extLst>
                <a:ext uri="{FF2B5EF4-FFF2-40B4-BE49-F238E27FC236}">
                  <a16:creationId xmlns:a16="http://schemas.microsoft.com/office/drawing/2014/main" id="{6450237E-A2DE-4BA3-AF9F-06399E5CF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0" name="Freeform 29">
              <a:extLst>
                <a:ext uri="{FF2B5EF4-FFF2-40B4-BE49-F238E27FC236}">
                  <a16:creationId xmlns:a16="http://schemas.microsoft.com/office/drawing/2014/main" id="{A643E849-3FBA-4248-B0DF-9D6737E23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1" name="Freeform 30">
              <a:extLst>
                <a:ext uri="{FF2B5EF4-FFF2-40B4-BE49-F238E27FC236}">
                  <a16:creationId xmlns:a16="http://schemas.microsoft.com/office/drawing/2014/main" id="{231C0782-59AA-4C4F-8B86-85102F701A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2" name="Freeform 31">
              <a:extLst>
                <a:ext uri="{FF2B5EF4-FFF2-40B4-BE49-F238E27FC236}">
                  <a16:creationId xmlns:a16="http://schemas.microsoft.com/office/drawing/2014/main" id="{E19975F5-4F93-41BF-9A6D-1E6CFDFF1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3" name="Freeform 32">
              <a:extLst>
                <a:ext uri="{FF2B5EF4-FFF2-40B4-BE49-F238E27FC236}">
                  <a16:creationId xmlns:a16="http://schemas.microsoft.com/office/drawing/2014/main" id="{AE6458FC-D3D9-469F-A8FB-0431BD156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4" name="Freeform 33">
              <a:extLst>
                <a:ext uri="{FF2B5EF4-FFF2-40B4-BE49-F238E27FC236}">
                  <a16:creationId xmlns:a16="http://schemas.microsoft.com/office/drawing/2014/main" id="{90B9693F-2248-4DB8-A528-52C13C63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5" name="Freeform 34">
              <a:extLst>
                <a:ext uri="{FF2B5EF4-FFF2-40B4-BE49-F238E27FC236}">
                  <a16:creationId xmlns:a16="http://schemas.microsoft.com/office/drawing/2014/main" id="{11CC5E15-09A8-41A0-930D-434F7D8D6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6" name="Freeform 35">
              <a:extLst>
                <a:ext uri="{FF2B5EF4-FFF2-40B4-BE49-F238E27FC236}">
                  <a16:creationId xmlns:a16="http://schemas.microsoft.com/office/drawing/2014/main" id="{B5566C56-67EC-43D7-A3D2-3CCBEDAFC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7" name="Freeform 36">
              <a:extLst>
                <a:ext uri="{FF2B5EF4-FFF2-40B4-BE49-F238E27FC236}">
                  <a16:creationId xmlns:a16="http://schemas.microsoft.com/office/drawing/2014/main" id="{CF74AC36-5E17-4D3B-A93B-1645741EB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8" name="Freeform 37">
              <a:extLst>
                <a:ext uri="{FF2B5EF4-FFF2-40B4-BE49-F238E27FC236}">
                  <a16:creationId xmlns:a16="http://schemas.microsoft.com/office/drawing/2014/main" id="{39818481-D2FB-4507-B11D-8C6342ACF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9" name="Freeform 38">
              <a:extLst>
                <a:ext uri="{FF2B5EF4-FFF2-40B4-BE49-F238E27FC236}">
                  <a16:creationId xmlns:a16="http://schemas.microsoft.com/office/drawing/2014/main" id="{E996F5F0-3979-44D1-9AE3-1251DA5D2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1" name="Rectangle 100">
            <a:extLst>
              <a:ext uri="{FF2B5EF4-FFF2-40B4-BE49-F238E27FC236}">
                <a16:creationId xmlns:a16="http://schemas.microsoft.com/office/drawing/2014/main" id="{05C469C2-FE8F-491E-9139-7E7F8BB38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 name="Freeform 6">
            <a:extLst>
              <a:ext uri="{FF2B5EF4-FFF2-40B4-BE49-F238E27FC236}">
                <a16:creationId xmlns:a16="http://schemas.microsoft.com/office/drawing/2014/main" id="{6538C979-F14E-4C6B-BE04-38CC5D7C1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5" name="Rectangle 104">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100" name="Picture 4" descr="Gestión de Riesgos - Controla la Incertidumbre para obtener el Éxito">
            <a:extLst>
              <a:ext uri="{FF2B5EF4-FFF2-40B4-BE49-F238E27FC236}">
                <a16:creationId xmlns:a16="http://schemas.microsoft.com/office/drawing/2014/main" id="{EDDD4A22-B93F-4657-B385-D5C9909979B5}"/>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21069" r="27854" b="-1"/>
          <a:stretch/>
        </p:blipFill>
        <p:spPr bwMode="auto">
          <a:xfrm>
            <a:off x="20" y="10"/>
            <a:ext cx="60655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09"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4098" name="Picture 2" descr="Los riesgos que implica NO tener una gestión de activos tecnológicos -  Aranda Software">
            <a:extLst>
              <a:ext uri="{FF2B5EF4-FFF2-40B4-BE49-F238E27FC236}">
                <a16:creationId xmlns:a16="http://schemas.microsoft.com/office/drawing/2014/main" id="{601E9494-94D3-4911-9E7A-BDAAC7A42DF7}"/>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l="17998" r="22965" b="-1"/>
          <a:stretch/>
        </p:blipFill>
        <p:spPr bwMode="auto">
          <a:xfrm>
            <a:off x="6065520" y="4748"/>
            <a:ext cx="611124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48508292-385E-444B-A26B-EEE46C56BDDD}"/>
              </a:ext>
            </a:extLst>
          </p:cNvPr>
          <p:cNvSpPr>
            <a:spLocks noGrp="1"/>
          </p:cNvSpPr>
          <p:nvPr>
            <p:ph type="title"/>
          </p:nvPr>
        </p:nvSpPr>
        <p:spPr>
          <a:xfrm>
            <a:off x="2589213" y="2514600"/>
            <a:ext cx="8915399" cy="2262781"/>
          </a:xfrm>
        </p:spPr>
        <p:txBody>
          <a:bodyPr vert="horz" lIns="91440" tIns="45720" rIns="91440" bIns="45720" rtlCol="0" anchor="b">
            <a:normAutofit/>
          </a:bodyPr>
          <a:lstStyle/>
          <a:p>
            <a:pPr>
              <a:lnSpc>
                <a:spcPct val="90000"/>
              </a:lnSpc>
            </a:pPr>
            <a:r>
              <a:rPr lang="en-US" sz="5000" b="1">
                <a:solidFill>
                  <a:schemeClr val="tx1"/>
                </a:solidFill>
              </a:rPr>
              <a:t>GESTIÓN DE RIESGOS </a:t>
            </a:r>
            <a:br>
              <a:rPr lang="en-US" sz="5000" b="1">
                <a:solidFill>
                  <a:schemeClr val="tx1"/>
                </a:solidFill>
              </a:rPr>
            </a:br>
            <a:br>
              <a:rPr lang="en-US" sz="5000" b="1">
                <a:solidFill>
                  <a:schemeClr val="tx1"/>
                </a:solidFill>
              </a:rPr>
            </a:br>
            <a:endParaRPr lang="en-US" sz="5000">
              <a:solidFill>
                <a:schemeClr val="tx1"/>
              </a:solidFill>
            </a:endParaRPr>
          </a:p>
        </p:txBody>
      </p:sp>
    </p:spTree>
    <p:extLst>
      <p:ext uri="{BB962C8B-B14F-4D97-AF65-F5344CB8AC3E}">
        <p14:creationId xmlns:p14="http://schemas.microsoft.com/office/powerpoint/2010/main" val="57356159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5DF971-1591-4D89-8507-E7D33D0B2A08}"/>
              </a:ext>
            </a:extLst>
          </p:cNvPr>
          <p:cNvSpPr txBox="1">
            <a:spLocks/>
          </p:cNvSpPr>
          <p:nvPr/>
        </p:nvSpPr>
        <p:spPr>
          <a:xfrm>
            <a:off x="2213544" y="768815"/>
            <a:ext cx="6962700" cy="426623"/>
          </a:xfrm>
          <a:prstGeom prst="rect">
            <a:avLst/>
          </a:prstGeom>
        </p:spPr>
        <p:txBody>
          <a:bodyPr/>
          <a:lstStyle>
            <a:lvl1pPr algn="l" defTabSz="407894" rtl="0" eaLnBrk="1" latinLnBrk="0" hangingPunct="1">
              <a:lnSpc>
                <a:spcPct val="90000"/>
              </a:lnSpc>
              <a:spcBef>
                <a:spcPct val="0"/>
              </a:spcBef>
              <a:buNone/>
              <a:defRPr lang="en-US" sz="2800" b="0" i="0" kern="1200" cap="all" dirty="0">
                <a:solidFill>
                  <a:srgbClr val="00B0F0"/>
                </a:solidFill>
                <a:latin typeface="+mj-lt"/>
                <a:ea typeface="+mn-ea"/>
                <a:cs typeface="+mn-cs"/>
              </a:defRPr>
            </a:lvl1pPr>
          </a:lstStyle>
          <a:p>
            <a:r>
              <a:rPr lang="es-PE" b="1" dirty="0">
                <a:solidFill>
                  <a:srgbClr val="C00000"/>
                </a:solidFill>
                <a:latin typeface="Helvetica Neue"/>
                <a:cs typeface="Helvetica Neue"/>
              </a:rPr>
              <a:t>Principales riesgos</a:t>
            </a:r>
          </a:p>
        </p:txBody>
      </p:sp>
      <p:sp>
        <p:nvSpPr>
          <p:cNvPr id="5" name="4 Rectángulo">
            <a:extLst>
              <a:ext uri="{FF2B5EF4-FFF2-40B4-BE49-F238E27FC236}">
                <a16:creationId xmlns:a16="http://schemas.microsoft.com/office/drawing/2014/main" id="{0D228CF8-1620-445A-A689-FA4F9245977E}"/>
              </a:ext>
            </a:extLst>
          </p:cNvPr>
          <p:cNvSpPr/>
          <p:nvPr/>
        </p:nvSpPr>
        <p:spPr>
          <a:xfrm>
            <a:off x="2213544" y="2111591"/>
            <a:ext cx="7341273" cy="3028521"/>
          </a:xfrm>
          <a:prstGeom prst="rect">
            <a:avLst/>
          </a:prstGeom>
        </p:spPr>
        <p:txBody>
          <a:bodyPr wrap="square" lIns="91440" tIns="45720" rIns="91440" bIns="45720" numCol="1" anchor="t">
            <a:spAutoFit/>
          </a:bodyPr>
          <a:lstStyle/>
          <a:p>
            <a:pPr marL="285750" indent="-285750" algn="just" defTabSz="795424">
              <a:lnSpc>
                <a:spcPct val="90000"/>
              </a:lnSpc>
              <a:spcBef>
                <a:spcPts val="870"/>
              </a:spcBef>
              <a:buFont typeface="Wingdings" panose="05000000000000000000" pitchFamily="2" charset="2"/>
              <a:buChar char="q"/>
            </a:pPr>
            <a:r>
              <a:rPr lang="es-419" sz="1800" b="0" i="0" dirty="0">
                <a:solidFill>
                  <a:srgbClr val="000000"/>
                </a:solidFill>
                <a:effectLst/>
                <a:latin typeface="Arial" panose="020B0604020202020204" pitchFamily="34" charset="0"/>
              </a:rPr>
              <a:t>Uno de los integrantes no cuanta con la experiencia adecuada, pone en riesgo el avance del proyecto.</a:t>
            </a:r>
            <a:endParaRPr lang="es-ES" sz="1800" spc="-7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Calibri Light"/>
              <a:cs typeface="Segoe UI Light" panose="020B0502040204020203" pitchFamily="34" charset="0"/>
            </a:endParaRPr>
          </a:p>
          <a:p>
            <a:pPr marL="285750" indent="-285750" algn="just" defTabSz="795424">
              <a:lnSpc>
                <a:spcPct val="90000"/>
              </a:lnSpc>
              <a:spcBef>
                <a:spcPts val="870"/>
              </a:spcBef>
              <a:buFont typeface="Wingdings" panose="05000000000000000000" pitchFamily="2" charset="2"/>
              <a:buChar char="q"/>
            </a:pPr>
            <a:r>
              <a:rPr lang="es-ES" b="0" i="0" dirty="0">
                <a:solidFill>
                  <a:srgbClr val="000000"/>
                </a:solidFill>
                <a:effectLst/>
                <a:latin typeface="Arial" panose="020B0604020202020204" pitchFamily="34" charset="0"/>
              </a:rPr>
              <a:t>Avería de equipo .</a:t>
            </a:r>
          </a:p>
          <a:p>
            <a:pPr marL="285750" indent="-285750" algn="just" defTabSz="795424">
              <a:lnSpc>
                <a:spcPct val="90000"/>
              </a:lnSpc>
              <a:spcBef>
                <a:spcPts val="870"/>
              </a:spcBef>
              <a:buFont typeface="Wingdings" panose="05000000000000000000" pitchFamily="2" charset="2"/>
              <a:buChar char="q"/>
            </a:pPr>
            <a:r>
              <a:rPr lang="es-ES" dirty="0">
                <a:solidFill>
                  <a:srgbClr val="000000"/>
                </a:solidFill>
                <a:latin typeface="Arial" panose="020B0604020202020204" pitchFamily="34" charset="0"/>
              </a:rPr>
              <a:t>Demora los entregables de parte del usuario .</a:t>
            </a:r>
          </a:p>
          <a:p>
            <a:pPr marL="285750" indent="-285750" algn="just" defTabSz="795424">
              <a:lnSpc>
                <a:spcPct val="90000"/>
              </a:lnSpc>
              <a:spcBef>
                <a:spcPts val="870"/>
              </a:spcBef>
              <a:buFont typeface="Wingdings" panose="05000000000000000000" pitchFamily="2" charset="2"/>
              <a:buChar char="q"/>
            </a:pPr>
            <a:r>
              <a:rPr lang="es-ES" dirty="0">
                <a:solidFill>
                  <a:srgbClr val="000000"/>
                </a:solidFill>
                <a:latin typeface="Arial"/>
                <a:cs typeface="Arial"/>
              </a:rPr>
              <a:t>Renuncia de miembros del proyecto ,retrasando el desarrollo de este .</a:t>
            </a:r>
          </a:p>
          <a:p>
            <a:pPr marL="285750" indent="-285750" algn="just" defTabSz="795424">
              <a:lnSpc>
                <a:spcPct val="90000"/>
              </a:lnSpc>
              <a:spcBef>
                <a:spcPts val="869"/>
              </a:spcBef>
              <a:buFont typeface="Wingdings" panose="05000000000000000000" pitchFamily="2" charset="2"/>
              <a:buChar char="q"/>
            </a:pPr>
            <a:r>
              <a:rPr lang="es-ES" dirty="0"/>
              <a:t>Salud.</a:t>
            </a:r>
          </a:p>
          <a:p>
            <a:pPr marL="285750" indent="-285750" algn="just" defTabSz="795424">
              <a:lnSpc>
                <a:spcPct val="90000"/>
              </a:lnSpc>
              <a:spcBef>
                <a:spcPts val="870"/>
              </a:spcBef>
              <a:buFont typeface="Wingdings" panose="05000000000000000000" pitchFamily="2" charset="2"/>
              <a:buChar char="q"/>
            </a:pPr>
            <a:endParaRPr lang="es-ES" b="0" i="0" dirty="0">
              <a:solidFill>
                <a:srgbClr val="000000"/>
              </a:solidFill>
              <a:effectLst/>
              <a:latin typeface="Arial" panose="020B0604020202020204" pitchFamily="34" charset="0"/>
            </a:endParaRPr>
          </a:p>
          <a:p>
            <a:pPr marL="285750" indent="-285750" algn="just" defTabSz="795424">
              <a:lnSpc>
                <a:spcPct val="90000"/>
              </a:lnSpc>
              <a:spcBef>
                <a:spcPts val="870"/>
              </a:spcBef>
              <a:buFont typeface="Wingdings" panose="05000000000000000000" pitchFamily="2" charset="2"/>
              <a:buChar char="q"/>
            </a:pPr>
            <a:endParaRPr lang="es-ES" sz="1800" spc="-7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Calibri Light"/>
              <a:cs typeface="Segoe UI Light" panose="020B0502040204020203" pitchFamily="34" charset="0"/>
            </a:endParaRPr>
          </a:p>
        </p:txBody>
      </p:sp>
    </p:spTree>
    <p:extLst>
      <p:ext uri="{BB962C8B-B14F-4D97-AF65-F5344CB8AC3E}">
        <p14:creationId xmlns:p14="http://schemas.microsoft.com/office/powerpoint/2010/main" val="223851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8BA45-2CF2-430F-AFE2-56873BE86245}"/>
              </a:ext>
            </a:extLst>
          </p:cNvPr>
          <p:cNvSpPr>
            <a:spLocks noGrp="1"/>
          </p:cNvSpPr>
          <p:nvPr>
            <p:ph type="title"/>
          </p:nvPr>
        </p:nvSpPr>
        <p:spPr>
          <a:xfrm>
            <a:off x="3280313" y="2638441"/>
            <a:ext cx="8911687" cy="1280890"/>
          </a:xfrm>
        </p:spPr>
        <p:txBody>
          <a:bodyPr>
            <a:noAutofit/>
          </a:bodyPr>
          <a:lstStyle/>
          <a:p>
            <a:r>
              <a:rPr lang="es-ES" sz="9600" dirty="0">
                <a:solidFill>
                  <a:srgbClr val="0070C0"/>
                </a:solidFill>
              </a:rPr>
              <a:t>GRACIAS</a:t>
            </a:r>
            <a:r>
              <a:rPr lang="es-ES" sz="9600" dirty="0"/>
              <a:t> </a:t>
            </a:r>
          </a:p>
        </p:txBody>
      </p:sp>
      <p:cxnSp>
        <p:nvCxnSpPr>
          <p:cNvPr id="5" name="Conector recto 4">
            <a:extLst>
              <a:ext uri="{FF2B5EF4-FFF2-40B4-BE49-F238E27FC236}">
                <a16:creationId xmlns:a16="http://schemas.microsoft.com/office/drawing/2014/main" id="{7C6C5689-B39F-40E1-A7AA-D68F86E7A42E}"/>
              </a:ext>
            </a:extLst>
          </p:cNvPr>
          <p:cNvCxnSpPr/>
          <p:nvPr/>
        </p:nvCxnSpPr>
        <p:spPr>
          <a:xfrm>
            <a:off x="874643" y="3101009"/>
            <a:ext cx="10721009" cy="30612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91315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7BB661CE924AAFE0B615B87658B7" ma:contentTypeVersion="7" ma:contentTypeDescription="Create a new document." ma:contentTypeScope="" ma:versionID="d290e07b32c0c158776e700f433d1f86">
  <xsd:schema xmlns:xsd="http://www.w3.org/2001/XMLSchema" xmlns:xs="http://www.w3.org/2001/XMLSchema" xmlns:p="http://schemas.microsoft.com/office/2006/metadata/properties" xmlns:ns2="09c4f1ef-4c6f-46cd-b27e-4ee0b8a129b6" targetNamespace="http://schemas.microsoft.com/office/2006/metadata/properties" ma:root="true" ma:fieldsID="763ecb002ebdf7d213d5a84c01c19d23" ns2:_="">
    <xsd:import namespace="09c4f1ef-4c6f-46cd-b27e-4ee0b8a129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c4f1ef-4c6f-46cd-b27e-4ee0b8a129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052CE7-D8FC-4214-B5AA-DC52DA947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c4f1ef-4c6f-46cd-b27e-4ee0b8a129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442EF1-E2B0-458F-BC34-A55D8B41FA34}">
  <ds:schemaRefs>
    <ds:schemaRef ds:uri="http://schemas.microsoft.com/sharepoint/v3/contenttype/forms"/>
  </ds:schemaRefs>
</ds:datastoreItem>
</file>

<file path=customXml/itemProps3.xml><?xml version="1.0" encoding="utf-8"?>
<ds:datastoreItem xmlns:ds="http://schemas.openxmlformats.org/officeDocument/2006/customXml" ds:itemID="{33646312-EF39-4011-87C2-25EC43304B7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TM02892315[[fn=Espiral]]</Template>
  <TotalTime>362</TotalTime>
  <Words>215</Words>
  <Application>Microsoft Office PowerPoint</Application>
  <PresentationFormat>Panorámica</PresentationFormat>
  <Paragraphs>28</Paragraphs>
  <Slides>7</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7</vt:i4>
      </vt:variant>
    </vt:vector>
  </HeadingPairs>
  <TitlesOfParts>
    <vt:vector size="18" baseType="lpstr">
      <vt:lpstr>Arial</vt:lpstr>
      <vt:lpstr>Arial</vt:lpstr>
      <vt:lpstr>Calibri</vt:lpstr>
      <vt:lpstr>Calibri Light</vt:lpstr>
      <vt:lpstr>Century Gothic</vt:lpstr>
      <vt:lpstr>Helvetica Neue</vt:lpstr>
      <vt:lpstr>Segoe UI</vt:lpstr>
      <vt:lpstr>Tahoma</vt:lpstr>
      <vt:lpstr>Wingdings</vt:lpstr>
      <vt:lpstr>Wingdings 3</vt:lpstr>
      <vt:lpstr>Espiral</vt:lpstr>
      <vt:lpstr>Presentación de PowerPoint</vt:lpstr>
      <vt:lpstr>Presentación de PowerPoint</vt:lpstr>
      <vt:lpstr>OBJETIVOS DEL PROYECTO </vt:lpstr>
      <vt:lpstr>ALCANCE DEL PROYECTO  </vt:lpstr>
      <vt:lpstr>GESTIÓN DE RIESGOS   </vt:lpstr>
      <vt:lpstr>Presentación de PowerPoint</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 - ANGEL MANUEL   SILVA LUNA</dc:creator>
  <cp:lastModifiedBy>Jason Bolaños T.</cp:lastModifiedBy>
  <cp:revision>10</cp:revision>
  <dcterms:created xsi:type="dcterms:W3CDTF">2021-07-23T00:27:52Z</dcterms:created>
  <dcterms:modified xsi:type="dcterms:W3CDTF">2022-02-04T00:46:05Z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0x010100075A7BB661CE924AAFE0B615B87658B7</vt:lpwstr>
  </property>
</Properties>
</file>