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6" r:id="rId3"/>
    <p:sldId id="307" r:id="rId4"/>
    <p:sldId id="308" r:id="rId5"/>
    <p:sldId id="257" r:id="rId6"/>
    <p:sldId id="293" r:id="rId7"/>
    <p:sldId id="295" r:id="rId8"/>
    <p:sldId id="294" r:id="rId9"/>
    <p:sldId id="296" r:id="rId10"/>
    <p:sldId id="259" r:id="rId11"/>
    <p:sldId id="260" r:id="rId12"/>
    <p:sldId id="261" r:id="rId13"/>
    <p:sldId id="262" r:id="rId14"/>
    <p:sldId id="263" r:id="rId15"/>
    <p:sldId id="264" r:id="rId16"/>
    <p:sldId id="309" r:id="rId17"/>
    <p:sldId id="265" r:id="rId18"/>
    <p:sldId id="266" r:id="rId19"/>
    <p:sldId id="267" r:id="rId20"/>
    <p:sldId id="269" r:id="rId21"/>
    <p:sldId id="270" r:id="rId22"/>
    <p:sldId id="292" r:id="rId23"/>
    <p:sldId id="297" r:id="rId24"/>
    <p:sldId id="272" r:id="rId25"/>
    <p:sldId id="273" r:id="rId26"/>
    <p:sldId id="277" r:id="rId27"/>
    <p:sldId id="274" r:id="rId28"/>
    <p:sldId id="275" r:id="rId29"/>
    <p:sldId id="276" r:id="rId30"/>
    <p:sldId id="301" r:id="rId31"/>
    <p:sldId id="302" r:id="rId32"/>
    <p:sldId id="303" r:id="rId33"/>
    <p:sldId id="304" r:id="rId34"/>
    <p:sldId id="305" r:id="rId35"/>
    <p:sldId id="278" r:id="rId36"/>
    <p:sldId id="279" r:id="rId37"/>
    <p:sldId id="280" r:id="rId38"/>
    <p:sldId id="281" r:id="rId39"/>
    <p:sldId id="282" r:id="rId40"/>
    <p:sldId id="283" r:id="rId41"/>
    <p:sldId id="298" r:id="rId42"/>
    <p:sldId id="299" r:id="rId43"/>
    <p:sldId id="284" r:id="rId44"/>
    <p:sldId id="285" r:id="rId45"/>
    <p:sldId id="286" r:id="rId46"/>
    <p:sldId id="287" r:id="rId47"/>
    <p:sldId id="311" r:id="rId48"/>
    <p:sldId id="288" r:id="rId49"/>
    <p:sldId id="300" r:id="rId50"/>
    <p:sldId id="289" r:id="rId51"/>
    <p:sldId id="290" r:id="rId52"/>
    <p:sldId id="291" r:id="rId53"/>
    <p:sldId id="312" r:id="rId54"/>
    <p:sldId id="31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/>
    <p:restoredTop sz="94704"/>
  </p:normalViewPr>
  <p:slideViewPr>
    <p:cSldViewPr snapToGrid="0" snapToObjects="1">
      <p:cViewPr varScale="1">
        <p:scale>
          <a:sx n="86" d="100"/>
          <a:sy n="86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2T00:49:41.818" idx="1">
    <p:pos x="5929" y="688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F91A6-D796-5944-8249-ED91A7DC0230}" type="doc">
      <dgm:prSet loTypeId="urn:microsoft.com/office/officeart/2005/8/layout/hierarchy2#1" loCatId="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BFF58D3-8F28-D342-8BD9-39E85D87AB9A}">
      <dgm:prSet phldrT="[文本]"/>
      <dgm:spPr/>
      <dgm:t>
        <a:bodyPr/>
        <a:lstStyle/>
        <a:p>
          <a:r>
            <a:rPr lang="en-US" altLang="zh-CN" dirty="0"/>
            <a:t>Dynare</a:t>
          </a:r>
          <a:r>
            <a:rPr lang="zh-CN" altLang="en-US" dirty="0"/>
            <a:t>求解稳态方法</a:t>
          </a:r>
        </a:p>
      </dgm:t>
    </dgm:pt>
    <dgm:pt modelId="{97DAA9E1-7A42-5544-9728-82685AAF6875}" type="parTrans" cxnId="{5F89685D-F2A2-7247-855E-CCDC74693F1A}">
      <dgm:prSet/>
      <dgm:spPr/>
      <dgm:t>
        <a:bodyPr/>
        <a:lstStyle/>
        <a:p>
          <a:endParaRPr lang="zh-CN" altLang="en-US"/>
        </a:p>
      </dgm:t>
    </dgm:pt>
    <dgm:pt modelId="{CB15F7EA-AF19-0C4D-BD27-3DAA2EDE8430}" type="sibTrans" cxnId="{5F89685D-F2A2-7247-855E-CCDC74693F1A}">
      <dgm:prSet/>
      <dgm:spPr/>
      <dgm:t>
        <a:bodyPr/>
        <a:lstStyle/>
        <a:p>
          <a:endParaRPr lang="zh-CN" altLang="en-US"/>
        </a:p>
      </dgm:t>
    </dgm:pt>
    <dgm:pt modelId="{3DDCB70C-99EC-804D-8687-C7E3971CA47C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给定初始值</a:t>
          </a:r>
          <a:r>
            <a:rPr lang="en-US" altLang="zh-CN" dirty="0"/>
            <a:t>(</a:t>
          </a:r>
          <a:r>
            <a:rPr lang="en-US" altLang="zh-CN" dirty="0" err="1">
              <a:solidFill>
                <a:srgbClr val="FF0000"/>
              </a:solidFill>
            </a:rPr>
            <a:t>initival</a:t>
          </a:r>
          <a:r>
            <a:rPr lang="en-US" altLang="zh-CN" dirty="0"/>
            <a:t>),</a:t>
          </a:r>
          <a:r>
            <a:rPr lang="zh-CN" altLang="en-US" dirty="0"/>
            <a:t>让</a:t>
          </a:r>
          <a:r>
            <a:rPr lang="en-US" altLang="zh-CN" dirty="0"/>
            <a:t>Dynare</a:t>
          </a:r>
          <a:r>
            <a:rPr lang="zh-CN" altLang="en-US" dirty="0"/>
            <a:t>自行迭代求解</a:t>
          </a:r>
        </a:p>
      </dgm:t>
    </dgm:pt>
    <dgm:pt modelId="{7F81AF0A-540F-D448-B09B-0F035238FA44}" type="parTrans" cxnId="{E5B1147E-704F-6C4A-A1FB-79BD6FC497FC}">
      <dgm:prSet/>
      <dgm:spPr/>
      <dgm:t>
        <a:bodyPr/>
        <a:lstStyle/>
        <a:p>
          <a:endParaRPr lang="zh-CN" altLang="en-US"/>
        </a:p>
      </dgm:t>
    </dgm:pt>
    <dgm:pt modelId="{00884C55-ED1F-AE49-B40E-091FE46ED685}" type="sibTrans" cxnId="{E5B1147E-704F-6C4A-A1FB-79BD6FC497FC}">
      <dgm:prSet/>
      <dgm:spPr/>
      <dgm:t>
        <a:bodyPr/>
        <a:lstStyle/>
        <a:p>
          <a:endParaRPr lang="zh-CN" altLang="en-US"/>
        </a:p>
      </dgm:t>
    </dgm:pt>
    <dgm:pt modelId="{0AF0CF2B-5988-D546-B066-0AD523B069E4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手动求解出模型的</a:t>
          </a:r>
          <a:r>
            <a:rPr lang="zh-CN" altLang="en-US" dirty="0">
              <a:solidFill>
                <a:srgbClr val="FF0000"/>
              </a:solidFill>
            </a:rPr>
            <a:t>稳态解析解</a:t>
          </a:r>
          <a:r>
            <a:rPr lang="zh-CN" altLang="en-US" dirty="0"/>
            <a:t>，在</a:t>
          </a:r>
          <a:r>
            <a:rPr lang="en-US" altLang="zh-CN" dirty="0"/>
            <a:t>mod</a:t>
          </a:r>
          <a:r>
            <a:rPr lang="zh-CN" altLang="en-US" dirty="0"/>
            <a:t>文件中写入解析解表达式</a:t>
          </a:r>
        </a:p>
      </dgm:t>
    </dgm:pt>
    <dgm:pt modelId="{376C2920-3368-5A46-AD5E-018055FF4005}" type="parTrans" cxnId="{7789974B-B5AD-7745-A196-F1B68BD52736}">
      <dgm:prSet/>
      <dgm:spPr/>
      <dgm:t>
        <a:bodyPr/>
        <a:lstStyle/>
        <a:p>
          <a:endParaRPr lang="zh-CN" altLang="en-US"/>
        </a:p>
      </dgm:t>
    </dgm:pt>
    <dgm:pt modelId="{DF7316AF-F047-6F42-B573-08A95E88A6AE}" type="sibTrans" cxnId="{7789974B-B5AD-7745-A196-F1B68BD52736}">
      <dgm:prSet/>
      <dgm:spPr/>
      <dgm:t>
        <a:bodyPr/>
        <a:lstStyle/>
        <a:p>
          <a:endParaRPr lang="zh-CN" altLang="en-US"/>
        </a:p>
      </dgm:t>
    </dgm:pt>
    <dgm:pt modelId="{8FAE6AA5-55FB-8441-B39F-EF81AFFB0973}">
      <dgm:prSet phldrT="[文本]"/>
      <dgm:spPr/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调动外部函数文件求解稳态值（利用</a:t>
          </a:r>
          <a:r>
            <a:rPr lang="en-US" altLang="zh-CN" dirty="0" err="1"/>
            <a:t>matlab</a:t>
          </a:r>
          <a:r>
            <a:rPr lang="zh-CN" altLang="en-US" dirty="0"/>
            <a:t>数值求解函数）</a:t>
          </a:r>
        </a:p>
      </dgm:t>
    </dgm:pt>
    <dgm:pt modelId="{38B2A711-61EB-744A-A281-4AFE13A7233E}" type="parTrans" cxnId="{16C1BBC4-B375-B64A-9177-C2DB3C219638}">
      <dgm:prSet/>
      <dgm:spPr/>
      <dgm:t>
        <a:bodyPr/>
        <a:lstStyle/>
        <a:p>
          <a:endParaRPr lang="zh-CN" altLang="en-US"/>
        </a:p>
      </dgm:t>
    </dgm:pt>
    <dgm:pt modelId="{DC55ADC6-9B6C-394E-9135-CD66B15D9CA1}" type="sibTrans" cxnId="{16C1BBC4-B375-B64A-9177-C2DB3C219638}">
      <dgm:prSet/>
      <dgm:spPr/>
      <dgm:t>
        <a:bodyPr/>
        <a:lstStyle/>
        <a:p>
          <a:endParaRPr lang="zh-CN" altLang="en-US"/>
        </a:p>
      </dgm:t>
    </dgm:pt>
    <dgm:pt modelId="{143F9A2A-7DF7-654D-A8DD-AC4F58A53A72}" type="pres">
      <dgm:prSet presAssocID="{289F91A6-D796-5944-8249-ED91A7DC02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A95B92-555D-3541-BB7F-DF8E79E8E2F7}" type="pres">
      <dgm:prSet presAssocID="{1BFF58D3-8F28-D342-8BD9-39E85D87AB9A}" presName="root1" presStyleCnt="0"/>
      <dgm:spPr/>
    </dgm:pt>
    <dgm:pt modelId="{129B43CD-C726-4E4A-8F24-B6C8A2463FF0}" type="pres">
      <dgm:prSet presAssocID="{1BFF58D3-8F28-D342-8BD9-39E85D87AB9A}" presName="LevelOneTextNode" presStyleLbl="node0" presStyleIdx="0" presStyleCnt="1">
        <dgm:presLayoutVars>
          <dgm:chPref val="3"/>
        </dgm:presLayoutVars>
      </dgm:prSet>
      <dgm:spPr/>
    </dgm:pt>
    <dgm:pt modelId="{10053015-DBCB-5245-95C1-6256FED39305}" type="pres">
      <dgm:prSet presAssocID="{1BFF58D3-8F28-D342-8BD9-39E85D87AB9A}" presName="level2hierChild" presStyleCnt="0"/>
      <dgm:spPr/>
    </dgm:pt>
    <dgm:pt modelId="{0615A86E-907A-9D4E-9BBD-5DE98756C2D5}" type="pres">
      <dgm:prSet presAssocID="{7F81AF0A-540F-D448-B09B-0F035238FA44}" presName="conn2-1" presStyleLbl="parChTrans1D2" presStyleIdx="0" presStyleCnt="3"/>
      <dgm:spPr/>
    </dgm:pt>
    <dgm:pt modelId="{EAFED20B-26EC-ED47-83A4-E6134E1220D7}" type="pres">
      <dgm:prSet presAssocID="{7F81AF0A-540F-D448-B09B-0F035238FA44}" presName="connTx" presStyleLbl="parChTrans1D2" presStyleIdx="0" presStyleCnt="3"/>
      <dgm:spPr/>
    </dgm:pt>
    <dgm:pt modelId="{CF5A0559-F0F6-C743-AF82-6941565F6F61}" type="pres">
      <dgm:prSet presAssocID="{3DDCB70C-99EC-804D-8687-C7E3971CA47C}" presName="root2" presStyleCnt="0"/>
      <dgm:spPr/>
    </dgm:pt>
    <dgm:pt modelId="{CD59374A-AD67-FC40-8D16-2689A1E3986A}" type="pres">
      <dgm:prSet presAssocID="{3DDCB70C-99EC-804D-8687-C7E3971CA47C}" presName="LevelTwoTextNode" presStyleLbl="node2" presStyleIdx="0" presStyleCnt="3" custScaleX="96670" custLinFactNeighborX="3060" custLinFactNeighborY="874">
        <dgm:presLayoutVars>
          <dgm:chPref val="3"/>
        </dgm:presLayoutVars>
      </dgm:prSet>
      <dgm:spPr/>
    </dgm:pt>
    <dgm:pt modelId="{CFE5FE45-952C-4C49-A6B9-11B4E1EC764E}" type="pres">
      <dgm:prSet presAssocID="{3DDCB70C-99EC-804D-8687-C7E3971CA47C}" presName="level3hierChild" presStyleCnt="0"/>
      <dgm:spPr/>
    </dgm:pt>
    <dgm:pt modelId="{6013427D-9013-B04A-81E4-7682DC068223}" type="pres">
      <dgm:prSet presAssocID="{376C2920-3368-5A46-AD5E-018055FF4005}" presName="conn2-1" presStyleLbl="parChTrans1D2" presStyleIdx="1" presStyleCnt="3"/>
      <dgm:spPr/>
    </dgm:pt>
    <dgm:pt modelId="{DD4C1323-5179-3943-BFA3-5878C196F4FE}" type="pres">
      <dgm:prSet presAssocID="{376C2920-3368-5A46-AD5E-018055FF4005}" presName="connTx" presStyleLbl="parChTrans1D2" presStyleIdx="1" presStyleCnt="3"/>
      <dgm:spPr/>
    </dgm:pt>
    <dgm:pt modelId="{BDF3BBE5-B567-B848-86B4-06BE612CB218}" type="pres">
      <dgm:prSet presAssocID="{0AF0CF2B-5988-D546-B066-0AD523B069E4}" presName="root2" presStyleCnt="0"/>
      <dgm:spPr/>
    </dgm:pt>
    <dgm:pt modelId="{F6CFB6E6-E5B8-8943-B2A4-13D8EF3A3C8C}" type="pres">
      <dgm:prSet presAssocID="{0AF0CF2B-5988-D546-B066-0AD523B069E4}" presName="LevelTwoTextNode" presStyleLbl="node2" presStyleIdx="1" presStyleCnt="3">
        <dgm:presLayoutVars>
          <dgm:chPref val="3"/>
        </dgm:presLayoutVars>
      </dgm:prSet>
      <dgm:spPr/>
    </dgm:pt>
    <dgm:pt modelId="{80B84E88-965D-6F40-8199-98BE447CBDD7}" type="pres">
      <dgm:prSet presAssocID="{0AF0CF2B-5988-D546-B066-0AD523B069E4}" presName="level3hierChild" presStyleCnt="0"/>
      <dgm:spPr/>
    </dgm:pt>
    <dgm:pt modelId="{9D5555F1-55EA-5044-9162-C7BE434E2131}" type="pres">
      <dgm:prSet presAssocID="{38B2A711-61EB-744A-A281-4AFE13A7233E}" presName="conn2-1" presStyleLbl="parChTrans1D2" presStyleIdx="2" presStyleCnt="3"/>
      <dgm:spPr/>
    </dgm:pt>
    <dgm:pt modelId="{2D217768-5588-9F40-B700-50DA94F7AFFA}" type="pres">
      <dgm:prSet presAssocID="{38B2A711-61EB-744A-A281-4AFE13A7233E}" presName="connTx" presStyleLbl="parChTrans1D2" presStyleIdx="2" presStyleCnt="3"/>
      <dgm:spPr/>
    </dgm:pt>
    <dgm:pt modelId="{D7DA789C-71A7-FE4A-A0A3-F0CC6FC6ACC0}" type="pres">
      <dgm:prSet presAssocID="{8FAE6AA5-55FB-8441-B39F-EF81AFFB0973}" presName="root2" presStyleCnt="0"/>
      <dgm:spPr/>
    </dgm:pt>
    <dgm:pt modelId="{D6E6226A-15F7-F746-BBB4-89D673781C7A}" type="pres">
      <dgm:prSet presAssocID="{8FAE6AA5-55FB-8441-B39F-EF81AFFB0973}" presName="LevelTwoTextNode" presStyleLbl="node2" presStyleIdx="2" presStyleCnt="3">
        <dgm:presLayoutVars>
          <dgm:chPref val="3"/>
        </dgm:presLayoutVars>
      </dgm:prSet>
      <dgm:spPr/>
    </dgm:pt>
    <dgm:pt modelId="{9A4FFA3B-9769-2440-8536-FA56CD9302ED}" type="pres">
      <dgm:prSet presAssocID="{8FAE6AA5-55FB-8441-B39F-EF81AFFB0973}" presName="level3hierChild" presStyleCnt="0"/>
      <dgm:spPr/>
    </dgm:pt>
  </dgm:ptLst>
  <dgm:cxnLst>
    <dgm:cxn modelId="{AAD7F80F-1C13-F347-84BD-F9025A10E6B3}" type="presOf" srcId="{376C2920-3368-5A46-AD5E-018055FF4005}" destId="{6013427D-9013-B04A-81E4-7682DC068223}" srcOrd="0" destOrd="0" presId="urn:microsoft.com/office/officeart/2005/8/layout/hierarchy2#1"/>
    <dgm:cxn modelId="{02721F10-E46A-C94F-A55A-CF5D53B036B0}" type="presOf" srcId="{376C2920-3368-5A46-AD5E-018055FF4005}" destId="{DD4C1323-5179-3943-BFA3-5878C196F4FE}" srcOrd="1" destOrd="0" presId="urn:microsoft.com/office/officeart/2005/8/layout/hierarchy2#1"/>
    <dgm:cxn modelId="{A313E01A-FB96-3347-BAA2-8E3BC12ECDA1}" type="presOf" srcId="{0AF0CF2B-5988-D546-B066-0AD523B069E4}" destId="{F6CFB6E6-E5B8-8943-B2A4-13D8EF3A3C8C}" srcOrd="0" destOrd="0" presId="urn:microsoft.com/office/officeart/2005/8/layout/hierarchy2#1"/>
    <dgm:cxn modelId="{5F89685D-F2A2-7247-855E-CCDC74693F1A}" srcId="{289F91A6-D796-5944-8249-ED91A7DC0230}" destId="{1BFF58D3-8F28-D342-8BD9-39E85D87AB9A}" srcOrd="0" destOrd="0" parTransId="{97DAA9E1-7A42-5544-9728-82685AAF6875}" sibTransId="{CB15F7EA-AF19-0C4D-BD27-3DAA2EDE8430}"/>
    <dgm:cxn modelId="{63266A65-5F79-B14F-9423-396D84DE7518}" type="presOf" srcId="{7F81AF0A-540F-D448-B09B-0F035238FA44}" destId="{0615A86E-907A-9D4E-9BBD-5DE98756C2D5}" srcOrd="0" destOrd="0" presId="urn:microsoft.com/office/officeart/2005/8/layout/hierarchy2#1"/>
    <dgm:cxn modelId="{7789974B-B5AD-7745-A196-F1B68BD52736}" srcId="{1BFF58D3-8F28-D342-8BD9-39E85D87AB9A}" destId="{0AF0CF2B-5988-D546-B066-0AD523B069E4}" srcOrd="1" destOrd="0" parTransId="{376C2920-3368-5A46-AD5E-018055FF4005}" sibTransId="{DF7316AF-F047-6F42-B573-08A95E88A6AE}"/>
    <dgm:cxn modelId="{04573251-9A2B-C54A-8A18-E5C8D67F16AF}" type="presOf" srcId="{1BFF58D3-8F28-D342-8BD9-39E85D87AB9A}" destId="{129B43CD-C726-4E4A-8F24-B6C8A2463FF0}" srcOrd="0" destOrd="0" presId="urn:microsoft.com/office/officeart/2005/8/layout/hierarchy2#1"/>
    <dgm:cxn modelId="{E5B1147E-704F-6C4A-A1FB-79BD6FC497FC}" srcId="{1BFF58D3-8F28-D342-8BD9-39E85D87AB9A}" destId="{3DDCB70C-99EC-804D-8687-C7E3971CA47C}" srcOrd="0" destOrd="0" parTransId="{7F81AF0A-540F-D448-B09B-0F035238FA44}" sibTransId="{00884C55-ED1F-AE49-B40E-091FE46ED685}"/>
    <dgm:cxn modelId="{E72DB88E-3891-564D-93F6-DEA3C56E8D3D}" type="presOf" srcId="{8FAE6AA5-55FB-8441-B39F-EF81AFFB0973}" destId="{D6E6226A-15F7-F746-BBB4-89D673781C7A}" srcOrd="0" destOrd="0" presId="urn:microsoft.com/office/officeart/2005/8/layout/hierarchy2#1"/>
    <dgm:cxn modelId="{3FA19BA6-8688-E445-88AB-34FEAFB9E933}" type="presOf" srcId="{289F91A6-D796-5944-8249-ED91A7DC0230}" destId="{143F9A2A-7DF7-654D-A8DD-AC4F58A53A72}" srcOrd="0" destOrd="0" presId="urn:microsoft.com/office/officeart/2005/8/layout/hierarchy2#1"/>
    <dgm:cxn modelId="{5E68A5AF-2383-CD4F-AFCF-881D793802B4}" type="presOf" srcId="{38B2A711-61EB-744A-A281-4AFE13A7233E}" destId="{2D217768-5588-9F40-B700-50DA94F7AFFA}" srcOrd="1" destOrd="0" presId="urn:microsoft.com/office/officeart/2005/8/layout/hierarchy2#1"/>
    <dgm:cxn modelId="{D6DDA7B2-1F8B-2048-973F-CB8A648DD838}" type="presOf" srcId="{7F81AF0A-540F-D448-B09B-0F035238FA44}" destId="{EAFED20B-26EC-ED47-83A4-E6134E1220D7}" srcOrd="1" destOrd="0" presId="urn:microsoft.com/office/officeart/2005/8/layout/hierarchy2#1"/>
    <dgm:cxn modelId="{16C1BBC4-B375-B64A-9177-C2DB3C219638}" srcId="{1BFF58D3-8F28-D342-8BD9-39E85D87AB9A}" destId="{8FAE6AA5-55FB-8441-B39F-EF81AFFB0973}" srcOrd="2" destOrd="0" parTransId="{38B2A711-61EB-744A-A281-4AFE13A7233E}" sibTransId="{DC55ADC6-9B6C-394E-9135-CD66B15D9CA1}"/>
    <dgm:cxn modelId="{91B96EFC-916F-0A46-9240-F1854EFB49DD}" type="presOf" srcId="{3DDCB70C-99EC-804D-8687-C7E3971CA47C}" destId="{CD59374A-AD67-FC40-8D16-2689A1E3986A}" srcOrd="0" destOrd="0" presId="urn:microsoft.com/office/officeart/2005/8/layout/hierarchy2#1"/>
    <dgm:cxn modelId="{5621DEFD-6600-1243-ABB4-C62459A1BEA8}" type="presOf" srcId="{38B2A711-61EB-744A-A281-4AFE13A7233E}" destId="{9D5555F1-55EA-5044-9162-C7BE434E2131}" srcOrd="0" destOrd="0" presId="urn:microsoft.com/office/officeart/2005/8/layout/hierarchy2#1"/>
    <dgm:cxn modelId="{62F248ED-F16C-DB4B-B11A-04E13E238D60}" type="presParOf" srcId="{143F9A2A-7DF7-654D-A8DD-AC4F58A53A72}" destId="{EEA95B92-555D-3541-BB7F-DF8E79E8E2F7}" srcOrd="0" destOrd="0" presId="urn:microsoft.com/office/officeart/2005/8/layout/hierarchy2#1"/>
    <dgm:cxn modelId="{739E94DC-9832-4A40-8A7C-963CE55F217D}" type="presParOf" srcId="{EEA95B92-555D-3541-BB7F-DF8E79E8E2F7}" destId="{129B43CD-C726-4E4A-8F24-B6C8A2463FF0}" srcOrd="0" destOrd="0" presId="urn:microsoft.com/office/officeart/2005/8/layout/hierarchy2#1"/>
    <dgm:cxn modelId="{19FAAD56-0C92-1E45-8614-E4D62FE5298F}" type="presParOf" srcId="{EEA95B92-555D-3541-BB7F-DF8E79E8E2F7}" destId="{10053015-DBCB-5245-95C1-6256FED39305}" srcOrd="1" destOrd="0" presId="urn:microsoft.com/office/officeart/2005/8/layout/hierarchy2#1"/>
    <dgm:cxn modelId="{B14CF711-E0F3-4049-84AA-35623134D574}" type="presParOf" srcId="{10053015-DBCB-5245-95C1-6256FED39305}" destId="{0615A86E-907A-9D4E-9BBD-5DE98756C2D5}" srcOrd="0" destOrd="0" presId="urn:microsoft.com/office/officeart/2005/8/layout/hierarchy2#1"/>
    <dgm:cxn modelId="{9F1C39C3-824D-554B-B8D7-A676E928413E}" type="presParOf" srcId="{0615A86E-907A-9D4E-9BBD-5DE98756C2D5}" destId="{EAFED20B-26EC-ED47-83A4-E6134E1220D7}" srcOrd="0" destOrd="0" presId="urn:microsoft.com/office/officeart/2005/8/layout/hierarchy2#1"/>
    <dgm:cxn modelId="{8CDC57DD-0C23-2D41-B3D6-139A14D60BE9}" type="presParOf" srcId="{10053015-DBCB-5245-95C1-6256FED39305}" destId="{CF5A0559-F0F6-C743-AF82-6941565F6F61}" srcOrd="1" destOrd="0" presId="urn:microsoft.com/office/officeart/2005/8/layout/hierarchy2#1"/>
    <dgm:cxn modelId="{4CA6E2B2-D068-254E-B966-A96F6735F361}" type="presParOf" srcId="{CF5A0559-F0F6-C743-AF82-6941565F6F61}" destId="{CD59374A-AD67-FC40-8D16-2689A1E3986A}" srcOrd="0" destOrd="0" presId="urn:microsoft.com/office/officeart/2005/8/layout/hierarchy2#1"/>
    <dgm:cxn modelId="{95E72B98-845B-7A43-B288-557E5D96E699}" type="presParOf" srcId="{CF5A0559-F0F6-C743-AF82-6941565F6F61}" destId="{CFE5FE45-952C-4C49-A6B9-11B4E1EC764E}" srcOrd="1" destOrd="0" presId="urn:microsoft.com/office/officeart/2005/8/layout/hierarchy2#1"/>
    <dgm:cxn modelId="{60CE054A-334C-7940-A047-04AD03492952}" type="presParOf" srcId="{10053015-DBCB-5245-95C1-6256FED39305}" destId="{6013427D-9013-B04A-81E4-7682DC068223}" srcOrd="2" destOrd="0" presId="urn:microsoft.com/office/officeart/2005/8/layout/hierarchy2#1"/>
    <dgm:cxn modelId="{FB3931A7-CA95-EF40-B6BB-F0F29B919B0E}" type="presParOf" srcId="{6013427D-9013-B04A-81E4-7682DC068223}" destId="{DD4C1323-5179-3943-BFA3-5878C196F4FE}" srcOrd="0" destOrd="0" presId="urn:microsoft.com/office/officeart/2005/8/layout/hierarchy2#1"/>
    <dgm:cxn modelId="{B2D1B591-2FB1-8141-914E-A6C7D0F10385}" type="presParOf" srcId="{10053015-DBCB-5245-95C1-6256FED39305}" destId="{BDF3BBE5-B567-B848-86B4-06BE612CB218}" srcOrd="3" destOrd="0" presId="urn:microsoft.com/office/officeart/2005/8/layout/hierarchy2#1"/>
    <dgm:cxn modelId="{27D714D7-4E62-0245-AA0F-8A8F630DD209}" type="presParOf" srcId="{BDF3BBE5-B567-B848-86B4-06BE612CB218}" destId="{F6CFB6E6-E5B8-8943-B2A4-13D8EF3A3C8C}" srcOrd="0" destOrd="0" presId="urn:microsoft.com/office/officeart/2005/8/layout/hierarchy2#1"/>
    <dgm:cxn modelId="{3F655F09-E2E7-084E-9BB9-C0215DF83FC1}" type="presParOf" srcId="{BDF3BBE5-B567-B848-86B4-06BE612CB218}" destId="{80B84E88-965D-6F40-8199-98BE447CBDD7}" srcOrd="1" destOrd="0" presId="urn:microsoft.com/office/officeart/2005/8/layout/hierarchy2#1"/>
    <dgm:cxn modelId="{13C820A0-E469-4043-8892-BBA3CCED2C6F}" type="presParOf" srcId="{10053015-DBCB-5245-95C1-6256FED39305}" destId="{9D5555F1-55EA-5044-9162-C7BE434E2131}" srcOrd="4" destOrd="0" presId="urn:microsoft.com/office/officeart/2005/8/layout/hierarchy2#1"/>
    <dgm:cxn modelId="{43774CDE-5742-A34C-92B2-29879AE11712}" type="presParOf" srcId="{9D5555F1-55EA-5044-9162-C7BE434E2131}" destId="{2D217768-5588-9F40-B700-50DA94F7AFFA}" srcOrd="0" destOrd="0" presId="urn:microsoft.com/office/officeart/2005/8/layout/hierarchy2#1"/>
    <dgm:cxn modelId="{1E211718-BB7A-C644-A26F-F2FB12513494}" type="presParOf" srcId="{10053015-DBCB-5245-95C1-6256FED39305}" destId="{D7DA789C-71A7-FE4A-A0A3-F0CC6FC6ACC0}" srcOrd="5" destOrd="0" presId="urn:microsoft.com/office/officeart/2005/8/layout/hierarchy2#1"/>
    <dgm:cxn modelId="{8DF2E56C-8CB1-CE40-911F-3C38738ED2B2}" type="presParOf" srcId="{D7DA789C-71A7-FE4A-A0A3-F0CC6FC6ACC0}" destId="{D6E6226A-15F7-F746-BBB4-89D673781C7A}" srcOrd="0" destOrd="0" presId="urn:microsoft.com/office/officeart/2005/8/layout/hierarchy2#1"/>
    <dgm:cxn modelId="{AD5DD1D4-8793-9F44-8A6E-A56468A5AA2C}" type="presParOf" srcId="{D7DA789C-71A7-FE4A-A0A3-F0CC6FC6ACC0}" destId="{9A4FFA3B-9769-2440-8536-FA56CD9302ED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B43CD-C726-4E4A-8F24-B6C8A2463FF0}">
      <dsp:nvSpPr>
        <dsp:cNvPr id="0" name=""/>
        <dsp:cNvSpPr/>
      </dsp:nvSpPr>
      <dsp:spPr>
        <a:xfrm>
          <a:off x="1478049" y="1353196"/>
          <a:ext cx="2350088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Dynare</a:t>
          </a:r>
          <a:r>
            <a:rPr lang="zh-CN" altLang="en-US" sz="1700" kern="1200" dirty="0"/>
            <a:t>求解稳态方法</a:t>
          </a:r>
        </a:p>
      </dsp:txBody>
      <dsp:txXfrm>
        <a:off x="1512465" y="1387612"/>
        <a:ext cx="2281256" cy="1106212"/>
      </dsp:txXfrm>
    </dsp:sp>
    <dsp:sp modelId="{0615A86E-907A-9D4E-9BBD-5DE98756C2D5}">
      <dsp:nvSpPr>
        <dsp:cNvPr id="0" name=""/>
        <dsp:cNvSpPr/>
      </dsp:nvSpPr>
      <dsp:spPr>
        <a:xfrm rot="18422302">
          <a:off x="3494111" y="1242956"/>
          <a:ext cx="168000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80001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292112" y="1228202"/>
        <a:ext cx="84000" cy="84000"/>
      </dsp:txXfrm>
    </dsp:sp>
    <dsp:sp modelId="{CD59374A-AD67-FC40-8D16-2689A1E3986A}">
      <dsp:nvSpPr>
        <dsp:cNvPr id="0" name=""/>
        <dsp:cNvSpPr/>
      </dsp:nvSpPr>
      <dsp:spPr>
        <a:xfrm>
          <a:off x="4840086" y="12165"/>
          <a:ext cx="2271830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1.</a:t>
          </a:r>
          <a:r>
            <a:rPr lang="zh-CN" altLang="en-US" sz="1700" kern="1200" dirty="0"/>
            <a:t>给定初始值</a:t>
          </a:r>
          <a:r>
            <a:rPr lang="en-US" altLang="zh-CN" sz="1700" kern="1200" dirty="0"/>
            <a:t>(</a:t>
          </a:r>
          <a:r>
            <a:rPr lang="en-US" altLang="zh-CN" sz="1700" kern="1200" dirty="0" err="1">
              <a:solidFill>
                <a:srgbClr val="FF0000"/>
              </a:solidFill>
            </a:rPr>
            <a:t>initival</a:t>
          </a:r>
          <a:r>
            <a:rPr lang="en-US" altLang="zh-CN" sz="1700" kern="1200" dirty="0"/>
            <a:t>),</a:t>
          </a:r>
          <a:r>
            <a:rPr lang="zh-CN" altLang="en-US" sz="1700" kern="1200" dirty="0"/>
            <a:t>让</a:t>
          </a:r>
          <a:r>
            <a:rPr lang="en-US" altLang="zh-CN" sz="1700" kern="1200" dirty="0"/>
            <a:t>Dynare</a:t>
          </a:r>
          <a:r>
            <a:rPr lang="zh-CN" altLang="en-US" sz="1700" kern="1200" dirty="0"/>
            <a:t>自行迭代求解</a:t>
          </a:r>
        </a:p>
      </dsp:txBody>
      <dsp:txXfrm>
        <a:off x="4874502" y="46581"/>
        <a:ext cx="2202998" cy="1106212"/>
      </dsp:txXfrm>
    </dsp:sp>
    <dsp:sp modelId="{6013427D-9013-B04A-81E4-7682DC068223}">
      <dsp:nvSpPr>
        <dsp:cNvPr id="0" name=""/>
        <dsp:cNvSpPr/>
      </dsp:nvSpPr>
      <dsp:spPr>
        <a:xfrm>
          <a:off x="3828138" y="1913472"/>
          <a:ext cx="9400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40035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4655" y="1917217"/>
        <a:ext cx="47001" cy="47001"/>
      </dsp:txXfrm>
    </dsp:sp>
    <dsp:sp modelId="{F6CFB6E6-E5B8-8943-B2A4-13D8EF3A3C8C}">
      <dsp:nvSpPr>
        <dsp:cNvPr id="0" name=""/>
        <dsp:cNvSpPr/>
      </dsp:nvSpPr>
      <dsp:spPr>
        <a:xfrm>
          <a:off x="4768173" y="1353196"/>
          <a:ext cx="2350088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2.</a:t>
          </a:r>
          <a:r>
            <a:rPr lang="zh-CN" altLang="en-US" sz="1700" kern="1200" dirty="0"/>
            <a:t>手动求解出模型的</a:t>
          </a:r>
          <a:r>
            <a:rPr lang="zh-CN" altLang="en-US" sz="1700" kern="1200" dirty="0">
              <a:solidFill>
                <a:srgbClr val="FF0000"/>
              </a:solidFill>
            </a:rPr>
            <a:t>稳态解析解</a:t>
          </a:r>
          <a:r>
            <a:rPr lang="zh-CN" altLang="en-US" sz="1700" kern="1200" dirty="0"/>
            <a:t>，在</a:t>
          </a:r>
          <a:r>
            <a:rPr lang="en-US" altLang="zh-CN" sz="1700" kern="1200" dirty="0"/>
            <a:t>mod</a:t>
          </a:r>
          <a:r>
            <a:rPr lang="zh-CN" altLang="en-US" sz="1700" kern="1200" dirty="0"/>
            <a:t>文件中写入解析解表达式</a:t>
          </a:r>
        </a:p>
      </dsp:txBody>
      <dsp:txXfrm>
        <a:off x="4802589" y="1387612"/>
        <a:ext cx="2281256" cy="1106212"/>
      </dsp:txXfrm>
    </dsp:sp>
    <dsp:sp modelId="{9D5555F1-55EA-5044-9162-C7BE434E2131}">
      <dsp:nvSpPr>
        <dsp:cNvPr id="0" name=""/>
        <dsp:cNvSpPr/>
      </dsp:nvSpPr>
      <dsp:spPr>
        <a:xfrm rot="3310531">
          <a:off x="3475100" y="2589122"/>
          <a:ext cx="16461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46110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257003" y="2575216"/>
        <a:ext cx="82305" cy="82305"/>
      </dsp:txXfrm>
    </dsp:sp>
    <dsp:sp modelId="{D6E6226A-15F7-F746-BBB4-89D673781C7A}">
      <dsp:nvSpPr>
        <dsp:cNvPr id="0" name=""/>
        <dsp:cNvSpPr/>
      </dsp:nvSpPr>
      <dsp:spPr>
        <a:xfrm>
          <a:off x="4768173" y="2704497"/>
          <a:ext cx="2350088" cy="117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3.</a:t>
          </a:r>
          <a:r>
            <a:rPr lang="zh-CN" altLang="en-US" sz="1700" kern="1200" dirty="0"/>
            <a:t>调动外部函数文件求解稳态值（利用</a:t>
          </a:r>
          <a:r>
            <a:rPr lang="en-US" altLang="zh-CN" sz="1700" kern="1200" dirty="0" err="1"/>
            <a:t>matlab</a:t>
          </a:r>
          <a:r>
            <a:rPr lang="zh-CN" altLang="en-US" sz="1700" kern="1200" dirty="0"/>
            <a:t>数值求解函数）</a:t>
          </a:r>
        </a:p>
      </dsp:txBody>
      <dsp:txXfrm>
        <a:off x="4802589" y="2738913"/>
        <a:ext cx="2281256" cy="110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 操作介绍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914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227332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家庭：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   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    </a:t>
                </a:r>
                <a:r>
                  <a:rPr kumimoji="1" lang="en-US" altLang="zh-CN" dirty="0" err="1"/>
                  <a:t>s.t.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资本积累方程：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效用最大化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FOC:</a:t>
                </a:r>
              </a:p>
              <a:p>
                <a:r>
                  <a:rPr kumimoji="1" lang="zh-CN" altLang="en-US" dirty="0"/>
                  <a:t>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227332"/>
              </a:xfrm>
              <a:blipFill rotWithShape="1">
                <a:blip r:embed="rId2"/>
                <a:stretch>
                  <a:fillRect l="-5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754774" y="2558004"/>
                <a:ext cx="4338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774" y="2558004"/>
                <a:ext cx="433849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3" t="-81" r="-1281" b="-18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厂商</a:t>
                </a:r>
                <a:endParaRPr kumimoji="1" lang="en-US" altLang="zh-CN" baseline="-25000" dirty="0"/>
              </a:p>
              <a:p>
                <a:r>
                  <a:rPr kumimoji="1" lang="zh-CN" altLang="en-US" dirty="0"/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利润最大化的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FOC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：  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=(1−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市场出清条件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技术冲击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" t="-8" r="5" b="-3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080"/>
                <a:ext cx="8596668" cy="43371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/>
                  <a:t>模型的内生变量（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个）：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       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均衡方程组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非线性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=(1−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func>
                              <m:funcPr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080"/>
                <a:ext cx="8596668" cy="4337193"/>
              </a:xfrm>
              <a:blipFill rotWithShape="1">
                <a:blip r:embed="rId2"/>
                <a:stretch>
                  <a:fillRect l="-5" t="-13" r="5" b="-8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205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稳态均衡方程（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静态方程：去期望符号，去时间下标</a:t>
                </a:r>
                <a:r>
                  <a:rPr kumimoji="1" lang="zh-CN" altLang="en-US" dirty="0"/>
                  <a:t>）：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1=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=(1−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" t="-8" r="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648445" y="29746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13117"/>
            <a:ext cx="7202945" cy="4600134"/>
          </a:xfrm>
        </p:spPr>
        <p:txBody>
          <a:bodyPr/>
          <a:lstStyle/>
          <a:p>
            <a:r>
              <a:rPr kumimoji="1" lang="zh-CN" altLang="en-US" dirty="0"/>
              <a:t>模型的稳态解析解：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17241" y="2325351"/>
                <a:ext cx="5815438" cy="416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𝛽𝛿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𝛽𝛿</m:t>
                                      </m:r>
                                    </m:e>
                                  </m:d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𝛽𝛿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𝛽𝛿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kumimoji="1"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𝛽𝛿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kumimoji="1"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𝛽𝛿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𝛽𝛿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kumimoji="1"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41" y="2325351"/>
                <a:ext cx="5815438" cy="4160178"/>
              </a:xfrm>
              <a:prstGeom prst="rect">
                <a:avLst/>
              </a:prstGeom>
              <a:blipFill rotWithShape="1">
                <a:blip r:embed="rId2"/>
                <a:stretch>
                  <a:fillRect l="-8" t="-15" r="1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518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5118"/>
                <a:ext cx="8596668" cy="499109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含期望算子的方程对数线性化与</a:t>
                </a:r>
                <a:r>
                  <a:rPr kumimoji="1" lang="en-US" altLang="zh-CN" dirty="0"/>
                  <a:t>Jansen</a:t>
                </a:r>
                <a:r>
                  <a:rPr kumimoji="1" lang="zh-CN" altLang="en-US" dirty="0"/>
                  <a:t>不等式：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+1−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kumimoji="1"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+1−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对等式两边在稳态附近取全微分：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</a:t>
                </a:r>
                <a14:m>
                  <m:oMath xmlns:m="http://schemas.openxmlformats.org/officeDocument/2006/math"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即：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上式成立暗含的假定：</a:t>
                </a:r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func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事实上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在稳态附近：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func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5118"/>
                <a:ext cx="8596668" cy="4991099"/>
              </a:xfrm>
              <a:blipFill rotWithShape="1">
                <a:blip r:embed="rId2"/>
                <a:stretch>
                  <a:fillRect l="-5" t="-3" r="5" b="-33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kumimoji="1" lang="zh-CN" altLang="en-US" dirty="0"/>
              <a:t>詹森不等式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95121"/>
                <a:ext cx="9020848" cy="4833388"/>
              </a:xfrm>
            </p:spPr>
            <p:txBody>
              <a:bodyPr/>
              <a:lstStyle/>
              <a:p>
                <a:r>
                  <a:rPr kumimoji="1" lang="zh-CN" altLang="en-US" dirty="0"/>
                  <a:t>若</a:t>
                </a:r>
                <a:r>
                  <a:rPr kumimoji="1" lang="en-US" altLang="zh-CN" dirty="0"/>
                  <a:t>f(x)</a:t>
                </a:r>
                <a:r>
                  <a:rPr kumimoji="1" lang="zh-CN" altLang="en-US" dirty="0"/>
                  <a:t>是区间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a,b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上的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经济学中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凹函数，则对任意的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marL="0" indent="0">
                  <a:buNone/>
                </a:pPr>
                <a:r>
                  <a:rPr kumimoji="1" lang="zh-CN" altLang="en-US" dirty="0"/>
                  <a:t>有不等式：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r>
                  <a:rPr kumimoji="1" lang="zh-CN" altLang="en-US" dirty="0"/>
                  <a:t>若</a:t>
                </a:r>
                <a:r>
                  <a:rPr kumimoji="1" lang="en-US" altLang="zh-CN" dirty="0"/>
                  <a:t>f(x)</a:t>
                </a:r>
                <a:r>
                  <a:rPr kumimoji="1" lang="zh-CN" altLang="en-US" dirty="0"/>
                  <a:t>是区间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a,b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上的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经济学中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凸函数，则对任意的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有不等式：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时，等式成立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根据詹森不等式，我们有：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95121"/>
                <a:ext cx="9020848" cy="4833388"/>
              </a:xfrm>
              <a:blipFill rotWithShape="1">
                <a:blip r:embed="rId2"/>
                <a:stretch>
                  <a:fillRect l="-5" r="5" b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0646"/>
                <a:ext cx="8596668" cy="4617807"/>
              </a:xfrm>
            </p:spPr>
            <p:txBody>
              <a:bodyPr/>
              <a:lstStyle/>
              <a:p>
                <a:r>
                  <a:rPr kumimoji="1" lang="en-US" altLang="zh-CN" dirty="0"/>
                  <a:t>Uhlig</a:t>
                </a:r>
                <a:r>
                  <a:rPr kumimoji="1" lang="zh-CN" altLang="en-US" dirty="0"/>
                  <a:t>的对数线性化方法：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对数化偏离的定义：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某个变量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在其稳态值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1" lang="zh-CN" altLang="en-US" dirty="0"/>
                  <a:t>附近的对数化偏离可表示为：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kumimoji="1"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func>
                      </m:e>
                    </m:func>
                  </m:oMath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线性化的一些法则：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1" lang="en-US" altLang="zh-CN" dirty="0"/>
                  <a:t>(1+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1" lang="en-US" altLang="zh-CN" dirty="0"/>
                  <a:t>(1+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kumimoji="1" lang="en-US" altLang="zh-CN" dirty="0"/>
                  <a:t>(1+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acc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acc>
                  </m:oMath>
                </a14:m>
                <a:r>
                  <a:rPr kumimoji="1" lang="en-US" altLang="zh-CN" dirty="0"/>
                  <a:t>(1+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0646"/>
                <a:ext cx="8596668" cy="4617807"/>
              </a:xfrm>
              <a:blipFill rotWithShape="1">
                <a:blip r:embed="rId2"/>
                <a:stretch>
                  <a:fillRect l="-5" t="-3" r="5" b="-3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对数线性化均衡方程组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线性理性预期方程（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LRE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                             </a:t>
                </a:r>
                <a:endParaRPr kumimoji="1" lang="en-US" altLang="zh-CN" b="0" dirty="0"/>
              </a:p>
              <a:p>
                <a:r>
                  <a:rPr kumimoji="1" lang="zh-CN" altLang="en-US" dirty="0"/>
                  <a:t>                                </a:t>
                </a:r>
                <a:r>
                  <a:rPr kumimoji="1"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" t="-8" r="5" b="-15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827"/>
          </a:xfrm>
        </p:spPr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RBC</a:t>
            </a:r>
            <a:r>
              <a:rPr kumimoji="1" lang="zh-CN" altLang="en-US" dirty="0"/>
              <a:t>模型的例子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77334" y="2555442"/>
              <a:ext cx="8596311" cy="2930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5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654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54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3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定义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数值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资本产出弹性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35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贴现因子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24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偏好参数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35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折旧率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35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技术冲击继续系数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技术冲击标准差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77334" y="2555442"/>
              <a:ext cx="8596311" cy="2930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5437"/>
                    <a:gridCol w="2865437"/>
                    <a:gridCol w="2865437"/>
                  </a:tblGrid>
                  <a:tr h="423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定义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数值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29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资本产出弹性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3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贴现因子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905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偏好参数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29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折旧率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3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技术冲击继续系数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3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技术冲击标准差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677334" y="1763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参数校准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5685" y="239024"/>
            <a:ext cx="2226367" cy="370576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8937"/>
            <a:ext cx="8596668" cy="5194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98365" y="2716695"/>
            <a:ext cx="2213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Dynare</a:t>
            </a:r>
            <a:r>
              <a:rPr kumimoji="1" lang="zh-CN" altLang="en-US" sz="2400" dirty="0"/>
              <a:t>的理想</a:t>
            </a:r>
            <a:endParaRPr kumimoji="1" lang="en-US" altLang="zh-CN" sz="2400" dirty="0"/>
          </a:p>
          <a:p>
            <a:r>
              <a:rPr kumimoji="1" lang="zh-CN" altLang="en-US" sz="2400" dirty="0"/>
              <a:t>      </a:t>
            </a:r>
            <a:r>
              <a:rPr kumimoji="1" lang="en-US" altLang="zh-CN" sz="2400" dirty="0">
                <a:solidFill>
                  <a:srgbClr val="FF0000"/>
                </a:solidFill>
              </a:rPr>
              <a:t>——</a:t>
            </a:r>
            <a:r>
              <a:rPr kumimoji="1" lang="zh-CN" altLang="en-US" sz="2400" dirty="0">
                <a:solidFill>
                  <a:srgbClr val="FF0000"/>
                </a:solidFill>
              </a:rPr>
              <a:t>构建整个世界的宏观经济学模型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870" y="1930400"/>
            <a:ext cx="4083595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543" y="2083442"/>
            <a:ext cx="4908492" cy="43983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61" y="3303833"/>
            <a:ext cx="2621039" cy="10288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的内生变量类型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42088" y="1930399"/>
              <a:ext cx="8731914" cy="3722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15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697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06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0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内生变量类型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定义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Dynare</a:t>
                          </a:r>
                          <a:r>
                            <a:rPr lang="zh-CN" altLang="en-US" dirty="0"/>
                            <a:t>表达式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2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静态变量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(static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仅出现时间下标</a:t>
                          </a:r>
                          <a:r>
                            <a:rPr lang="en-US" altLang="zh-CN" dirty="0"/>
                            <a:t>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2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前瞻变量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(forward-looking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仅出现时间下标</a:t>
                          </a:r>
                          <a:r>
                            <a:rPr lang="en-US" altLang="zh-CN" dirty="0"/>
                            <a:t>t</a:t>
                          </a:r>
                          <a:r>
                            <a:rPr lang="zh-CN" altLang="en-US" dirty="0"/>
                            <a:t>和</a:t>
                          </a:r>
                          <a:r>
                            <a:rPr lang="en-US" altLang="zh-CN" dirty="0"/>
                            <a:t>t+1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C(+1)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2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后顾变量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(backward-looking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仅出现时间下标</a:t>
                          </a:r>
                          <a:r>
                            <a:rPr lang="en-US" altLang="zh-CN" dirty="0"/>
                            <a:t>t</a:t>
                          </a:r>
                          <a:r>
                            <a:rPr lang="zh-CN" altLang="en-US" dirty="0"/>
                            <a:t>和</a:t>
                          </a:r>
                          <a:r>
                            <a:rPr lang="en-US" altLang="zh-CN" dirty="0"/>
                            <a:t>t-1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A(-1)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12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混合变量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(mixed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同时出现</a:t>
                          </a:r>
                          <a:r>
                            <a:rPr lang="en-US" altLang="zh-CN" dirty="0"/>
                            <a:t>t,t-1,t+1</a:t>
                          </a:r>
                          <a:r>
                            <a:rPr lang="zh-CN" altLang="en-US" dirty="0"/>
                            <a:t>的变量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消费习惯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42088" y="1930399"/>
              <a:ext cx="8731914" cy="3722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1544"/>
                    <a:gridCol w="2769732"/>
                    <a:gridCol w="2910638"/>
                  </a:tblGrid>
                  <a:tr h="470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内生变量类型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定义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Dynare</a:t>
                          </a:r>
                          <a:r>
                            <a:rPr lang="zh-CN" altLang="en-US" dirty="0"/>
                            <a:t>表达式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812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静态变量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(static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2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前瞻变量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(forward-looking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C(+1)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2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后顾变量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(backward-looking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,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A(-1)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812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混合变量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(mixed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variable)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同时出现</a:t>
                          </a:r>
                          <a:r>
                            <a:rPr lang="en-US" altLang="zh-CN" dirty="0"/>
                            <a:t>t,t-1,t+1</a:t>
                          </a:r>
                          <a:r>
                            <a:rPr lang="zh-CN" altLang="en-US" dirty="0"/>
                            <a:t>的变量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消费习惯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564588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0102"/>
          </a:xfrm>
        </p:spPr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77334" y="1625798"/>
                <a:ext cx="8596668" cy="604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一个特殊的后顾变量（资本存量）：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资本积累方程在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Dynare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中的表达形式（一）：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(−1)+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资本积累方程在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Dynare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中的表达形式（二）：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dirty="0">
                    <a:solidFill>
                      <a:schemeClr val="tx1"/>
                    </a:solidFill>
                  </a:rPr>
                  <a:t>先进行前定变量声明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predetermined_variables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K;)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(+1)=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5798"/>
                <a:ext cx="8596668" cy="6042680"/>
              </a:xfrm>
              <a:prstGeom prst="rect">
                <a:avLst/>
              </a:prstGeom>
              <a:blipFill rotWithShape="1">
                <a:blip r:embed="rId2"/>
                <a:stretch>
                  <a:fillRect l="-5" t="-3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78" y="1625798"/>
            <a:ext cx="32639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482"/>
          </a:xfrm>
        </p:spPr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7" y="3404039"/>
            <a:ext cx="2555723" cy="85190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077" y="1787235"/>
            <a:ext cx="4136499" cy="47697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26286" y="3325091"/>
            <a:ext cx="498764" cy="218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81055" y="2493816"/>
            <a:ext cx="550718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66050" y="2493816"/>
            <a:ext cx="488373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82492" y="3927402"/>
            <a:ext cx="517354" cy="244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77345" y="4623957"/>
            <a:ext cx="477982" cy="217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81055" y="5008419"/>
            <a:ext cx="2067790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056"/>
          </a:xfrm>
        </p:spPr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626" y="1870364"/>
            <a:ext cx="4727864" cy="465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9" y="3298371"/>
            <a:ext cx="2914650" cy="10028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709" y="1382485"/>
            <a:ext cx="4706951" cy="52969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9" y="3298371"/>
            <a:ext cx="2914650" cy="10028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628" y="2545493"/>
            <a:ext cx="4598648" cy="3163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6" y="3462864"/>
            <a:ext cx="2756806" cy="8684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kumimoji="1" lang="en-US" altLang="zh-CN" dirty="0"/>
              <a:t>mod</a:t>
            </a:r>
            <a:r>
              <a:rPr kumimoji="1" lang="zh-CN" altLang="en-US" dirty="0"/>
              <a:t>文件的代码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114609"/>
            <a:ext cx="2894939" cy="9614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5942" y="3436594"/>
            <a:ext cx="5539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order=1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一阶近似 </a:t>
            </a:r>
            <a:r>
              <a:rPr kumimoji="1" lang="en-US" altLang="zh-CN" dirty="0"/>
              <a:t>(Dynare</a:t>
            </a:r>
            <a:r>
              <a:rPr kumimoji="1" lang="zh-CN" altLang="en-US" dirty="0"/>
              <a:t>目前最多可进行三阶近似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irf</a:t>
            </a:r>
            <a:r>
              <a:rPr kumimoji="1" lang="en-US" altLang="zh-CN" dirty="0"/>
              <a:t>=40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脉冲响应函数的期数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缺失为</a:t>
            </a:r>
            <a:r>
              <a:rPr kumimoji="1" lang="en-US" altLang="zh-CN" dirty="0"/>
              <a:t>40</a:t>
            </a:r>
            <a:r>
              <a:rPr kumimoji="1" lang="zh-CN" altLang="en-US" dirty="0"/>
              <a:t>期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periods=500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随机模拟的期数为</a:t>
            </a:r>
            <a:r>
              <a:rPr kumimoji="1" lang="en-US" altLang="zh-CN" dirty="0"/>
              <a:t>500(</a:t>
            </a:r>
            <a:r>
              <a:rPr kumimoji="1" lang="zh-CN" altLang="en-US" dirty="0"/>
              <a:t>缺失为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期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loglinear</a:t>
            </a:r>
            <a:r>
              <a:rPr kumimoji="1" lang="zh-CN" altLang="en-US" dirty="0"/>
              <a:t>：对数线性化（</a:t>
            </a:r>
            <a:r>
              <a:rPr kumimoji="1" lang="zh-CN" altLang="en-US" dirty="0">
                <a:solidFill>
                  <a:srgbClr val="FF0000"/>
                </a:solidFill>
              </a:rPr>
              <a:t>要求模型中稳态值不能为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42" y="2110532"/>
            <a:ext cx="5257800" cy="1004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一个预处理机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 使用非常简洁的语言将复杂的经济学模型转化为计算机程序。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一个</a:t>
            </a:r>
            <a:r>
              <a:rPr kumimoji="1" lang="en-US" altLang="zh-CN" dirty="0">
                <a:solidFill>
                  <a:srgbClr val="FF0000"/>
                </a:solidFill>
              </a:rPr>
              <a:t>M</a:t>
            </a:r>
            <a:r>
              <a:rPr kumimoji="1" lang="zh-CN" altLang="en-US" dirty="0">
                <a:solidFill>
                  <a:srgbClr val="FF0000"/>
                </a:solidFill>
              </a:rPr>
              <a:t>文件的集合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Dynare</a:t>
            </a:r>
            <a:r>
              <a:rPr kumimoji="1" lang="zh-CN" altLang="en-US" dirty="0"/>
              <a:t>的底层代码均由</a:t>
            </a:r>
            <a:r>
              <a:rPr kumimoji="1" lang="en-US" altLang="zh-CN" dirty="0" err="1"/>
              <a:t>Matlab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(</a:t>
            </a:r>
            <a:r>
              <a:rPr kumimoji="1" lang="zh-CN" altLang="en-US" dirty="0"/>
              <a:t>函数文件</a:t>
            </a:r>
            <a:r>
              <a:rPr kumimoji="1" lang="en-US" altLang="zh-CN" dirty="0"/>
              <a:t>)</a:t>
            </a:r>
            <a:r>
              <a:rPr kumimoji="1" lang="zh-CN" altLang="en-US" dirty="0"/>
              <a:t>构成，极大简化了繁琐的编程工作。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一个开源的傻瓜软件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  编写模型文件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XXX.mod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，输入</a:t>
            </a:r>
            <a:r>
              <a:rPr kumimoji="1" lang="en-US" altLang="zh-CN" dirty="0" err="1"/>
              <a:t>dynare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XXX.mod</a:t>
            </a:r>
            <a:r>
              <a:rPr kumimoji="1" lang="zh-CN" altLang="en-US" dirty="0"/>
              <a:t> 指令，两步即可进行计算和模拟。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386576"/>
            <a:ext cx="8596668" cy="706244"/>
          </a:xfrm>
        </p:spPr>
        <p:txBody>
          <a:bodyPr/>
          <a:lstStyle/>
          <a:p>
            <a:r>
              <a:rPr kumimoji="1" lang="zh-CN" altLang="en-US" dirty="0"/>
              <a:t>如何新建一个</a:t>
            </a:r>
            <a:r>
              <a:rPr kumimoji="1" lang="en-US" altLang="zh-CN" dirty="0"/>
              <a:t>mod</a:t>
            </a:r>
            <a:r>
              <a:rPr kumimoji="1" lang="zh-CN" altLang="en-US" dirty="0"/>
              <a:t>文件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61" y="1092821"/>
            <a:ext cx="8854067" cy="5553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0064" y="1449658"/>
            <a:ext cx="334537" cy="535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>
            <a:off x="844601" y="1717288"/>
            <a:ext cx="2500765" cy="1561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92863" y="309379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第一步：点击该按钮新建一个脚本文件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58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如何新建一个</a:t>
            </a:r>
            <a:r>
              <a:rPr kumimoji="1" lang="en-US" altLang="zh-CN" dirty="0"/>
              <a:t>mod</a:t>
            </a:r>
            <a:r>
              <a:rPr kumimoji="1" lang="zh-CN" altLang="en-US" dirty="0"/>
              <a:t>文件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315844"/>
            <a:ext cx="8277094" cy="5374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0244" y="2587083"/>
            <a:ext cx="5196468" cy="2308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4282068" y="4895385"/>
            <a:ext cx="0" cy="379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74064" y="5263376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第二步：在脚本编辑器中输入模型代码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1137425" y="1672012"/>
            <a:ext cx="301083" cy="39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438508" y="1851102"/>
            <a:ext cx="37133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51863" y="16936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第三步：点击保存按钮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18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如何新建一个</a:t>
            </a:r>
            <a:r>
              <a:rPr kumimoji="1" lang="en-US" altLang="zh-CN" dirty="0"/>
              <a:t>mod</a:t>
            </a:r>
            <a:r>
              <a:rPr kumimoji="1" lang="zh-CN" altLang="en-US" dirty="0"/>
              <a:t>文件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59" y="1471961"/>
            <a:ext cx="5809785" cy="5196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9610" y="6110868"/>
            <a:ext cx="2129883" cy="245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3"/>
          </p:cNvCxnSpPr>
          <p:nvPr/>
        </p:nvCxnSpPr>
        <p:spPr>
          <a:xfrm flipV="1">
            <a:off x="5419493" y="5006227"/>
            <a:ext cx="379141" cy="1227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37463" y="467258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第四步：在格式栏中选择“所有文件”选项</a:t>
            </a:r>
          </a:p>
        </p:txBody>
      </p:sp>
      <p:sp>
        <p:nvSpPr>
          <p:cNvPr id="12" name="矩形 11"/>
          <p:cNvSpPr/>
          <p:nvPr/>
        </p:nvSpPr>
        <p:spPr>
          <a:xfrm>
            <a:off x="2899317" y="1683834"/>
            <a:ext cx="2899317" cy="23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4728117" y="1918010"/>
            <a:ext cx="0" cy="718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59404" y="263703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第五步：在存储为中输入</a:t>
            </a:r>
            <a:r>
              <a:rPr kumimoji="1" lang="en-US" altLang="zh-CN" dirty="0" err="1">
                <a:solidFill>
                  <a:srgbClr val="FF0000"/>
                </a:solidFill>
              </a:rPr>
              <a:t>xxx.mod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9220" y="6441160"/>
            <a:ext cx="680224" cy="227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>
            <a:stCxn id="18" idx="0"/>
          </p:cNvCxnSpPr>
          <p:nvPr/>
        </p:nvCxnSpPr>
        <p:spPr>
          <a:xfrm flipV="1">
            <a:off x="6919332" y="5910146"/>
            <a:ext cx="16727" cy="531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58935" y="5637712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第六步：点击存储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/>
          <a:lstStyle/>
          <a:p>
            <a:r>
              <a:rPr kumimoji="1" lang="zh-CN" altLang="en-US" dirty="0"/>
              <a:t>运行</a:t>
            </a:r>
            <a:r>
              <a:rPr kumimoji="1" lang="en-US" altLang="zh-CN" dirty="0"/>
              <a:t>mod</a:t>
            </a:r>
            <a:r>
              <a:rPr kumimoji="1" lang="zh-CN" altLang="en-US" dirty="0"/>
              <a:t>文件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0461"/>
            <a:ext cx="7603029" cy="511990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22300" y="4505093"/>
            <a:ext cx="1597515" cy="17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stCxn id="20" idx="2"/>
          </p:cNvCxnSpPr>
          <p:nvPr/>
        </p:nvCxnSpPr>
        <p:spPr>
          <a:xfrm flipH="1">
            <a:off x="1621057" y="4683513"/>
            <a:ext cx="1" cy="836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7334" y="5489805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新建成功的</a:t>
            </a:r>
            <a:r>
              <a:rPr kumimoji="1" lang="en-US" altLang="zh-CN" dirty="0">
                <a:solidFill>
                  <a:srgbClr val="FF0000"/>
                </a:solidFill>
              </a:rPr>
              <a:t>mod</a:t>
            </a:r>
            <a:r>
              <a:rPr kumimoji="1" lang="zh-CN" altLang="en-US" dirty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25" name="矩形 24"/>
          <p:cNvSpPr/>
          <p:nvPr/>
        </p:nvSpPr>
        <p:spPr>
          <a:xfrm>
            <a:off x="3356517" y="2865863"/>
            <a:ext cx="1516566" cy="18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4427034" y="3077737"/>
            <a:ext cx="1338146" cy="423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65180" y="333912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mod</a:t>
            </a:r>
            <a:r>
              <a:rPr kumimoji="1" lang="zh-CN" altLang="en-US" dirty="0">
                <a:solidFill>
                  <a:srgbClr val="FF0000"/>
                </a:solidFill>
              </a:rPr>
              <a:t>文件的代码</a:t>
            </a:r>
          </a:p>
        </p:txBody>
      </p:sp>
      <p:sp>
        <p:nvSpPr>
          <p:cNvPr id="30" name="矩形 29"/>
          <p:cNvSpPr/>
          <p:nvPr/>
        </p:nvSpPr>
        <p:spPr>
          <a:xfrm>
            <a:off x="3534937" y="5642517"/>
            <a:ext cx="1862253" cy="216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>
          <a:xfrm>
            <a:off x="5397190" y="5750827"/>
            <a:ext cx="713678" cy="3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10868" y="559300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运行</a:t>
            </a:r>
            <a:r>
              <a:rPr kumimoji="1" lang="en-US" altLang="zh-CN" dirty="0">
                <a:solidFill>
                  <a:srgbClr val="FF0000"/>
                </a:solidFill>
              </a:rPr>
              <a:t>mod</a:t>
            </a:r>
            <a:r>
              <a:rPr kumimoji="1" lang="zh-CN" altLang="en-US" dirty="0">
                <a:solidFill>
                  <a:srgbClr val="FF0000"/>
                </a:solidFill>
              </a:rPr>
              <a:t>文件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185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8" y="318655"/>
            <a:ext cx="9047018" cy="628286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计算结果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稳态和残差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3" y="2127339"/>
            <a:ext cx="3518704" cy="3345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702" y="2127339"/>
            <a:ext cx="3924300" cy="31251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计算结果</a:t>
            </a:r>
            <a:r>
              <a:rPr kumimoji="1" lang="en-US" altLang="zh-CN" dirty="0"/>
              <a:t>——BK</a:t>
            </a:r>
            <a:r>
              <a:rPr kumimoji="1" lang="zh-CN" altLang="en-US" dirty="0"/>
              <a:t>检验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02" y="2273643"/>
            <a:ext cx="6063342" cy="35216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8605" y="3638381"/>
            <a:ext cx="294090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线箭头连接符 5"/>
          <p:cNvCxnSpPr>
            <a:stCxn id="3" idx="3"/>
          </p:cNvCxnSpPr>
          <p:nvPr/>
        </p:nvCxnSpPr>
        <p:spPr>
          <a:xfrm>
            <a:off x="4139513" y="3866981"/>
            <a:ext cx="1767017" cy="6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06530" y="368231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随机差分方程组的特征根的模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计算结果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模型基本信息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57324"/>
            <a:ext cx="5723466" cy="37038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2891" y="3460830"/>
            <a:ext cx="2071868" cy="263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endCxn id="8" idx="1"/>
          </p:cNvCxnSpPr>
          <p:nvPr/>
        </p:nvCxnSpPr>
        <p:spPr>
          <a:xfrm flipV="1">
            <a:off x="3561796" y="2379034"/>
            <a:ext cx="2274053" cy="1094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35849" y="2194368"/>
                <a:ext cx="1528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随机冲击：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49" y="2194368"/>
                <a:ext cx="152836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" t="-120" r="8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151639" y="3724798"/>
            <a:ext cx="2071868" cy="25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51639" y="3995960"/>
            <a:ext cx="2071868" cy="21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4223507" y="3208403"/>
            <a:ext cx="1612343" cy="57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835850" y="3023737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状态变量：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50" y="3023737"/>
                <a:ext cx="194155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" t="-136" r="-625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151639" y="4209273"/>
            <a:ext cx="2071868" cy="28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/>
          <p:cNvCxnSpPr>
            <a:stCxn id="10" idx="3"/>
          </p:cNvCxnSpPr>
          <p:nvPr/>
        </p:nvCxnSpPr>
        <p:spPr>
          <a:xfrm flipV="1">
            <a:off x="4223507" y="4088608"/>
            <a:ext cx="1612343" cy="14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35849" y="3927860"/>
                <a:ext cx="2359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跳跃变量：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49" y="3927860"/>
                <a:ext cx="23593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104" r="-11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/>
          <p:cNvCxnSpPr>
            <a:stCxn id="16" idx="3"/>
          </p:cNvCxnSpPr>
          <p:nvPr/>
        </p:nvCxnSpPr>
        <p:spPr>
          <a:xfrm>
            <a:off x="4223507" y="4353566"/>
            <a:ext cx="1612342" cy="571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835849" y="4740117"/>
                <a:ext cx="2584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静态变量：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kumimoji="1" lang="zh-CN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kumimoji="1" lang="zh-CN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49" y="4740117"/>
                <a:ext cx="25847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129" r="-4673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25127"/>
            <a:ext cx="8837056" cy="64225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计算结果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策略和转移函数（水平偏离）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06" y="2742761"/>
            <a:ext cx="8596312" cy="1541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19481" y="4386849"/>
                <a:ext cx="6812571" cy="2172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0.046741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0.098830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−0.052089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0.887911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−0.025310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0.178627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−0.022458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0.984029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0.351550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0.632479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0.632479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0.163096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1.166945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0.100088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0.950000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1.035820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0.370053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0.665767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0.665767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0.171680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1.228363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0.105355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1.000000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81" y="4386849"/>
                <a:ext cx="6812571" cy="2172198"/>
              </a:xfrm>
              <a:prstGeom prst="rect">
                <a:avLst/>
              </a:prstGeom>
              <a:blipFill rotWithShape="1">
                <a:blip r:embed="rId3"/>
                <a:stretch>
                  <a:fillRect l="-8" t="-12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50306" y="3232784"/>
            <a:ext cx="8350919" cy="21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kumimoji="1" lang="zh-CN" altLang="en-US" b="1">
              <a:solidFill>
                <a:schemeClr val="accent4"/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5065542" y="2885545"/>
            <a:ext cx="0" cy="347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08014" y="2598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模型的稳态值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0306" y="1726044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策略和转移函数用于刻画当模型受到外生冲击时，模型偏离稳态的演化路径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771"/>
          </a:xfrm>
        </p:spPr>
        <p:txBody>
          <a:bodyPr/>
          <a:lstStyle/>
          <a:p>
            <a:r>
              <a:rPr kumimoji="1" lang="zh-CN" altLang="en-US" dirty="0"/>
              <a:t>脉冲响应图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水平偏离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5732"/>
            <a:ext cx="7874384" cy="4946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的开发团队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7" y="1417983"/>
            <a:ext cx="8799615" cy="5267825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4251366" y="2149434"/>
            <a:ext cx="1365663" cy="296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617029" y="196476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创始人和团队</a:t>
            </a:r>
            <a:r>
              <a:rPr kumimoji="1" lang="en-US" altLang="zh-CN" dirty="0">
                <a:solidFill>
                  <a:srgbClr val="FF0000"/>
                </a:solidFill>
              </a:rPr>
              <a:t>leader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5415148" y="4459783"/>
            <a:ext cx="1254411" cy="302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69559" y="4275117"/>
            <a:ext cx="298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Dynare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Forum</a:t>
            </a:r>
            <a:r>
              <a:rPr kumimoji="1" lang="zh-CN" altLang="en-US" dirty="0">
                <a:solidFill>
                  <a:srgbClr val="FF0000"/>
                </a:solidFill>
              </a:rPr>
              <a:t>核心管理员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2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随机模拟的时间序列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8648" y="131821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技术冲击的时间序列：模拟白噪声过程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8481"/>
            <a:ext cx="7451905" cy="485255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80585" y="1776549"/>
            <a:ext cx="2267372" cy="154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肘形连接符 15"/>
          <p:cNvCxnSpPr/>
          <p:nvPr/>
        </p:nvCxnSpPr>
        <p:spPr>
          <a:xfrm flipV="1">
            <a:off x="2002536" y="1475529"/>
            <a:ext cx="896112" cy="2860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计算结果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策略和转移函数（对数偏离）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8759" y="3397107"/>
                <a:ext cx="8596668" cy="27023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kumimoji="1" lang="zh-CN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kumimoji="1"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232908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.514553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0.704938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897704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180141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413049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664795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1.212434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581192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3.314407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198864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403745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0.808689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1.013570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0.950000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1.276247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.611781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3.488849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209331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424995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0.851252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1.066916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1.000000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759" y="3397107"/>
                <a:ext cx="8596668" cy="2702357"/>
              </a:xfrm>
              <a:blipFill rotWithShape="1">
                <a:blip r:embed="rId2"/>
                <a:stretch>
                  <a:fillRect l="-5" t="-18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9" y="1717386"/>
            <a:ext cx="7909214" cy="151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8759" y="2202873"/>
            <a:ext cx="754553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306166" y="1849582"/>
            <a:ext cx="0" cy="353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90503" y="15489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模型的对数稳态值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脉冲响应图（对数偏离）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4336"/>
            <a:ext cx="8084128" cy="492529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模拟变量的各阶矩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76041"/>
            <a:ext cx="8596312" cy="357657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模拟变量的相关系数矩阵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296" y="2338086"/>
            <a:ext cx="7848600" cy="362287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模拟变量的自相关系数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93" y="2384384"/>
            <a:ext cx="6762376" cy="349555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765"/>
          </a:xfrm>
        </p:spPr>
        <p:txBody>
          <a:bodyPr/>
          <a:lstStyle/>
          <a:p>
            <a:r>
              <a:rPr kumimoji="1" lang="zh-CN" altLang="en-US" dirty="0"/>
              <a:t>对数线性化模型的求解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827" y="2287646"/>
            <a:ext cx="3212601" cy="39858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69311"/>
            <a:ext cx="4878513" cy="44099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1851" y="3210918"/>
            <a:ext cx="1828800" cy="26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4352081" y="3471877"/>
            <a:ext cx="0" cy="347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47151" y="3783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将稳态值作为参数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6467339" y="2287646"/>
            <a:ext cx="708965" cy="281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10" idx="0"/>
          </p:cNvCxnSpPr>
          <p:nvPr/>
        </p:nvCxnSpPr>
        <p:spPr>
          <a:xfrm flipH="1" flipV="1">
            <a:off x="6805914" y="2002420"/>
            <a:ext cx="15908" cy="285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8827" y="1714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声明模型为线性化模型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kumimoji="1" lang="zh-CN" altLang="en-US" dirty="0"/>
              <a:t>对数线性化模型的脉冲影响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9418"/>
            <a:ext cx="8596668" cy="501534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303" y="417095"/>
            <a:ext cx="8596668" cy="725905"/>
          </a:xfrm>
        </p:spPr>
        <p:txBody>
          <a:bodyPr/>
          <a:lstStyle/>
          <a:p>
            <a:r>
              <a:rPr kumimoji="1" lang="zh-CN" altLang="en-US" dirty="0"/>
              <a:t>参数传递与脉冲响应图的比较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03" y="1143001"/>
            <a:ext cx="7878733" cy="545030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参数传递原理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1" y="2698595"/>
            <a:ext cx="6769100" cy="3313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的工作原理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61" y="1354239"/>
            <a:ext cx="8486114" cy="467621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898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2354"/>
            <a:ext cx="8232750" cy="49376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59619" y="4438185"/>
            <a:ext cx="935665" cy="200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9" idx="0"/>
          </p:cNvCxnSpPr>
          <p:nvPr/>
        </p:nvCxnSpPr>
        <p:spPr>
          <a:xfrm flipV="1">
            <a:off x="4327452" y="2626243"/>
            <a:ext cx="0" cy="1811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519377" y="228208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不清空工作区中的变量和数据</a:t>
            </a:r>
          </a:p>
        </p:txBody>
      </p:sp>
      <p:sp>
        <p:nvSpPr>
          <p:cNvPr id="28" name="矩形 27"/>
          <p:cNvSpPr/>
          <p:nvPr/>
        </p:nvSpPr>
        <p:spPr>
          <a:xfrm>
            <a:off x="4869713" y="4436888"/>
            <a:ext cx="733646" cy="20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>
            <a:stCxn id="28" idx="2"/>
          </p:cNvCxnSpPr>
          <p:nvPr/>
        </p:nvCxnSpPr>
        <p:spPr>
          <a:xfrm>
            <a:off x="5236536" y="4638906"/>
            <a:ext cx="0" cy="513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75668" y="5116819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循环过程中不显示脉冲响应图</a:t>
            </a:r>
          </a:p>
        </p:txBody>
      </p:sp>
      <p:sp>
        <p:nvSpPr>
          <p:cNvPr id="36" name="矩形 35"/>
          <p:cNvSpPr/>
          <p:nvPr/>
        </p:nvSpPr>
        <p:spPr>
          <a:xfrm>
            <a:off x="1683834" y="4259766"/>
            <a:ext cx="1835543" cy="177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kumimoji="1" lang="zh-CN" altLang="en-US" dirty="0"/>
              <a:t>参数传递与脉冲响应图的比较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33" y="1684421"/>
            <a:ext cx="7495672" cy="472841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</p:spPr>
        <p:txBody>
          <a:bodyPr/>
          <a:lstStyle/>
          <a:p>
            <a:r>
              <a:rPr kumimoji="1" lang="zh-CN" altLang="en-US"/>
              <a:t>参数传递与脉冲响应图的比较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20" y="1739591"/>
            <a:ext cx="6557210" cy="45727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6682" y="4977852"/>
            <a:ext cx="6028661" cy="24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745" y="180109"/>
            <a:ext cx="5735781" cy="64977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509" y="2909453"/>
            <a:ext cx="2410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DSGE</a:t>
            </a:r>
            <a:r>
              <a:rPr kumimoji="1" lang="zh-CN" altLang="en-US" sz="2400" dirty="0"/>
              <a:t>建模和求解的技术流程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45727" y="29787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8350" y="2424545"/>
            <a:ext cx="84946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solidFill>
                  <a:schemeClr val="accent4"/>
                </a:solidFill>
                <a:effectLst/>
              </a:rPr>
              <a:t>谢谢聆听</a:t>
            </a:r>
            <a:endParaRPr lang="en-US" altLang="zh-CN" sz="5400" b="1" cap="none" spc="0" dirty="0">
              <a:solidFill>
                <a:schemeClr val="accent4"/>
              </a:solidFill>
              <a:effectLst/>
            </a:endParaRPr>
          </a:p>
          <a:p>
            <a:pPr algn="ctr"/>
            <a:r>
              <a:rPr lang="zh-CN" altLang="en-US" sz="5400" b="1" cap="none" spc="0" dirty="0">
                <a:solidFill>
                  <a:schemeClr val="accent4"/>
                </a:solidFill>
                <a:effectLst/>
              </a:rPr>
              <a:t>预祝同学们</a:t>
            </a:r>
            <a:r>
              <a:rPr lang="zh-CN" altLang="en-US" sz="5400" b="1" dirty="0">
                <a:solidFill>
                  <a:schemeClr val="accent4"/>
                </a:solidFill>
              </a:rPr>
              <a:t>期末考试顺利！</a:t>
            </a:r>
            <a:endParaRPr lang="zh-CN" alt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的工作原理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21539"/>
            <a:ext cx="8596312" cy="323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18214"/>
            <a:ext cx="8596668" cy="660400"/>
          </a:xfrm>
        </p:spPr>
        <p:txBody>
          <a:bodyPr/>
          <a:lstStyle/>
          <a:p>
            <a:r>
              <a:rPr kumimoji="1" lang="en-US" altLang="zh-CN" dirty="0" err="1"/>
              <a:t>Matlab</a:t>
            </a:r>
            <a:r>
              <a:rPr kumimoji="1" lang="zh-CN" altLang="en-US" dirty="0"/>
              <a:t>窗口基本布局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78614"/>
            <a:ext cx="8596668" cy="53859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2076" y="2477385"/>
            <a:ext cx="5348177" cy="2130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40502" y="2169041"/>
            <a:ext cx="1576030" cy="401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4734" y="4837814"/>
            <a:ext cx="5241852" cy="1105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7334" y="2169041"/>
            <a:ext cx="1502340" cy="185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55126" y="3073935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脚本编辑器：用于输入并保存代码的区域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85660" y="5067541"/>
            <a:ext cx="244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命令窗口：用于输入命令和返回计算结果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63345" y="2881745"/>
            <a:ext cx="942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工作区：用于现实内存中的变量名、数据结构、数值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程序包导入</a:t>
            </a:r>
            <a:r>
              <a:rPr kumimoji="1" lang="en-US" altLang="zh-CN" dirty="0" err="1"/>
              <a:t>Matlab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73618"/>
            <a:ext cx="8596668" cy="486971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下载并安装</a:t>
            </a:r>
            <a:r>
              <a:rPr kumimoji="1" lang="en-US" altLang="zh-CN" dirty="0" err="1"/>
              <a:t>Matlab</a:t>
            </a:r>
            <a:r>
              <a:rPr kumimoji="1" lang="zh-CN" altLang="en-US" dirty="0"/>
              <a:t> （如版本</a:t>
            </a:r>
            <a:r>
              <a:rPr kumimoji="1" lang="en-US" altLang="zh-CN" dirty="0" err="1"/>
              <a:t>Matlab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R2015b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    下载并安装</a:t>
            </a:r>
            <a:r>
              <a:rPr kumimoji="1" lang="en-US" altLang="zh-CN" dirty="0"/>
              <a:t>Dynare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如版本</a:t>
            </a:r>
            <a:r>
              <a:rPr kumimoji="1" lang="en-US" altLang="zh-CN" dirty="0"/>
              <a:t>Dynare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4.5.7</a:t>
            </a:r>
            <a:r>
              <a:rPr kumimoji="1" lang="zh-CN" altLang="en-US" dirty="0"/>
              <a:t>  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打开</a:t>
            </a:r>
            <a:r>
              <a:rPr kumimoji="1" lang="en-US" altLang="zh-CN" dirty="0" err="1"/>
              <a:t>Matlab</a:t>
            </a:r>
            <a:r>
              <a:rPr kumimoji="1" lang="zh-CN" altLang="en-US" dirty="0"/>
              <a:t>在命令窗口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commond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window)</a:t>
            </a:r>
            <a:r>
              <a:rPr kumimoji="1" lang="zh-CN" altLang="en-US" dirty="0"/>
              <a:t>输入以下指令：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Windows</a:t>
            </a:r>
            <a:r>
              <a:rPr kumimoji="1" lang="zh-CN" altLang="en-US" dirty="0">
                <a:solidFill>
                  <a:srgbClr val="0432FF"/>
                </a:solidFill>
              </a:rPr>
              <a:t>版本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addpath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d:\</a:t>
            </a:r>
            <a:r>
              <a:rPr kumimoji="1" lang="en-US" altLang="zh-CN" dirty="0" err="1">
                <a:solidFill>
                  <a:schemeClr val="tx1"/>
                </a:solidFill>
              </a:rPr>
              <a:t>dynare</a:t>
            </a:r>
            <a:r>
              <a:rPr kumimoji="1" lang="en-US" altLang="zh-CN" dirty="0">
                <a:solidFill>
                  <a:schemeClr val="tx1"/>
                </a:solidFill>
              </a:rPr>
              <a:t>\4.5.7\</a:t>
            </a:r>
            <a:r>
              <a:rPr kumimoji="1" lang="en-US" altLang="zh-CN" dirty="0" err="1">
                <a:solidFill>
                  <a:schemeClr val="tx1"/>
                </a:solidFill>
              </a:rPr>
              <a:t>matlab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添加路径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cd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d:\</a:t>
            </a:r>
            <a:r>
              <a:rPr kumimoji="1" lang="en-US" altLang="zh-CN" dirty="0" err="1">
                <a:solidFill>
                  <a:schemeClr val="tx1"/>
                </a:solidFill>
              </a:rPr>
              <a:t>dynare</a:t>
            </a:r>
            <a:r>
              <a:rPr kumimoji="1" lang="en-US" altLang="zh-CN" dirty="0">
                <a:solidFill>
                  <a:schemeClr val="tx1"/>
                </a:solidFill>
              </a:rPr>
              <a:t>\4.5.7\</a:t>
            </a:r>
            <a:r>
              <a:rPr kumimoji="1" lang="en-US" altLang="zh-CN" dirty="0" err="1">
                <a:solidFill>
                  <a:schemeClr val="tx1"/>
                </a:solidFill>
              </a:rPr>
              <a:t>matlab</a:t>
            </a:r>
            <a:r>
              <a:rPr kumimoji="1" lang="en-US" altLang="zh-CN" dirty="0">
                <a:solidFill>
                  <a:schemeClr val="tx1"/>
                </a:solidFill>
              </a:rPr>
              <a:t>\examples(</a:t>
            </a:r>
            <a:r>
              <a:rPr kumimoji="1" lang="zh-CN" altLang="en-US" dirty="0">
                <a:solidFill>
                  <a:srgbClr val="FF0000"/>
                </a:solidFill>
              </a:rPr>
              <a:t>导入当前工作目录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mac</a:t>
            </a:r>
            <a:r>
              <a:rPr kumimoji="1" lang="zh-CN" altLang="en-US" dirty="0">
                <a:solidFill>
                  <a:srgbClr val="0432FF"/>
                </a:solidFill>
              </a:rPr>
              <a:t>版本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addpath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/Applications/Dynare/4.5.7/</a:t>
            </a:r>
            <a:r>
              <a:rPr kumimoji="1" lang="en-US" altLang="zh-CN" dirty="0" err="1"/>
              <a:t>matlab</a:t>
            </a:r>
            <a:r>
              <a:rPr kumimoji="1" lang="en-US" altLang="zh-CN" dirty="0"/>
              <a:t> (</a:t>
            </a:r>
            <a:r>
              <a:rPr kumimoji="1" lang="zh-CN" altLang="en-US" dirty="0">
                <a:solidFill>
                  <a:srgbClr val="FF0000"/>
                </a:solidFill>
              </a:rPr>
              <a:t>添加路径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cd</a:t>
            </a:r>
            <a:r>
              <a:rPr kumimoji="1" lang="zh-CN" altLang="en-US" dirty="0"/>
              <a:t> </a:t>
            </a:r>
            <a:r>
              <a:rPr kumimoji="1" lang="en-US" altLang="zh-CN" dirty="0"/>
              <a:t>/applications/Dynare/4.5.7/examples 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导入当前工作目录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注：每次打开</a:t>
            </a:r>
            <a:r>
              <a:rPr kumimoji="1" lang="en-US" altLang="zh-CN" dirty="0" err="1">
                <a:solidFill>
                  <a:srgbClr val="FF0000"/>
                </a:solidFill>
              </a:rPr>
              <a:t>Matlab</a:t>
            </a:r>
            <a:r>
              <a:rPr kumimoji="1" lang="zh-CN" altLang="en-US" dirty="0">
                <a:solidFill>
                  <a:srgbClr val="FF0000"/>
                </a:solidFill>
              </a:rPr>
              <a:t>时需重新输入以上两个指令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898"/>
          </a:xfrm>
        </p:spPr>
        <p:txBody>
          <a:bodyPr/>
          <a:lstStyle/>
          <a:p>
            <a:r>
              <a:rPr kumimoji="1" lang="en-US" altLang="zh-CN" dirty="0"/>
              <a:t>Dynare</a:t>
            </a:r>
            <a:r>
              <a:rPr kumimoji="1" lang="zh-CN" altLang="en-US" dirty="0"/>
              <a:t>程序包导入</a:t>
            </a:r>
            <a:r>
              <a:rPr kumimoji="1" lang="en-US" altLang="zh-CN" dirty="0" err="1"/>
              <a:t>Matlab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1721"/>
            <a:ext cx="8413504" cy="518868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370521" y="3551274"/>
            <a:ext cx="3572539" cy="38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11842" y="3051544"/>
            <a:ext cx="3561907" cy="26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9341" y="5316279"/>
            <a:ext cx="1531088" cy="69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>
            <a:stCxn id="17" idx="3"/>
          </p:cNvCxnSpPr>
          <p:nvPr/>
        </p:nvCxnSpPr>
        <p:spPr>
          <a:xfrm flipV="1">
            <a:off x="5273749" y="3179135"/>
            <a:ext cx="1669311" cy="5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43060" y="2994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当前工作目录</a:t>
            </a: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4975668" y="3934047"/>
            <a:ext cx="0" cy="366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551162" y="4214554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Dynare</a:t>
            </a:r>
            <a:r>
              <a:rPr kumimoji="1" lang="zh-CN" altLang="en-US" dirty="0">
                <a:solidFill>
                  <a:srgbClr val="FF0000"/>
                </a:solidFill>
              </a:rPr>
              <a:t>程序包导入</a:t>
            </a:r>
            <a:r>
              <a:rPr kumimoji="1" lang="en-US" altLang="zh-CN" dirty="0" err="1">
                <a:solidFill>
                  <a:srgbClr val="FF0000"/>
                </a:solidFill>
              </a:rPr>
              <a:t>Matlab</a:t>
            </a:r>
            <a:r>
              <a:rPr kumimoji="1" lang="zh-CN" altLang="en-US" dirty="0">
                <a:solidFill>
                  <a:srgbClr val="FF0000"/>
                </a:solidFill>
              </a:rPr>
              <a:t>的指令</a:t>
            </a:r>
          </a:p>
        </p:txBody>
      </p:sp>
      <p:cxnSp>
        <p:nvCxnSpPr>
          <p:cNvPr id="28" name="直线箭头连接符 27"/>
          <p:cNvCxnSpPr>
            <a:stCxn id="18" idx="3"/>
          </p:cNvCxnSpPr>
          <p:nvPr/>
        </p:nvCxnSpPr>
        <p:spPr>
          <a:xfrm>
            <a:off x="2360429" y="5661837"/>
            <a:ext cx="1132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492795" y="548843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DSGE</a:t>
            </a:r>
            <a:r>
              <a:rPr kumimoji="1" lang="zh-CN" altLang="en-US" dirty="0">
                <a:solidFill>
                  <a:srgbClr val="FF0000"/>
                </a:solidFill>
              </a:rPr>
              <a:t>模型文件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</TotalTime>
  <Words>1420</Words>
  <Application>Microsoft Office PowerPoint</Application>
  <PresentationFormat>宽屏</PresentationFormat>
  <Paragraphs>245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Arial</vt:lpstr>
      <vt:lpstr>Cambria Math</vt:lpstr>
      <vt:lpstr>Trebuchet MS</vt:lpstr>
      <vt:lpstr>Wingdings 3</vt:lpstr>
      <vt:lpstr>平面</vt:lpstr>
      <vt:lpstr>Dynare 操作介绍</vt:lpstr>
      <vt:lpstr>Dynare是什么？</vt:lpstr>
      <vt:lpstr>Dynare是什么？</vt:lpstr>
      <vt:lpstr>Dynare的开发团队</vt:lpstr>
      <vt:lpstr>Dynare的工作原理</vt:lpstr>
      <vt:lpstr>Dynare的工作原理</vt:lpstr>
      <vt:lpstr>Matlab窗口基本布局</vt:lpstr>
      <vt:lpstr>Dynare程序包导入Matlab</vt:lpstr>
      <vt:lpstr>Dynare程序包导入Matlab</vt:lpstr>
      <vt:lpstr>一个RBC模型的例子</vt:lpstr>
      <vt:lpstr>一个RBC模型的例子</vt:lpstr>
      <vt:lpstr>一个RBC模型的例子</vt:lpstr>
      <vt:lpstr>一个RBC模型的例子</vt:lpstr>
      <vt:lpstr>一个RBC模型的例子</vt:lpstr>
      <vt:lpstr>一个RBC模型的例子</vt:lpstr>
      <vt:lpstr>詹森不等式</vt:lpstr>
      <vt:lpstr>一个RBC模型的例子</vt:lpstr>
      <vt:lpstr>PowerPoint 演示文稿</vt:lpstr>
      <vt:lpstr>一个RBC模型的例子</vt:lpstr>
      <vt:lpstr>mod文件的结构</vt:lpstr>
      <vt:lpstr>mod文件的代码</vt:lpstr>
      <vt:lpstr>Dynare的内生变量类型</vt:lpstr>
      <vt:lpstr>mod文件的代码</vt:lpstr>
      <vt:lpstr>mod文件的代码</vt:lpstr>
      <vt:lpstr>mod文件的代码</vt:lpstr>
      <vt:lpstr>mod文件的代码</vt:lpstr>
      <vt:lpstr>mod文件的代码</vt:lpstr>
      <vt:lpstr>mod文件的代码</vt:lpstr>
      <vt:lpstr>mod文件的代码</vt:lpstr>
      <vt:lpstr>如何新建一个mod文件</vt:lpstr>
      <vt:lpstr>如何新建一个mod文件</vt:lpstr>
      <vt:lpstr>如何新建一个mod文件</vt:lpstr>
      <vt:lpstr>运行mod文件</vt:lpstr>
      <vt:lpstr>PowerPoint 演示文稿</vt:lpstr>
      <vt:lpstr>计算结果——稳态和残差</vt:lpstr>
      <vt:lpstr>计算结果——BK检验</vt:lpstr>
      <vt:lpstr>计算结果——模型基本信息</vt:lpstr>
      <vt:lpstr>计算结果——策略和转移函数（水平偏离）</vt:lpstr>
      <vt:lpstr>脉冲响应图(水平偏离)</vt:lpstr>
      <vt:lpstr>随机模拟的时间序列</vt:lpstr>
      <vt:lpstr>计算结果——策略和转移函数（对数偏离）</vt:lpstr>
      <vt:lpstr>脉冲响应图（对数偏离）</vt:lpstr>
      <vt:lpstr>模拟变量的各阶矩</vt:lpstr>
      <vt:lpstr>模拟变量的相关系数矩阵</vt:lpstr>
      <vt:lpstr>模拟变量的自相关系数</vt:lpstr>
      <vt:lpstr>对数线性化模型的求解</vt:lpstr>
      <vt:lpstr>对数线性化模型的脉冲影响</vt:lpstr>
      <vt:lpstr>参数传递与脉冲响应图的比较</vt:lpstr>
      <vt:lpstr>Dynare参数传递原理</vt:lpstr>
      <vt:lpstr>PowerPoint 演示文稿</vt:lpstr>
      <vt:lpstr>参数传递与脉冲响应图的比较</vt:lpstr>
      <vt:lpstr>参数传递与脉冲响应图的比较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Dynare 操作讲义</dc:title>
  <dc:creator>Microsoft Office User</dc:creator>
  <cp:lastModifiedBy>Fu Dali</cp:lastModifiedBy>
  <cp:revision>119</cp:revision>
  <cp:lastPrinted>2019-12-22T16:42:00Z</cp:lastPrinted>
  <dcterms:created xsi:type="dcterms:W3CDTF">2019-12-11T11:31:00Z</dcterms:created>
  <dcterms:modified xsi:type="dcterms:W3CDTF">2022-12-01T04:40:52Z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C7BD950DB2D940AEBF7C0C22C836A132</vt:lpwstr>
  </property>
  <property fmtid="{D5CDD505-2E9C-101B-9397-08002B2CF9AE}" pid="3" name="KSOProductBuildVer">
    <vt:lpwstr>2052-11.1.0.11194</vt:lpwstr>
  </property>
</Properties>
</file>