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>
        <p:guide orient="horz" pos="212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9457-EC0B-4C9B-BABA-F75DEB20E05B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7628E-FE73-49E4-95EF-9B5896E9C0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5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9.xml"/><Relationship Id="rId7" Type="http://schemas.openxmlformats.org/officeDocument/2006/relationships/image" Target="../media/image3.jpe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10" Type="http://schemas.microsoft.com/office/2007/relationships/hdphoto" Target="../media/hdphoto1.wdp"/><Relationship Id="rId4" Type="http://schemas.openxmlformats.org/officeDocument/2006/relationships/tags" Target="../tags/tag25.xml"/><Relationship Id="rId9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microsoft.com/office/2007/relationships/hdphoto" Target="../media/hdphoto1.wdp"/><Relationship Id="rId5" Type="http://schemas.openxmlformats.org/officeDocument/2006/relationships/tags" Target="../tags/tag32.xml"/><Relationship Id="rId10" Type="http://schemas.openxmlformats.org/officeDocument/2006/relationships/image" Target="../media/image2.png"/><Relationship Id="rId4" Type="http://schemas.openxmlformats.org/officeDocument/2006/relationships/tags" Target="../tags/tag31.xml"/><Relationship Id="rId9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3.jpe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solidFill>
            <a:srgbClr val="6A0160"/>
          </a:solidFill>
        </p:spPr>
        <p:txBody>
          <a:bodyPr/>
          <a:lstStyle/>
          <a:p>
            <a:fld id="{3E255F9F-C105-40AF-A2F2-013270EE0375}" type="datetime1">
              <a:rPr lang="zh-CN" altLang="en-US" smtClean="0"/>
              <a:t>2023/11/17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solidFill>
            <a:srgbClr val="6A0160"/>
          </a:solidFill>
        </p:spPr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solidFill>
            <a:srgbClr val="6A0160"/>
          </a:solidFill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F370B4-511B-4DFF-8F32-1A0781D98D7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t="16678" r="5909" b="21508"/>
          <a:stretch>
            <a:fillRect/>
          </a:stretch>
        </p:blipFill>
        <p:spPr>
          <a:xfrm>
            <a:off x="9273309" y="166255"/>
            <a:ext cx="2715491" cy="8995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tower">
            <a:extLst>
              <a:ext uri="{FF2B5EF4-FFF2-40B4-BE49-F238E27FC236}">
                <a16:creationId xmlns:a16="http://schemas.microsoft.com/office/drawing/2014/main" id="{6336C09A-9FBC-453E-9A6E-6DFF7E482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5994" y="5645320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C3F3A74B-B217-4DD4-852D-2F971D56BA27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tower">
            <a:extLst>
              <a:ext uri="{FF2B5EF4-FFF2-40B4-BE49-F238E27FC236}">
                <a16:creationId xmlns:a16="http://schemas.microsoft.com/office/drawing/2014/main" id="{BAA2ED7D-CE45-4640-9BAB-916B6EE65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5994" y="5645320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1770BAF-41AA-4D7B-9FE9-3ACF8A264C95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https://ss1.bdstatic.com/70cFuXSh_Q1YnxGkpoWK1HF6hhy/it/u=895424434,4021804793&amp;fm=27&amp;gp=0.jpg">
            <a:extLst>
              <a:ext uri="{FF2B5EF4-FFF2-40B4-BE49-F238E27FC236}">
                <a16:creationId xmlns:a16="http://schemas.microsoft.com/office/drawing/2014/main" id="{71C83243-44D6-4E80-880D-7B4C288A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3" y="331296"/>
            <a:ext cx="677359" cy="8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tower">
            <a:extLst>
              <a:ext uri="{FF2B5EF4-FFF2-40B4-BE49-F238E27FC236}">
                <a16:creationId xmlns:a16="http://schemas.microsoft.com/office/drawing/2014/main" id="{73EF95FA-2B68-468F-9953-6719FFF50F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5994" y="5645320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9742" y="432000"/>
            <a:ext cx="1064237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n"/>
              <a:tabLst>
                <a:tab pos="1609725" algn="l"/>
              </a:tabLst>
              <a:defRPr kumimoji="0" lang="zh-CN" altLang="en-US" sz="20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编辑母版文本样式</a:t>
            </a:r>
          </a:p>
          <a:p>
            <a:pPr lvl="1"/>
            <a:r>
              <a:rPr lang="zh-CN" altLang="en-US">
                <a:sym typeface="+mn-ea"/>
              </a:rPr>
              <a:t>第二级</a:t>
            </a:r>
          </a:p>
          <a:p>
            <a:pPr lvl="2"/>
            <a:r>
              <a:rPr lang="zh-CN" altLang="en-US">
                <a:sym typeface="+mn-ea"/>
              </a:rPr>
              <a:t>第三级</a:t>
            </a:r>
          </a:p>
          <a:p>
            <a:pPr lvl="3"/>
            <a:r>
              <a:rPr lang="zh-CN" altLang="en-US">
                <a:sym typeface="+mn-ea"/>
              </a:rPr>
              <a:t>第四级</a:t>
            </a: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311A154-D93D-4E79-91FC-79D392578C49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E6D9192-DE37-4164-9E61-823992C66B53}"/>
              </a:ext>
            </a:extLst>
          </p:cNvPr>
          <p:cNvCxnSpPr/>
          <p:nvPr/>
        </p:nvCxnSpPr>
        <p:spPr>
          <a:xfrm flipV="1">
            <a:off x="900257" y="1077460"/>
            <a:ext cx="8745855" cy="2540"/>
          </a:xfrm>
          <a:prstGeom prst="line">
            <a:avLst/>
          </a:prstGeom>
          <a:ln w="28575" cmpd="sng">
            <a:solidFill>
              <a:srgbClr val="6A01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tower">
            <a:extLst>
              <a:ext uri="{FF2B5EF4-FFF2-40B4-BE49-F238E27FC236}">
                <a16:creationId xmlns:a16="http://schemas.microsoft.com/office/drawing/2014/main" id="{3EF1B359-A8AD-4ABC-990B-9A2F31203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5994" y="5645320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7FF7812-EC92-4A78-9CAB-46079FBC9B7D}" type="datetime1">
              <a:rPr lang="zh-CN" altLang="en-US" smtClean="0"/>
              <a:t>2023/11/17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CBBAD8-6EE1-4D22-B865-782483635AB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9" t="16678" r="5909" b="21508"/>
          <a:stretch>
            <a:fillRect/>
          </a:stretch>
        </p:blipFill>
        <p:spPr>
          <a:xfrm>
            <a:off x="9273309" y="166255"/>
            <a:ext cx="2715491" cy="8995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tower">
            <a:extLst>
              <a:ext uri="{FF2B5EF4-FFF2-40B4-BE49-F238E27FC236}">
                <a16:creationId xmlns:a16="http://schemas.microsoft.com/office/drawing/2014/main" id="{77E1226D-2EFB-411B-A211-805EA6B8FC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5994" y="5645320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79742" y="432000"/>
            <a:ext cx="1064237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n"/>
              <a:tabLst>
                <a:tab pos="1609725" algn="l"/>
              </a:tabLst>
              <a:defRPr kumimoji="0" lang="zh-CN" altLang="en-US" sz="20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编辑母版文本样式</a:t>
            </a:r>
          </a:p>
          <a:p>
            <a:pPr lvl="1"/>
            <a:r>
              <a:rPr lang="zh-CN" altLang="en-US">
                <a:sym typeface="+mn-ea"/>
              </a:rPr>
              <a:t>第二级</a:t>
            </a:r>
          </a:p>
          <a:p>
            <a:pPr lvl="2"/>
            <a:r>
              <a:rPr lang="zh-CN" altLang="en-US">
                <a:sym typeface="+mn-ea"/>
              </a:rPr>
              <a:t>第三级</a:t>
            </a:r>
          </a:p>
          <a:p>
            <a:pPr lvl="3"/>
            <a:r>
              <a:rPr lang="zh-CN" altLang="en-US">
                <a:sym typeface="+mn-ea"/>
              </a:rPr>
              <a:t>第四级</a:t>
            </a: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26A8911-2AAA-425D-B02B-E9490C592496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https://ss1.bdstatic.com/70cFuXSh_Q1YnxGkpoWK1HF6hhy/it/u=895424434,4021804793&amp;fm=27&amp;gp=0.jpg">
            <a:extLst>
              <a:ext uri="{FF2B5EF4-FFF2-40B4-BE49-F238E27FC236}">
                <a16:creationId xmlns:a16="http://schemas.microsoft.com/office/drawing/2014/main" id="{0B8BDC90-8F5D-4066-BEE6-EA42D80F4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3" y="331296"/>
            <a:ext cx="677359" cy="8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90733C0-181B-4EAF-BDBA-A538CA41B0D0}"/>
              </a:ext>
            </a:extLst>
          </p:cNvPr>
          <p:cNvCxnSpPr/>
          <p:nvPr/>
        </p:nvCxnSpPr>
        <p:spPr>
          <a:xfrm flipV="1">
            <a:off x="900257" y="1077460"/>
            <a:ext cx="8745855" cy="2540"/>
          </a:xfrm>
          <a:prstGeom prst="line">
            <a:avLst/>
          </a:prstGeom>
          <a:ln w="28575" cmpd="sng">
            <a:solidFill>
              <a:srgbClr val="6A01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tower">
            <a:extLst>
              <a:ext uri="{FF2B5EF4-FFF2-40B4-BE49-F238E27FC236}">
                <a16:creationId xmlns:a16="http://schemas.microsoft.com/office/drawing/2014/main" id="{45CCF5DD-1675-4D38-A63E-DD65B8BDBB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65994" y="5645320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4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n"/>
              <a:tabLst>
                <a:tab pos="1609725" algn="l"/>
              </a:tabLst>
              <a:defRPr kumimoji="0" lang="zh-CN" altLang="en-US" sz="20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171700" marR="0" lvl="4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编辑母版文本样式</a:t>
            </a:r>
          </a:p>
          <a:p>
            <a:pPr lvl="1"/>
            <a:r>
              <a:rPr lang="zh-CN" altLang="en-US">
                <a:sym typeface="+mn-ea"/>
              </a:rPr>
              <a:t>第二级</a:t>
            </a:r>
          </a:p>
          <a:p>
            <a:pPr lvl="2"/>
            <a:r>
              <a:rPr lang="zh-CN" altLang="en-US">
                <a:sym typeface="+mn-ea"/>
              </a:rPr>
              <a:t>第三级</a:t>
            </a:r>
          </a:p>
          <a:p>
            <a:pPr lvl="3"/>
            <a:r>
              <a:rPr lang="zh-CN" altLang="en-US">
                <a:sym typeface="+mn-ea"/>
              </a:rPr>
              <a:t>第四级</a:t>
            </a: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n"/>
              <a:tabLst>
                <a:tab pos="1609725" algn="l"/>
              </a:tabLst>
              <a:defRPr kumimoji="0" lang="zh-CN" altLang="en-US" sz="20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p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编辑母版文本样式</a:t>
            </a:r>
          </a:p>
          <a:p>
            <a:pPr lvl="1"/>
            <a:r>
              <a:rPr lang="zh-CN" altLang="en-US">
                <a:sym typeface="+mn-ea"/>
              </a:rPr>
              <a:t>第二级</a:t>
            </a:r>
          </a:p>
          <a:p>
            <a:pPr lvl="2"/>
            <a:r>
              <a:rPr lang="zh-CN" altLang="en-US">
                <a:sym typeface="+mn-ea"/>
              </a:rPr>
              <a:t>第三级</a:t>
            </a:r>
          </a:p>
          <a:p>
            <a:pPr lvl="3"/>
            <a:r>
              <a:rPr lang="zh-CN" altLang="en-US">
                <a:sym typeface="+mn-ea"/>
              </a:rPr>
              <a:t>第四级</a:t>
            </a: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20138402-56D2-4D9A-AC5B-6DE148F9603B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4" descr="https://ss1.bdstatic.com/70cFuXSh_Q1YnxGkpoWK1HF6hhy/it/u=895424434,4021804793&amp;fm=27&amp;gp=0.jpg">
            <a:extLst>
              <a:ext uri="{FF2B5EF4-FFF2-40B4-BE49-F238E27FC236}">
                <a16:creationId xmlns:a16="http://schemas.microsoft.com/office/drawing/2014/main" id="{4065FA9C-E1CD-4142-ADAE-185F4BDB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871" b="97927" l="1200" r="97600">
                        <a14:foregroundMark x1="25000" y1="57416" x2="44800" y2="80223"/>
                        <a14:foregroundMark x1="44800" y1="80223" x2="65200" y2="62679"/>
                        <a14:foregroundMark x1="65200" y1="62679" x2="69000" y2="43062"/>
                        <a14:foregroundMark x1="69000" y1="43062" x2="65800" y2="25997"/>
                        <a14:foregroundMark x1="65800" y1="25997" x2="46600" y2="17703"/>
                        <a14:foregroundMark x1="46600" y1="17703" x2="45600" y2="17703"/>
                        <a14:foregroundMark x1="42800" y1="20415" x2="32600" y2="35247"/>
                        <a14:foregroundMark x1="32600" y1="35247" x2="41400" y2="57257"/>
                        <a14:foregroundMark x1="41400" y1="57257" x2="59200" y2="48485"/>
                        <a14:foregroundMark x1="59200" y1="48485" x2="68200" y2="34769"/>
                        <a14:foregroundMark x1="68200" y1="36683" x2="1200" y2="24242"/>
                        <a14:foregroundMark x1="1600" y1="46093" x2="23600" y2="76715"/>
                        <a14:foregroundMark x1="23600" y1="76715" x2="42800" y2="88517"/>
                        <a14:foregroundMark x1="42800" y1="88517" x2="62400" y2="80542"/>
                        <a14:foregroundMark x1="62400" y1="80542" x2="87200" y2="28389"/>
                        <a14:foregroundMark x1="87200" y1="28389" x2="68400" y2="20734"/>
                        <a14:foregroundMark x1="68400" y1="20734" x2="24600" y2="18979"/>
                        <a14:foregroundMark x1="24600" y1="18979" x2="3200" y2="51515"/>
                        <a14:foregroundMark x1="40400" y1="62520" x2="77200" y2="53429"/>
                        <a14:foregroundMark x1="77200" y1="53429" x2="50400" y2="35726"/>
                        <a14:foregroundMark x1="50400" y1="35726" x2="69000" y2="24880"/>
                        <a14:foregroundMark x1="69000" y1="24880" x2="39400" y2="37640"/>
                        <a14:foregroundMark x1="39400" y1="37640" x2="33000" y2="28070"/>
                        <a14:foregroundMark x1="42400" y1="64434" x2="31400" y2="47209"/>
                        <a14:foregroundMark x1="31400" y1="47209" x2="43400" y2="32855"/>
                        <a14:foregroundMark x1="43400" y1="32855" x2="64400" y2="29506"/>
                        <a14:foregroundMark x1="64400" y1="29506" x2="50800" y2="43222"/>
                        <a14:foregroundMark x1="50800" y1="43222" x2="24200" y2="41627"/>
                        <a14:foregroundMark x1="24200" y1="41627" x2="34800" y2="19936"/>
                        <a14:foregroundMark x1="34800" y1="19936" x2="38200" y2="18660"/>
                        <a14:foregroundMark x1="43200" y1="47687" x2="37400" y2="29825"/>
                        <a14:foregroundMark x1="37400" y1="29825" x2="58400" y2="38278"/>
                        <a14:foregroundMark x1="58400" y1="38278" x2="37200" y2="45136"/>
                        <a14:foregroundMark x1="37200" y1="45136" x2="43000" y2="28070"/>
                        <a14:foregroundMark x1="43000" y1="28070" x2="44800" y2="27751"/>
                        <a14:foregroundMark x1="23400" y1="15789" x2="78000" y2="11643"/>
                        <a14:foregroundMark x1="78000" y1="11643" x2="85200" y2="11643"/>
                        <a14:foregroundMark x1="48400" y1="2711" x2="70200" y2="8134"/>
                        <a14:foregroundMark x1="70200" y1="8134" x2="91800" y2="6380"/>
                        <a14:foregroundMark x1="91800" y1="6380" x2="94400" y2="4944"/>
                        <a14:foregroundMark x1="94800" y1="8772" x2="90800" y2="44338"/>
                        <a14:foregroundMark x1="90800" y1="44338" x2="70400" y2="78947"/>
                        <a14:foregroundMark x1="70400" y1="78947" x2="60800" y2="84370"/>
                        <a14:foregroundMark x1="86800" y1="66667" x2="73400" y2="80702"/>
                        <a14:foregroundMark x1="73400" y1="80702" x2="56000" y2="90431"/>
                        <a14:foregroundMark x1="56000" y1="90431" x2="40000" y2="91388"/>
                        <a14:foregroundMark x1="49600" y1="97927" x2="86000" y2="78947"/>
                        <a14:foregroundMark x1="3200" y1="4306" x2="25800" y2="8453"/>
                        <a14:foregroundMark x1="25800" y1="8453" x2="46200" y2="4625"/>
                        <a14:foregroundMark x1="46200" y1="4625" x2="50000" y2="3030"/>
                        <a14:foregroundMark x1="51200" y1="3030" x2="73000" y2="10686"/>
                        <a14:foregroundMark x1="73000" y1="10686" x2="93200" y2="6858"/>
                        <a14:foregroundMark x1="97600" y1="3349" x2="77400" y2="8134"/>
                        <a14:foregroundMark x1="77400" y1="8134" x2="70600" y2="65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23" y="331095"/>
            <a:ext cx="677519" cy="84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1EC0F89-98FA-4773-853B-106ED88C032C}"/>
              </a:ext>
            </a:extLst>
          </p:cNvPr>
          <p:cNvCxnSpPr/>
          <p:nvPr/>
        </p:nvCxnSpPr>
        <p:spPr>
          <a:xfrm flipV="1">
            <a:off x="900257" y="1077460"/>
            <a:ext cx="8745855" cy="2540"/>
          </a:xfrm>
          <a:prstGeom prst="line">
            <a:avLst/>
          </a:prstGeom>
          <a:ln w="28575" cmpd="sng">
            <a:solidFill>
              <a:srgbClr val="6A01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tower">
            <a:extLst>
              <a:ext uri="{FF2B5EF4-FFF2-40B4-BE49-F238E27FC236}">
                <a16:creationId xmlns:a16="http://schemas.microsoft.com/office/drawing/2014/main" id="{0319164E-81ED-41C1-9EB7-65EE4F651A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5994" y="5645320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BC8CD641-F9EC-4C2E-BAC7-455D37A7CDF0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tower">
            <a:extLst>
              <a:ext uri="{FF2B5EF4-FFF2-40B4-BE49-F238E27FC236}">
                <a16:creationId xmlns:a16="http://schemas.microsoft.com/office/drawing/2014/main" id="{40DC84D7-C45F-4BF5-98B9-0346DDA12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5994" y="5645320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0" y="6543082"/>
            <a:ext cx="3376246" cy="316800"/>
          </a:xfrm>
        </p:spPr>
        <p:txBody>
          <a:bodyPr/>
          <a:lstStyle/>
          <a:p>
            <a:fld id="{6D923AFB-0D2D-4D36-8DA9-60D29DF09AAB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579742" y="6541200"/>
            <a:ext cx="4360977" cy="316800"/>
          </a:xfrm>
        </p:spPr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076000" y="6539318"/>
            <a:ext cx="4116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tower">
            <a:extLst>
              <a:ext uri="{FF2B5EF4-FFF2-40B4-BE49-F238E27FC236}">
                <a16:creationId xmlns:a16="http://schemas.microsoft.com/office/drawing/2014/main" id="{D4027F97-3A42-4712-9862-221661908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5994" y="5645320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>
                <a:sym typeface="+mn-ea"/>
              </a:rPr>
              <a:t>单击图标添加图片</a:t>
            </a:r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0057018-BF9D-4FAD-98C9-9CFD55F7E863}" type="datetime1">
              <a:rPr lang="zh-CN" altLang="en-US" smtClean="0"/>
              <a:t>2023/11/17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0" descr="tower">
            <a:extLst>
              <a:ext uri="{FF2B5EF4-FFF2-40B4-BE49-F238E27FC236}">
                <a16:creationId xmlns:a16="http://schemas.microsoft.com/office/drawing/2014/main" id="{201A6EB4-86B4-4AAA-85E5-6745531601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5994" y="5645320"/>
            <a:ext cx="1990725" cy="1095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0C3E53B-F106-4223-AEB0-097766A6C2A8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0" y="6552000"/>
            <a:ext cx="3579742" cy="297201"/>
          </a:xfrm>
          <a:prstGeom prst="rect">
            <a:avLst/>
          </a:prstGeom>
          <a:solidFill>
            <a:srgbClr val="6A0160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A3C6ABBA-BEC8-47F0-A762-F6B45739C9EF}" type="datetime1">
              <a:rPr lang="zh-CN" altLang="en-US" smtClean="0"/>
              <a:t>2023/11/17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648808" y="6552000"/>
            <a:ext cx="4427192" cy="297201"/>
          </a:xfrm>
          <a:prstGeom prst="rect">
            <a:avLst/>
          </a:prstGeom>
          <a:solidFill>
            <a:srgbClr val="6A01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文章点评：供应商集中度、共享审计与企业全要素生产率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45066" y="6560799"/>
            <a:ext cx="4046934" cy="297201"/>
          </a:xfrm>
          <a:prstGeom prst="rect">
            <a:avLst/>
          </a:prstGeom>
          <a:solidFill>
            <a:srgbClr val="6A01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Ø"/>
        <a:defRPr sz="2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n"/>
        <a:tabLst>
          <a:tab pos="1609725" algn="l"/>
        </a:tabLst>
        <a:defRPr sz="20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p"/>
        <a:defRPr sz="18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l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li_fu@smail.nju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3AA1A-CA46-4369-AD53-98EE96A4A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98" y="1837674"/>
            <a:ext cx="9672604" cy="1728486"/>
          </a:xfrm>
        </p:spPr>
        <p:txBody>
          <a:bodyPr/>
          <a:lstStyle/>
          <a:p>
            <a:r>
              <a:rPr lang="zh-CN" altLang="en-US" dirty="0"/>
              <a:t>供应商集中度、共享审计与企业全要素生产率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2EA2B8-1F77-4B35-ADFA-71B5A9206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881" y="4012163"/>
            <a:ext cx="10852237" cy="1940768"/>
          </a:xfrm>
        </p:spPr>
        <p:txBody>
          <a:bodyPr/>
          <a:lstStyle/>
          <a:p>
            <a:r>
              <a:rPr lang="zh-CN" altLang="en-US" dirty="0"/>
              <a:t>评论人：付大利</a:t>
            </a:r>
            <a:endParaRPr lang="en-US" altLang="zh-CN" dirty="0"/>
          </a:p>
          <a:p>
            <a:r>
              <a:rPr lang="zh-CN" altLang="en-US" dirty="0"/>
              <a:t>南京大学商学院</a:t>
            </a:r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dali_fu@smail.nju.edu.cn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AA6C20-060F-47CF-81C2-2E448F57C995}"/>
              </a:ext>
            </a:extLst>
          </p:cNvPr>
          <p:cNvSpPr txBox="1"/>
          <p:nvPr/>
        </p:nvSpPr>
        <p:spPr>
          <a:xfrm>
            <a:off x="475861" y="3265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第十二届审计理论创新发展论坛</a:t>
            </a:r>
            <a:endParaRPr lang="en-US" altLang="zh-CN" dirty="0"/>
          </a:p>
          <a:p>
            <a:r>
              <a:rPr lang="zh-CN" altLang="en-US" dirty="0"/>
              <a:t>暨</a:t>
            </a:r>
            <a:r>
              <a:rPr lang="en-US" altLang="zh-CN" dirty="0"/>
              <a:t>CCGAR2023</a:t>
            </a:r>
            <a:r>
              <a:rPr lang="zh-CN" altLang="en-US" dirty="0"/>
              <a:t>年学术会议</a:t>
            </a:r>
          </a:p>
        </p:txBody>
      </p:sp>
    </p:spTree>
    <p:extLst>
      <p:ext uri="{BB962C8B-B14F-4D97-AF65-F5344CB8AC3E}">
        <p14:creationId xmlns:p14="http://schemas.microsoft.com/office/powerpoint/2010/main" val="108944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02571-A81F-4F77-BC23-3FC6D7CC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内容梳理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6DE5E-AAF9-4C0E-8AF6-4A9A95B85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1" y="1080000"/>
            <a:ext cx="10852237" cy="5346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研究背景与意义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产业链供应链韧性和安全水平是推动高质量发展的重要突破口，我国企业全要素生产率整体水平较低，仍然有较大的增长空间，基于供应链视角 ，探索 供应商集中度对企业全要素生产率的影响以及共享审计的调节作用，对 推动 高质量发展 具有重要意义 。</a:t>
            </a:r>
            <a:endParaRPr lang="en-US" altLang="zh-CN" dirty="0"/>
          </a:p>
          <a:p>
            <a:r>
              <a:rPr lang="zh-CN" altLang="en-US" dirty="0"/>
              <a:t>研究结论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0000FF"/>
                </a:solidFill>
              </a:rPr>
              <a:t>供应商集中度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0000FF"/>
                </a:solidFill>
              </a:rPr>
              <a:t>企业全要素生产率</a:t>
            </a:r>
            <a:r>
              <a:rPr lang="zh-CN" altLang="en-US" dirty="0"/>
              <a:t>具有一定的负向影响，而</a:t>
            </a:r>
            <a:r>
              <a:rPr lang="zh-CN" altLang="en-US" dirty="0">
                <a:solidFill>
                  <a:srgbClr val="0000FF"/>
                </a:solidFill>
              </a:rPr>
              <a:t>共享审计</a:t>
            </a:r>
            <a:r>
              <a:rPr lang="zh-CN" altLang="en-US" dirty="0"/>
              <a:t>能够</a:t>
            </a:r>
            <a:r>
              <a:rPr lang="zh-CN" altLang="en-US" dirty="0">
                <a:solidFill>
                  <a:srgbClr val="0000FF"/>
                </a:solidFill>
              </a:rPr>
              <a:t>弱化</a:t>
            </a:r>
            <a:r>
              <a:rPr lang="zh-CN" altLang="en-US" dirty="0"/>
              <a:t>这一负向影响。异质性分析表明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0000FF"/>
                </a:solidFill>
              </a:rPr>
              <a:t>非国有企业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盈利能力弱</a:t>
            </a:r>
            <a:r>
              <a:rPr lang="zh-CN" altLang="en-US" dirty="0"/>
              <a:t>的企业中供应商集中度对企业全要素生产率的</a:t>
            </a:r>
            <a:r>
              <a:rPr lang="zh-CN" altLang="en-US" dirty="0">
                <a:solidFill>
                  <a:srgbClr val="0000FF"/>
                </a:solidFill>
              </a:rPr>
              <a:t>抑制作用更强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总体评价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文章结构清晰完整，格式规范，数据详实，论据充分，结论清晰可靠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C4C05-4DA2-4A19-B825-F860CD8A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0EDE-AD55-4E55-8B2B-E5370718A3DC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80902-2693-47BB-AC5F-4C0117FD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2E6D8-896E-4A28-B27F-50574946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18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547D-B065-462F-BDF8-07BB9FAA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0FDE3F-DBD8-41D5-B69E-D246663E0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本文为什么采用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时间固定效应模型</a:t>
                </a:r>
                <a:r>
                  <a:rPr lang="zh-CN" altLang="en-US" dirty="0"/>
                  <a:t>而非时间个体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双向固定效应模型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如无必要则需要充分论述理由，但是在文章并未体现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模型构建部分（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e>
                    </m:nary>
                  </m:oMath>
                </a14:m>
                <a:r>
                  <a:rPr lang="zh-CN" altLang="en-US" dirty="0">
                    <a:latin typeface="+mn-ea"/>
                  </a:rPr>
                  <a:t>是如何处理的？</a:t>
                </a:r>
                <a:endParaRPr lang="en-US" altLang="zh-CN" dirty="0">
                  <a:latin typeface="+mn-ea"/>
                </a:endParaRPr>
              </a:p>
              <a:p>
                <a:pPr lvl="1"/>
                <a:r>
                  <a:rPr lang="zh-CN" altLang="en-US" dirty="0">
                    <a:latin typeface="+mn-ea"/>
                  </a:rPr>
                  <a:t>添加时间虚拟变量</a:t>
                </a:r>
                <a:r>
                  <a:rPr lang="en-US" altLang="zh-CN" dirty="0">
                    <a:latin typeface="+mn-ea"/>
                  </a:rPr>
                  <a:t>or</a:t>
                </a:r>
                <a:r>
                  <a:rPr lang="zh-CN" altLang="en-US" dirty="0">
                    <a:latin typeface="+mn-ea"/>
                  </a:rPr>
                  <a:t>时间固定效应？</a:t>
                </a:r>
                <a:endParaRPr lang="en-US" altLang="zh-CN" dirty="0">
                  <a:latin typeface="+mn-ea"/>
                </a:endParaRPr>
              </a:p>
              <a:p>
                <a:pPr lvl="1"/>
                <a:r>
                  <a:rPr lang="zh-CN" altLang="en-US" dirty="0">
                    <a:latin typeface="+mn-ea"/>
                  </a:rPr>
                  <a:t>注意控制时间虚拟变量与时间固定效应的区别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0FDE3F-DBD8-41D5-B69E-D246663E0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4" t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0D2DC-4349-401C-9B3E-10C58D4B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23DB3-4FE9-447C-BA06-62BEED28787E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BCDE4-B82B-45EA-B596-50D15EE6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FCEAE-A4CB-40BF-9D02-5335E2E8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10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1F67B-A04F-43D1-8F51-8BCBEB0B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细节问题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90404E-FA51-4FFA-B069-2C934E53B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页码标识</a:t>
                </a:r>
                <a:endParaRPr lang="en-US" altLang="zh-CN" dirty="0"/>
              </a:p>
              <a:p>
                <a:r>
                  <a:rPr lang="zh-CN" altLang="en-US" dirty="0"/>
                  <a:t>中英文书写问题（空格）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P7,P9</a:t>
                </a:r>
              </a:p>
              <a:p>
                <a:r>
                  <a:rPr lang="zh-CN" altLang="en-US" dirty="0"/>
                  <a:t>公式误写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P8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trike="sngStrike" dirty="0" smtClean="0">
                        <a:solidFill>
                          <a:srgbClr val="C00000"/>
                        </a:solidFill>
                      </a:rPr>
                      <m:t>Year</m:t>
                    </m:r>
                    <m:r>
                      <m:rPr>
                        <m:nor/>
                      </m:rPr>
                      <a:rPr lang="en-US" altLang="zh-CN" strike="sngStrike" dirty="0" smtClean="0">
                        <a:solidFill>
                          <a:srgbClr val="C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zh-CN" altLang="en-US" strike="sngStrike" dirty="0"/>
                      <m:t>表示时间固定效应</m:t>
                    </m:r>
                    <m:r>
                      <a:rPr lang="zh-CN" altLang="en-US" i="1" strike="sngStrike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/>
                  <a:t>表示随机扰动项。</a:t>
                </a:r>
                <a:endParaRPr lang="en-US" altLang="zh-CN" dirty="0"/>
              </a:p>
              <a:p>
                <a:r>
                  <a:rPr lang="zh-CN" altLang="en-US" dirty="0"/>
                  <a:t>符号表示问题（符号与经济学含义对应）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更换解释变量的稳健性检验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变量名称未标明</a:t>
                </a:r>
                <a:r>
                  <a:rPr lang="en-US" altLang="zh-CN" dirty="0"/>
                  <a:t>)P13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90404E-FA51-4FFA-B069-2C934E53B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4" t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C204F-8CC9-4C5D-A9F6-76E634A1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0B74-2E71-4983-A68D-29C37F4849DA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6CDC6-C8E0-4D7A-99AA-B0CCDE6E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4D7327-F801-4342-BD69-8F8BC471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86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308D7-6251-4F0A-BEDA-9D1A5D64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一些建议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B4B014-D9C2-4B48-8906-6EC5C9B08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研究设计部分结构调整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模型构建在理论基础之上保持连贯性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模型构建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变量测度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数据说明</a:t>
                </a:r>
              </a:p>
              <a:p>
                <a:r>
                  <a:rPr lang="zh-CN" altLang="en-US" dirty="0"/>
                  <a:t>研究样本选取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手工获取数据的过程</a:t>
                </a:r>
                <a:r>
                  <a:rPr lang="zh-CN" altLang="en-US" dirty="0"/>
                  <a:t>更加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详细说明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r>
                  <a:rPr lang="zh-CN" altLang="en-US" dirty="0"/>
                  <a:t>酌情删除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P7</a:t>
                </a:r>
                <a:r>
                  <a:rPr lang="zh-CN" altLang="en-US" dirty="0"/>
                  <a:t>“</a:t>
                </a:r>
                <a:r>
                  <a:rPr lang="zh-CN" altLang="en-US" strike="sngStrike" dirty="0">
                    <a:solidFill>
                      <a:srgbClr val="C00000"/>
                    </a:solidFill>
                  </a:rPr>
                  <a:t>本文首先用</a:t>
                </a:r>
                <a:r>
                  <a:rPr lang="en-US" altLang="zh-CN" strike="sngStrike" dirty="0">
                    <a:solidFill>
                      <a:srgbClr val="C00000"/>
                    </a:solidFill>
                  </a:rPr>
                  <a:t>Excel</a:t>
                </a:r>
                <a:r>
                  <a:rPr lang="zh-CN" altLang="en-US" strike="sngStrike" dirty="0">
                    <a:solidFill>
                      <a:srgbClr val="C00000"/>
                    </a:solidFill>
                  </a:rPr>
                  <a:t>对数据进行基本处理，然后用</a:t>
                </a:r>
                <a:r>
                  <a:rPr lang="en-US" altLang="zh-CN" strike="sngStrike" dirty="0">
                    <a:solidFill>
                      <a:srgbClr val="C00000"/>
                    </a:solidFill>
                  </a:rPr>
                  <a:t>Stata17</a:t>
                </a:r>
                <a:r>
                  <a:rPr lang="zh-CN" altLang="en-US" strike="sngStrike" dirty="0">
                    <a:solidFill>
                      <a:srgbClr val="C00000"/>
                    </a:solidFill>
                  </a:rPr>
                  <a:t>进行样本</a:t>
                </a:r>
                <a:r>
                  <a:rPr lang="zh-CN" altLang="en-US" dirty="0"/>
                  <a:t>”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P8</a:t>
                </a:r>
                <a:r>
                  <a:rPr lang="zh-CN" altLang="en-US" dirty="0"/>
                  <a:t>“根据已有研究，选取可能影响</a:t>
                </a:r>
                <a:r>
                  <a:rPr lang="zh-CN" altLang="en-US" strike="sngStrike" dirty="0">
                    <a:solidFill>
                      <a:srgbClr val="C00000"/>
                    </a:solidFill>
                  </a:rPr>
                  <a:t>供应商集中度</a:t>
                </a:r>
                <a:r>
                  <a:rPr lang="zh-CN" altLang="en-US" strike="sngStrike" dirty="0">
                    <a:solidFill>
                      <a:schemeClr val="tx1"/>
                    </a:solidFill>
                  </a:rPr>
                  <a:t>与</a:t>
                </a:r>
                <a:r>
                  <a:rPr lang="zh-CN" altLang="en-US" dirty="0"/>
                  <a:t>企业全要素生产率的因素。”</a:t>
                </a:r>
                <a:endParaRPr lang="en-US" altLang="zh-CN" dirty="0"/>
              </a:p>
              <a:p>
                <a:r>
                  <a:rPr lang="zh-CN" altLang="en-US" dirty="0"/>
                  <a:t>描述性统计部分做密度分布图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与异质性分析相呼应（国企、非国企）（盈利水平密度分布）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B4B014-D9C2-4B48-8906-6EC5C9B08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4" t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C82D8-D0C1-4B20-A882-735CC054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6CE7-8D3F-4F8D-BABC-6A243022E47F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A50FBF-5CF3-4C1F-887F-42B041E4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F7553-2B5A-4283-99A0-C8A92018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53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91A82-346F-49E7-A937-04A4B5C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C8474D-BD47-4F2C-A1DE-B9E69ED11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政策建议部分与文章发现相呼应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）（</a:t>
            </a:r>
            <a:r>
              <a:rPr lang="en-US" altLang="zh-CN" dirty="0"/>
              <a:t>3</a:t>
            </a:r>
            <a:r>
              <a:rPr lang="zh-CN" altLang="en-US" dirty="0"/>
              <a:t>）呼应较好（</a:t>
            </a:r>
            <a:r>
              <a:rPr lang="en-US" altLang="zh-CN" dirty="0"/>
              <a:t>2</a:t>
            </a:r>
            <a:r>
              <a:rPr lang="zh-CN" altLang="en-US" dirty="0"/>
              <a:t>）稍微牵强</a:t>
            </a:r>
            <a:endParaRPr lang="en-US" altLang="zh-CN" dirty="0"/>
          </a:p>
          <a:p>
            <a:r>
              <a:rPr lang="zh-CN" altLang="en-US" dirty="0"/>
              <a:t>引言部分</a:t>
            </a:r>
            <a:r>
              <a:rPr lang="zh-CN" altLang="en-US" dirty="0">
                <a:solidFill>
                  <a:srgbClr val="0000FF"/>
                </a:solidFill>
              </a:rPr>
              <a:t>增加对文章创新性与边际贡献的总结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B1682-93AC-4416-A017-2D7A357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4B92-7EDC-4511-82EB-6D74CAF6CC16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380F1-406F-4E36-AB86-1E83D739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99470-C8AE-415A-93FA-EAE3934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5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00C68B-1DB2-4E4C-83B8-414D8EB2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0BAF-41AA-4D7B-9FE9-3ACF8A264C95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FA6AFB-8D10-4C8A-92DA-12DF761C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文章点评：供应商集中度、共享审计与企业全要素生产率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E5E99-D8D1-4A44-B736-387629A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701296E-5D63-4FDF-8570-6866B729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感谢垂听，祝发表顺利！</a:t>
            </a:r>
          </a:p>
        </p:txBody>
      </p:sp>
    </p:spTree>
    <p:extLst>
      <p:ext uri="{BB962C8B-B14F-4D97-AF65-F5344CB8AC3E}">
        <p14:creationId xmlns:p14="http://schemas.microsoft.com/office/powerpoint/2010/main" val="7392804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NJU1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带状边缘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JU1" id="{1D1F87CE-20B8-48FB-A552-FD7AF3466D7B}" vid="{F30CBA0D-5B3C-499E-97BA-90CEB1AAAC6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NJU1</Template>
  <TotalTime>178</TotalTime>
  <Words>545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Cambria Math</vt:lpstr>
      <vt:lpstr>Wingdings</vt:lpstr>
      <vt:lpstr>NJU1</vt:lpstr>
      <vt:lpstr>供应商集中度、共享审计与企业全要素生产率</vt:lpstr>
      <vt:lpstr>内容梳理</vt:lpstr>
      <vt:lpstr>两个问题</vt:lpstr>
      <vt:lpstr>细节问题</vt:lpstr>
      <vt:lpstr>一些建议</vt:lpstr>
      <vt:lpstr>一些建议</vt:lpstr>
      <vt:lpstr>感谢垂听，祝发表顺利！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dali fu</dc:creator>
  <cp:lastModifiedBy>dali fu</cp:lastModifiedBy>
  <cp:revision>15</cp:revision>
  <dcterms:created xsi:type="dcterms:W3CDTF">2023-11-16T02:43:51Z</dcterms:created>
  <dcterms:modified xsi:type="dcterms:W3CDTF">2023-11-17T03:53:14Z</dcterms:modified>
</cp:coreProperties>
</file>