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84" r:id="rId4"/>
    <p:sldId id="274" r:id="rId5"/>
    <p:sldId id="275" r:id="rId6"/>
    <p:sldId id="286" r:id="rId7"/>
    <p:sldId id="278" r:id="rId8"/>
    <p:sldId id="282" r:id="rId9"/>
    <p:sldId id="281" r:id="rId10"/>
    <p:sldId id="268" r:id="rId11"/>
    <p:sldId id="258" r:id="rId12"/>
    <p:sldId id="25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AF401-8C57-4A28-BB84-82EEF7600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18C05-CBF9-4863-93B9-B3726E37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66860-8C72-4167-9843-94AB629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5A2EE-2DB7-47E9-8FD0-C3CC47E3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D60AB-23E0-43F5-8ACC-AE5C9A59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0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DDB30-72CF-427E-86EF-8F1DBDC1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45DA2-3B48-4E11-91E5-428425D4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68439-34E5-4232-BB78-FA780B05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2156A-44AA-4DBC-81D1-B9FED97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D52E-CE96-4EAB-8846-F529F98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8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A932E-1C50-49D1-9DF0-01BD0A76E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CBA8B1-EE42-4CFA-B651-43827BAD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46665-446E-4E0E-AC58-77196527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7225D-E4AD-4D10-BAA6-427A0BA4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985A0-8A23-4ADA-AFC6-46C2EC5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08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26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CBEF-2A89-4E2C-B0E0-7C317E5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05039-8283-48AF-AAF7-0CF5E1B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7CEBB-547E-4100-96A8-0B2547B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38626-90BF-44CB-8E7F-A806DCD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097FB-CD06-4DAC-8997-D2B17CD0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2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09AA0-FBD4-4772-A5AE-6380E896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4DDF1C-FDDC-4C50-B123-78502735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BD826-AC17-4BCB-B62E-45A6A9A6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715FA-320E-4514-BBD2-53A6FA30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E222F-6AD1-4A9E-9533-0BD7889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8BACD-6B49-4D81-88A0-A8966C31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12844-F3FA-4B18-97F8-E6CDF0BC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F1759B-0AE6-47DF-ABA4-9AF2462E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286465-218E-406A-A088-26D7A57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DC405-10E0-4802-A17D-769DD09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DFFB25-DB39-40B7-BD9F-6A707F7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31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C4912-52AB-48BC-ABC3-4F3B0A0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B719B-2947-402B-B0EC-43656A3A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1F3997-313D-4E51-832F-C4B74F34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3E6A2A-099C-4C69-A50D-2B5926068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29E4CD-9285-42C4-8114-E1C16BE35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7A9B84-9418-4D49-A77D-8386AA3C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56AD32-73CE-4AAD-982B-05F5A689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AEA968-FC26-40E1-9451-3F2DB3BD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55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724B-5A28-4C06-B5EF-F2A82D3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2AE77A-D094-418D-837F-3F55AE4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F5903-C40D-40CB-AB59-9DFA89C0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99FF76-ED2D-4141-9288-AF7768A1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1C0662-73F6-4140-BB95-8417BDCE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77EF3-2BEE-4775-84D2-1969C67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5536A9-3E6F-4919-852C-D9F09536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51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394C4-4613-430F-9B12-A9402D72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A570F-4AE2-431A-8CB2-CEA2BC1A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AD7E5-A53D-4E4A-9FC5-DEA03928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5A951-8B65-4627-A01E-9E6F96A3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54D482-07C4-4E6C-8CE5-FB77C412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4F914-77AF-480C-9F71-7D859BE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7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AE8F-B2A0-46DC-9C13-864B5A9C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69A84E-493B-4D42-B7F9-FE40B0ED8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2856EB-B982-4535-92D0-963D47ED6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5DE3B-9054-42E5-804E-1B13900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78DB3-F4A6-44A7-9C76-3FA3A1D3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21E99-18AA-4C88-A791-7A483BF8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00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79EEBD-E150-4876-9423-D3403656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5627E-07B2-47DD-BDF8-B6C89EB5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C7A36-038F-4A90-ABE1-28AF19A5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7973-09D6-4AAF-A468-9A2216AAFBF0}" type="datetimeFigureOut">
              <a:rPr lang="es-CO" smtClean="0"/>
              <a:t>4/06/2020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0C35A-3E72-4C54-B1E7-A8D317D2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39DFD-8EE2-4F37-9E46-B1A90E10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05E0-8C5E-4104-9FAD-F51F9B23FA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85125" y="1202545"/>
            <a:ext cx="36759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Schooltime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71C42C3E-3936-48DF-A8CD-162BEEF576DC}"/>
              </a:ext>
            </a:extLst>
          </p:cNvPr>
          <p:cNvSpPr txBox="1"/>
          <p:nvPr/>
        </p:nvSpPr>
        <p:spPr>
          <a:xfrm>
            <a:off x="764188" y="5379570"/>
            <a:ext cx="413563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67" b="1" dirty="0">
                <a:solidFill>
                  <a:srgbClr val="FB4C0F"/>
                </a:solidFill>
              </a:rPr>
              <a:t>Deyli Johana Marín Corrales</a:t>
            </a:r>
          </a:p>
        </p:txBody>
      </p:sp>
    </p:spTree>
    <p:extLst>
      <p:ext uri="{BB962C8B-B14F-4D97-AF65-F5344CB8AC3E}">
        <p14:creationId xmlns:p14="http://schemas.microsoft.com/office/powerpoint/2010/main" val="165172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B426CAE-1023-41B4-AFBA-274D4940C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37255"/>
              </p:ext>
            </p:extLst>
          </p:nvPr>
        </p:nvGraphicFramePr>
        <p:xfrm>
          <a:off x="1339403" y="1"/>
          <a:ext cx="10852598" cy="68818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58492">
                  <a:extLst>
                    <a:ext uri="{9D8B030D-6E8A-4147-A177-3AD203B41FA5}">
                      <a16:colId xmlns:a16="http://schemas.microsoft.com/office/drawing/2014/main" val="3993331824"/>
                    </a:ext>
                  </a:extLst>
                </a:gridCol>
                <a:gridCol w="3504296">
                  <a:extLst>
                    <a:ext uri="{9D8B030D-6E8A-4147-A177-3AD203B41FA5}">
                      <a16:colId xmlns:a16="http://schemas.microsoft.com/office/drawing/2014/main" val="1572609276"/>
                    </a:ext>
                  </a:extLst>
                </a:gridCol>
                <a:gridCol w="3189810">
                  <a:extLst>
                    <a:ext uri="{9D8B030D-6E8A-4147-A177-3AD203B41FA5}">
                      <a16:colId xmlns:a16="http://schemas.microsoft.com/office/drawing/2014/main" val="2230611771"/>
                    </a:ext>
                  </a:extLst>
                </a:gridCol>
              </a:tblGrid>
              <a:tr h="696257">
                <a:tc>
                  <a:txBody>
                    <a:bodyPr/>
                    <a:lstStyle/>
                    <a:p>
                      <a:r>
                        <a:rPr lang="es-ES" sz="2400" dirty="0"/>
                        <a:t>Entrada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Resultado Esperado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Resultado Obtenido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56433"/>
                  </a:ext>
                </a:extLst>
              </a:tr>
              <a:tr h="755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Ingresar todos los campos del evento de la manera adecuada</a:t>
                      </a:r>
                      <a:endParaRPr lang="es-C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Creará el evento, notificará y enviará correo a todos los usuarios</a:t>
                      </a:r>
                      <a:endParaRPr lang="es-C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Crea el evento, notifica, y envía correo a todos los usuarios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7374"/>
                  </a:ext>
                </a:extLst>
              </a:tr>
              <a:tr h="636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Ingresar todos los campos del evento, excepto tipo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Solicitará el valor de tipo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Tipo = Reunión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7532"/>
                  </a:ext>
                </a:extLst>
              </a:tr>
              <a:tr h="636372">
                <a:tc>
                  <a:txBody>
                    <a:bodyPr/>
                    <a:lstStyle/>
                    <a:p>
                      <a:r>
                        <a:rPr lang="es-ES" sz="1800" dirty="0"/>
                        <a:t>Ingresar todos los campos del evento, donde tipo = reunión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Asignará Tipo = Reunión y creará el evento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Tipo = Reunión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5096"/>
                  </a:ext>
                </a:extLst>
              </a:tr>
              <a:tr h="636372">
                <a:tc>
                  <a:txBody>
                    <a:bodyPr/>
                    <a:lstStyle/>
                    <a:p>
                      <a:r>
                        <a:rPr lang="es-ES" sz="1800" dirty="0"/>
                        <a:t>Ingresar todos los campos del evento, donde tipo = celebración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Asignará Tipo = Celebración y creará el evento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Tipo = Celebración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10710"/>
                  </a:ext>
                </a:extLst>
              </a:tr>
              <a:tr h="636372">
                <a:tc>
                  <a:txBody>
                    <a:bodyPr/>
                    <a:lstStyle/>
                    <a:p>
                      <a:r>
                        <a:rPr lang="es-ES" sz="1800" dirty="0"/>
                        <a:t>Ingresar todos los campos del evento, donde tipo = cambio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Asignará Tipo = Cambio y creará el evento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Tipo = Cambio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25971"/>
                  </a:ext>
                </a:extLst>
              </a:tr>
              <a:tr h="636372">
                <a:tc>
                  <a:txBody>
                    <a:bodyPr/>
                    <a:lstStyle/>
                    <a:p>
                      <a:r>
                        <a:rPr lang="es-ES" sz="1800" dirty="0"/>
                        <a:t>Ingresar todos los campos del evento, donde la fecha sea anterior a la actual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No se permitirán fechas anteriores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Crea evento con una fecha anterior a la actual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42785"/>
                  </a:ext>
                </a:extLst>
              </a:tr>
              <a:tr h="909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Ingresar todos los campos del evento, donde la fecha sea mayor o igual a la actual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Creará el evento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Crea evento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0819"/>
                  </a:ext>
                </a:extLst>
              </a:tr>
              <a:tr h="773619">
                <a:tc>
                  <a:txBody>
                    <a:bodyPr/>
                    <a:lstStyle/>
                    <a:p>
                      <a:r>
                        <a:rPr lang="es-ES" sz="1800" dirty="0"/>
                        <a:t>Crear un moderador con un usuario que ya exista 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Mostrará un mensaje diciendo que el usuario ya existe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Permite crear el moderador con un usuario existente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59303"/>
                  </a:ext>
                </a:extLst>
              </a:tr>
              <a:tr h="541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Estudiante o acudiente o docente =1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Envía correo a cada persona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Envía correo a cada persona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908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672B713-B3FB-4AFB-887A-D2725DEB1E13}"/>
              </a:ext>
            </a:extLst>
          </p:cNvPr>
          <p:cNvSpPr txBox="1"/>
          <p:nvPr/>
        </p:nvSpPr>
        <p:spPr>
          <a:xfrm>
            <a:off x="218940" y="1156033"/>
            <a:ext cx="161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Evento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49600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2C7250F-D29E-472C-B89C-FE0172B6B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8005"/>
              </p:ext>
            </p:extLst>
          </p:nvPr>
        </p:nvGraphicFramePr>
        <p:xfrm>
          <a:off x="953037" y="1"/>
          <a:ext cx="11706896" cy="686527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3305">
                  <a:extLst>
                    <a:ext uri="{9D8B030D-6E8A-4147-A177-3AD203B41FA5}">
                      <a16:colId xmlns:a16="http://schemas.microsoft.com/office/drawing/2014/main" val="3993331824"/>
                    </a:ext>
                  </a:extLst>
                </a:gridCol>
                <a:gridCol w="3575766">
                  <a:extLst>
                    <a:ext uri="{9D8B030D-6E8A-4147-A177-3AD203B41FA5}">
                      <a16:colId xmlns:a16="http://schemas.microsoft.com/office/drawing/2014/main" val="1572609276"/>
                    </a:ext>
                  </a:extLst>
                </a:gridCol>
                <a:gridCol w="3887825">
                  <a:extLst>
                    <a:ext uri="{9D8B030D-6E8A-4147-A177-3AD203B41FA5}">
                      <a16:colId xmlns:a16="http://schemas.microsoft.com/office/drawing/2014/main" val="2230611771"/>
                    </a:ext>
                  </a:extLst>
                </a:gridCol>
              </a:tblGrid>
              <a:tr h="618264">
                <a:tc>
                  <a:txBody>
                    <a:bodyPr/>
                    <a:lstStyle/>
                    <a:p>
                      <a:r>
                        <a:rPr lang="es-ES" sz="2400" dirty="0"/>
                        <a:t>Entrada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Resultado Esperado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Resultado Obtenido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56433"/>
                  </a:ext>
                </a:extLst>
              </a:tr>
              <a:tr h="63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Ingresar identificación errónea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Pedirá la identificación hasta que sea válida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753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r>
                        <a:rPr lang="es-ES" sz="1800" dirty="0"/>
                        <a:t>Ingresar correo sin @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Solicitará el @ en el correo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5096"/>
                  </a:ext>
                </a:extLst>
              </a:tr>
              <a:tr h="512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Ingresar correo sin punto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Solicitará el punto en el correo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10710"/>
                  </a:ext>
                </a:extLst>
              </a:tr>
              <a:tr h="63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Ingresar  correo sin texto después del @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Solicitará texto después del @ en el correo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25971"/>
                  </a:ext>
                </a:extLst>
              </a:tr>
              <a:tr h="951821">
                <a:tc>
                  <a:txBody>
                    <a:bodyPr/>
                    <a:lstStyle/>
                    <a:p>
                      <a:r>
                        <a:rPr lang="es-ES" sz="1800" dirty="0"/>
                        <a:t>Ingresar un código de grupo que no exista al registrarse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Mostrará un mensaje diciendo que el grupo no existe y debe ingresar uno válido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42785"/>
                  </a:ext>
                </a:extLst>
              </a:tr>
              <a:tr h="686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0819"/>
                  </a:ext>
                </a:extLst>
              </a:tr>
              <a:tr h="951821">
                <a:tc>
                  <a:txBody>
                    <a:bodyPr/>
                    <a:lstStyle/>
                    <a:p>
                      <a:r>
                        <a:rPr lang="es-ES" sz="1800" dirty="0"/>
                        <a:t>Crear un grupo existente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Mostrará un mensaje diciendo que el grupo ya existe y no puede ser creado por segunda vez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59303"/>
                  </a:ext>
                </a:extLst>
              </a:tr>
              <a:tr h="73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Crear un grupo vacío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No permitirá crear el grupo hasta que los campos estén llenos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9081"/>
                  </a:ext>
                </a:extLst>
              </a:tr>
              <a:tr h="732170">
                <a:tc>
                  <a:txBody>
                    <a:bodyPr/>
                    <a:lstStyle/>
                    <a:p>
                      <a:r>
                        <a:rPr lang="es-ES" sz="1800" dirty="0"/>
                        <a:t>Crear un moderador con un usuario que ya exista 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Mostrará un mensaje diciendo que el usuario ya existe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Permite crear el moderador con un usuario existente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6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5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71C42C3E-3936-48DF-A8CD-162BEEF576DC}"/>
              </a:ext>
            </a:extLst>
          </p:cNvPr>
          <p:cNvSpPr txBox="1"/>
          <p:nvPr/>
        </p:nvSpPr>
        <p:spPr>
          <a:xfrm>
            <a:off x="764188" y="5379570"/>
            <a:ext cx="413563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67" b="1" dirty="0">
                <a:solidFill>
                  <a:srgbClr val="FB4C0F"/>
                </a:solidFill>
              </a:rPr>
              <a:t>Cristian Alejandro Restrepo</a:t>
            </a:r>
          </a:p>
        </p:txBody>
      </p:sp>
    </p:spTree>
    <p:extLst>
      <p:ext uri="{BB962C8B-B14F-4D97-AF65-F5344CB8AC3E}">
        <p14:creationId xmlns:p14="http://schemas.microsoft.com/office/powerpoint/2010/main" val="17271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72E02FB9-7CCC-48FB-B7B2-DC6D2E6031C1}"/>
              </a:ext>
            </a:extLst>
          </p:cNvPr>
          <p:cNvGrpSpPr/>
          <p:nvPr/>
        </p:nvGrpSpPr>
        <p:grpSpPr>
          <a:xfrm>
            <a:off x="3068210" y="188897"/>
            <a:ext cx="4985353" cy="6450883"/>
            <a:chOff x="-383884" y="-1045580"/>
            <a:chExt cx="5583411" cy="711172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B192D93-BD49-495C-869A-A5E1AD463B11}"/>
                </a:ext>
              </a:extLst>
            </p:cNvPr>
            <p:cNvSpPr/>
            <p:nvPr/>
          </p:nvSpPr>
          <p:spPr>
            <a:xfrm>
              <a:off x="1548245" y="131618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3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C227DF1-0542-4F43-AB7C-31B0F1D3272B}"/>
                </a:ext>
              </a:extLst>
            </p:cNvPr>
            <p:cNvSpPr/>
            <p:nvPr/>
          </p:nvSpPr>
          <p:spPr>
            <a:xfrm rot="21255987">
              <a:off x="2562553" y="29088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5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E8C62F3-C6E2-4102-886F-D103F9F442B2}"/>
                </a:ext>
              </a:extLst>
            </p:cNvPr>
            <p:cNvSpPr/>
            <p:nvPr/>
          </p:nvSpPr>
          <p:spPr>
            <a:xfrm rot="21229264">
              <a:off x="2632679" y="437936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7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E029143-105D-4393-A1B8-5DB46A19F74D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2005445" y="2230582"/>
              <a:ext cx="967908" cy="68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417AD117-949B-47CC-B87E-F7B74E0B9CBE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3039887" y="3820973"/>
              <a:ext cx="26267" cy="561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3773C2-9FD5-49EA-A3C6-53699B073AEE}"/>
                </a:ext>
              </a:extLst>
            </p:cNvPr>
            <p:cNvSpPr/>
            <p:nvPr/>
          </p:nvSpPr>
          <p:spPr>
            <a:xfrm>
              <a:off x="672163" y="296872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4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EC18C107-E5EA-4578-8CB4-639C5C3C3B0C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1129364" y="2230583"/>
              <a:ext cx="876081" cy="738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56D5BC6-1F10-4981-AD5B-8B3E4D8E7DC2}"/>
                </a:ext>
              </a:extLst>
            </p:cNvPr>
            <p:cNvSpPr/>
            <p:nvPr/>
          </p:nvSpPr>
          <p:spPr>
            <a:xfrm rot="21307924">
              <a:off x="713762" y="445901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6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1FD85EB3-7F83-4B06-AA18-EAF15E4A8452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1129363" y="3883125"/>
              <a:ext cx="2185" cy="577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2D25777-47C4-497F-9108-1FB5304D34F8}"/>
                </a:ext>
              </a:extLst>
            </p:cNvPr>
            <p:cNvSpPr txBox="1"/>
            <p:nvPr/>
          </p:nvSpPr>
          <p:spPr>
            <a:xfrm>
              <a:off x="2535080" y="1328727"/>
              <a:ext cx="1690542" cy="111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Usuario y Contraseña correctos</a:t>
              </a:r>
              <a:endParaRPr lang="es-CO" sz="20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FB4BF93-2461-4C44-8897-8DDC76F5643C}"/>
                </a:ext>
              </a:extLst>
            </p:cNvPr>
            <p:cNvSpPr txBox="1"/>
            <p:nvPr/>
          </p:nvSpPr>
          <p:spPr>
            <a:xfrm>
              <a:off x="3540547" y="3233254"/>
              <a:ext cx="1185031" cy="350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dirty="0"/>
                <a:t>Es admin</a:t>
              </a:r>
              <a:endParaRPr lang="es-CO" sz="1467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FB3357E-88A3-4162-8CDB-2AC201E3C2CE}"/>
                </a:ext>
              </a:extLst>
            </p:cNvPr>
            <p:cNvSpPr txBox="1"/>
            <p:nvPr/>
          </p:nvSpPr>
          <p:spPr>
            <a:xfrm>
              <a:off x="3729139" y="5150015"/>
              <a:ext cx="1396643" cy="91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Modulo eventos admin</a:t>
              </a:r>
              <a:endParaRPr lang="es-CO" sz="16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1AEA8E5-4284-40C5-A1B1-66F49E54B54C}"/>
                </a:ext>
              </a:extLst>
            </p:cNvPr>
            <p:cNvSpPr txBox="1"/>
            <p:nvPr/>
          </p:nvSpPr>
          <p:spPr>
            <a:xfrm>
              <a:off x="-383884" y="3162476"/>
              <a:ext cx="1136105" cy="373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Es Mod</a:t>
              </a:r>
              <a:endParaRPr lang="es-CO" sz="1600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E1B048A-9526-4FD0-BD83-BF925338F634}"/>
                </a:ext>
              </a:extLst>
            </p:cNvPr>
            <p:cNvSpPr txBox="1"/>
            <p:nvPr/>
          </p:nvSpPr>
          <p:spPr>
            <a:xfrm>
              <a:off x="-133665" y="5134236"/>
              <a:ext cx="1349875" cy="91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Modulo eventos mod</a:t>
              </a:r>
              <a:endParaRPr lang="es-CO" sz="1600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2CC60E8A-AFCF-4AB7-AC97-313364F5BC14}"/>
                </a:ext>
              </a:extLst>
            </p:cNvPr>
            <p:cNvSpPr/>
            <p:nvPr/>
          </p:nvSpPr>
          <p:spPr>
            <a:xfrm>
              <a:off x="1161709" y="-317825"/>
              <a:ext cx="560641" cy="1738899"/>
            </a:xfrm>
            <a:custGeom>
              <a:avLst/>
              <a:gdLst>
                <a:gd name="connsiteX0" fmla="*/ 355119 w 424657"/>
                <a:gd name="connsiteY0" fmla="*/ 916488 h 916488"/>
                <a:gd name="connsiteX1" fmla="*/ 117 w 424657"/>
                <a:gd name="connsiteY1" fmla="*/ 389364 h 916488"/>
                <a:gd name="connsiteX2" fmla="*/ 387392 w 424657"/>
                <a:gd name="connsiteY2" fmla="*/ 23604 h 916488"/>
                <a:gd name="connsiteX3" fmla="*/ 387392 w 424657"/>
                <a:gd name="connsiteY3" fmla="*/ 66634 h 9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657" h="916488">
                  <a:moveTo>
                    <a:pt x="355119" y="916488"/>
                  </a:moveTo>
                  <a:cubicBezTo>
                    <a:pt x="174928" y="727333"/>
                    <a:pt x="-5262" y="538178"/>
                    <a:pt x="117" y="389364"/>
                  </a:cubicBezTo>
                  <a:cubicBezTo>
                    <a:pt x="5496" y="240550"/>
                    <a:pt x="322846" y="77392"/>
                    <a:pt x="387392" y="23604"/>
                  </a:cubicBezTo>
                  <a:cubicBezTo>
                    <a:pt x="451938" y="-30184"/>
                    <a:pt x="419665" y="18225"/>
                    <a:pt x="387392" y="6663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33969CB-9EFC-47BE-BF07-5C071B5D1E42}"/>
                </a:ext>
              </a:extLst>
            </p:cNvPr>
            <p:cNvSpPr/>
            <p:nvPr/>
          </p:nvSpPr>
          <p:spPr>
            <a:xfrm>
              <a:off x="1606392" y="-104558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</a:rPr>
                <a:t>1</a:t>
              </a:r>
              <a:endParaRPr lang="es-CO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95328736-38BC-4DA6-AEA1-B94627050172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005445" y="-131180"/>
              <a:ext cx="0" cy="144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73DBC56-180D-4A65-B54C-C0CFB666F700}"/>
                </a:ext>
              </a:extLst>
            </p:cNvPr>
            <p:cNvSpPr txBox="1"/>
            <p:nvPr/>
          </p:nvSpPr>
          <p:spPr>
            <a:xfrm>
              <a:off x="2535080" y="-735324"/>
              <a:ext cx="2664447" cy="441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/>
                <a:t>Usuario y contraseña</a:t>
              </a:r>
              <a:endParaRPr lang="es-CO" sz="2000" dirty="0"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6F8D60C-A237-4C56-B6CE-B40E8C913DED}"/>
              </a:ext>
            </a:extLst>
          </p:cNvPr>
          <p:cNvSpPr txBox="1"/>
          <p:nvPr/>
        </p:nvSpPr>
        <p:spPr>
          <a:xfrm>
            <a:off x="8745242" y="943469"/>
            <a:ext cx="216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Complejidad ciclomática</a:t>
            </a:r>
            <a:endParaRPr lang="es-CO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1E0F2E6-9CBF-4DAE-B87B-7F94234E43FD}"/>
              </a:ext>
            </a:extLst>
          </p:cNvPr>
          <p:cNvSpPr txBox="1"/>
          <p:nvPr/>
        </p:nvSpPr>
        <p:spPr>
          <a:xfrm>
            <a:off x="8933895" y="2017693"/>
            <a:ext cx="216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7-7+2=2</a:t>
            </a:r>
            <a:endParaRPr lang="es-CO" sz="2400" b="1" dirty="0"/>
          </a:p>
        </p:txBody>
      </p:sp>
      <p:graphicFrame>
        <p:nvGraphicFramePr>
          <p:cNvPr id="55" name="Tabla 9">
            <a:extLst>
              <a:ext uri="{FF2B5EF4-FFF2-40B4-BE49-F238E27FC236}">
                <a16:creationId xmlns:a16="http://schemas.microsoft.com/office/drawing/2014/main" id="{05E66357-D7CD-475F-96B5-E1D91A5228C3}"/>
              </a:ext>
            </a:extLst>
          </p:cNvPr>
          <p:cNvGraphicFramePr>
            <a:graphicFrameLocks noGrp="1"/>
          </p:cNvGraphicFramePr>
          <p:nvPr/>
        </p:nvGraphicFramePr>
        <p:xfrm>
          <a:off x="8933895" y="3553223"/>
          <a:ext cx="2166215" cy="17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15">
                  <a:extLst>
                    <a:ext uri="{9D8B030D-6E8A-4147-A177-3AD203B41FA5}">
                      <a16:colId xmlns:a16="http://schemas.microsoft.com/office/drawing/2014/main" val="865506148"/>
                    </a:ext>
                  </a:extLst>
                </a:gridCol>
              </a:tblGrid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Caminos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28781563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1-2-3-4-6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76816442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1-2-3-5-7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9329826"/>
                  </a:ext>
                </a:extLst>
              </a:tr>
            </a:tbl>
          </a:graphicData>
        </a:graphic>
      </p:graphicFrame>
      <p:sp>
        <p:nvSpPr>
          <p:cNvPr id="72" name="CuadroTexto 71">
            <a:extLst>
              <a:ext uri="{FF2B5EF4-FFF2-40B4-BE49-F238E27FC236}">
                <a16:creationId xmlns:a16="http://schemas.microsoft.com/office/drawing/2014/main" id="{A6FDC3BB-82E1-4B7E-A14D-0B7F9C93CAC2}"/>
              </a:ext>
            </a:extLst>
          </p:cNvPr>
          <p:cNvSpPr txBox="1"/>
          <p:nvPr/>
        </p:nvSpPr>
        <p:spPr>
          <a:xfrm>
            <a:off x="1173721" y="2611345"/>
            <a:ext cx="161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Iniciar</a:t>
            </a:r>
          </a:p>
          <a:p>
            <a:r>
              <a:rPr lang="es-ES" sz="2400" b="1" dirty="0"/>
              <a:t>Sesión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7818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3A4E7B-38F2-456C-AA24-3DEBA05889B7}"/>
              </a:ext>
            </a:extLst>
          </p:cNvPr>
          <p:cNvSpPr/>
          <p:nvPr/>
        </p:nvSpPr>
        <p:spPr>
          <a:xfrm>
            <a:off x="3930659" y="0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1</a:t>
            </a:r>
            <a:endParaRPr lang="es-CO"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A5F238-23D0-42C8-8C6D-228AF817A94C}"/>
              </a:ext>
            </a:extLst>
          </p:cNvPr>
          <p:cNvSpPr/>
          <p:nvPr/>
        </p:nvSpPr>
        <p:spPr>
          <a:xfrm>
            <a:off x="3930659" y="1431637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2</a:t>
            </a:r>
            <a:endParaRPr lang="es-CO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11EE3-FEE9-4658-B960-4AFBF6E7FBCC}"/>
              </a:ext>
            </a:extLst>
          </p:cNvPr>
          <p:cNvSpPr/>
          <p:nvPr/>
        </p:nvSpPr>
        <p:spPr>
          <a:xfrm>
            <a:off x="3930659" y="2858656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3</a:t>
            </a:r>
            <a:endParaRPr lang="es-CO" sz="2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58A9B43-F39C-4F22-8541-CD7204AE1A48}"/>
              </a:ext>
            </a:extLst>
          </p:cNvPr>
          <p:cNvSpPr/>
          <p:nvPr/>
        </p:nvSpPr>
        <p:spPr>
          <a:xfrm>
            <a:off x="3930659" y="4285675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4</a:t>
            </a:r>
            <a:endParaRPr lang="es-CO" sz="2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244457B-E31B-4478-969F-D3F2A0FD883D}"/>
              </a:ext>
            </a:extLst>
          </p:cNvPr>
          <p:cNvSpPr/>
          <p:nvPr/>
        </p:nvSpPr>
        <p:spPr>
          <a:xfrm>
            <a:off x="3930659" y="5717312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5</a:t>
            </a:r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0D78B3-4D24-4ADE-AC96-D4E066C07FB7}"/>
              </a:ext>
            </a:extLst>
          </p:cNvPr>
          <p:cNvSpPr txBox="1"/>
          <p:nvPr/>
        </p:nvSpPr>
        <p:spPr>
          <a:xfrm>
            <a:off x="5185577" y="192741"/>
            <a:ext cx="129431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Ingresar información</a:t>
            </a:r>
            <a:endParaRPr lang="es-CO" sz="1467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5BC1D8-7AB5-48BC-9D90-B9C919165128}"/>
              </a:ext>
            </a:extLst>
          </p:cNvPr>
          <p:cNvSpPr txBox="1"/>
          <p:nvPr/>
        </p:nvSpPr>
        <p:spPr>
          <a:xfrm>
            <a:off x="5219270" y="1516129"/>
            <a:ext cx="161700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Estudiante acudiente o docentes = 1</a:t>
            </a:r>
            <a:endParaRPr lang="es-CO" sz="1467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7BAFBF-1F3F-4695-ADB9-9B738819895C}"/>
              </a:ext>
            </a:extLst>
          </p:cNvPr>
          <p:cNvSpPr txBox="1"/>
          <p:nvPr/>
        </p:nvSpPr>
        <p:spPr>
          <a:xfrm>
            <a:off x="5185577" y="3008318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Envío de Correo</a:t>
            </a:r>
            <a:endParaRPr lang="es-CO" sz="1467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762E4D-EC4B-46AB-8BA6-49F6AF157DE5}"/>
              </a:ext>
            </a:extLst>
          </p:cNvPr>
          <p:cNvSpPr txBox="1"/>
          <p:nvPr/>
        </p:nvSpPr>
        <p:spPr>
          <a:xfrm>
            <a:off x="5185577" y="4591268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Crear Evento</a:t>
            </a:r>
            <a:endParaRPr lang="es-CO" sz="1467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04F050-D5C4-491D-8988-437F2FF5FC36}"/>
              </a:ext>
            </a:extLst>
          </p:cNvPr>
          <p:cNvSpPr txBox="1"/>
          <p:nvPr/>
        </p:nvSpPr>
        <p:spPr>
          <a:xfrm>
            <a:off x="5185577" y="5877093"/>
            <a:ext cx="161700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Notificación en la app a los usuarios</a:t>
            </a:r>
            <a:endParaRPr lang="es-CO" sz="1467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7591783-648B-4C43-A2EE-558F94FF8D23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410659" y="960000"/>
            <a:ext cx="0" cy="4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2AF25F57-1BAE-439A-9C7D-A0C04DC18AB3}"/>
              </a:ext>
            </a:extLst>
          </p:cNvPr>
          <p:cNvSpPr/>
          <p:nvPr/>
        </p:nvSpPr>
        <p:spPr>
          <a:xfrm>
            <a:off x="3588310" y="2036619"/>
            <a:ext cx="346385" cy="1191491"/>
          </a:xfrm>
          <a:custGeom>
            <a:avLst/>
            <a:gdLst>
              <a:gd name="connsiteX0" fmla="*/ 249398 w 259789"/>
              <a:gd name="connsiteY0" fmla="*/ 893618 h 893618"/>
              <a:gd name="connsiteX1" fmla="*/ 17 w 259789"/>
              <a:gd name="connsiteY1" fmla="*/ 457200 h 893618"/>
              <a:gd name="connsiteX2" fmla="*/ 259789 w 259789"/>
              <a:gd name="connsiteY2" fmla="*/ 0 h 893618"/>
              <a:gd name="connsiteX3" fmla="*/ 259789 w 259789"/>
              <a:gd name="connsiteY3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89" h="893618">
                <a:moveTo>
                  <a:pt x="249398" y="893618"/>
                </a:moveTo>
                <a:cubicBezTo>
                  <a:pt x="123841" y="749877"/>
                  <a:pt x="-1715" y="606136"/>
                  <a:pt x="17" y="457200"/>
                </a:cubicBezTo>
                <a:cubicBezTo>
                  <a:pt x="1749" y="308264"/>
                  <a:pt x="259789" y="0"/>
                  <a:pt x="259789" y="0"/>
                </a:cubicBezTo>
                <a:lnTo>
                  <a:pt x="25978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06752D5-26ED-405A-AB1D-69467F8FE34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410659" y="2391637"/>
            <a:ext cx="0" cy="46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2C40C28-82C9-468E-908A-C19E95033FE9}"/>
              </a:ext>
            </a:extLst>
          </p:cNvPr>
          <p:cNvSpPr/>
          <p:nvPr/>
        </p:nvSpPr>
        <p:spPr>
          <a:xfrm>
            <a:off x="4765968" y="1967346"/>
            <a:ext cx="430533" cy="2424545"/>
          </a:xfrm>
          <a:custGeom>
            <a:avLst/>
            <a:gdLst>
              <a:gd name="connsiteX0" fmla="*/ 72736 w 322900"/>
              <a:gd name="connsiteY0" fmla="*/ 0 h 1818409"/>
              <a:gd name="connsiteX1" fmla="*/ 322118 w 322900"/>
              <a:gd name="connsiteY1" fmla="*/ 904009 h 1818409"/>
              <a:gd name="connsiteX2" fmla="*/ 0 w 322900"/>
              <a:gd name="connsiteY2" fmla="*/ 1818409 h 1818409"/>
              <a:gd name="connsiteX3" fmla="*/ 0 w 322900"/>
              <a:gd name="connsiteY3" fmla="*/ 1818409 h 181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00" h="1818409">
                <a:moveTo>
                  <a:pt x="72736" y="0"/>
                </a:moveTo>
                <a:cubicBezTo>
                  <a:pt x="203488" y="300470"/>
                  <a:pt x="334241" y="600941"/>
                  <a:pt x="322118" y="904009"/>
                </a:cubicBezTo>
                <a:cubicBezTo>
                  <a:pt x="309995" y="1207077"/>
                  <a:pt x="0" y="1818409"/>
                  <a:pt x="0" y="1818409"/>
                </a:cubicBezTo>
                <a:lnTo>
                  <a:pt x="0" y="181840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20D29F4-EF3C-4A4E-B11B-B69D7B34004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410659" y="5245675"/>
            <a:ext cx="0" cy="4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F0CA2A-F211-46A6-B538-4F11D5C1E8F7}"/>
              </a:ext>
            </a:extLst>
          </p:cNvPr>
          <p:cNvSpPr txBox="1"/>
          <p:nvPr/>
        </p:nvSpPr>
        <p:spPr>
          <a:xfrm>
            <a:off x="1173721" y="2611345"/>
            <a:ext cx="161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Evento</a:t>
            </a:r>
            <a:endParaRPr lang="es-CO" sz="2400" b="1" dirty="0"/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0BEECAF5-E2F7-4B90-805F-B4D676343B9C}"/>
              </a:ext>
            </a:extLst>
          </p:cNvPr>
          <p:cNvSpPr/>
          <p:nvPr/>
        </p:nvSpPr>
        <p:spPr>
          <a:xfrm rot="2579512">
            <a:off x="3851567" y="2041242"/>
            <a:ext cx="124692" cy="609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8D743A0-64FA-46AA-AA70-17A2CBD1DE60}"/>
              </a:ext>
            </a:extLst>
          </p:cNvPr>
          <p:cNvSpPr txBox="1"/>
          <p:nvPr/>
        </p:nvSpPr>
        <p:spPr>
          <a:xfrm>
            <a:off x="7781343" y="569863"/>
            <a:ext cx="216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Complejidad ciclomática</a:t>
            </a:r>
            <a:endParaRPr lang="es-CO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1E4849-1250-48FD-86EE-A3D3C04CFEF8}"/>
              </a:ext>
            </a:extLst>
          </p:cNvPr>
          <p:cNvSpPr txBox="1"/>
          <p:nvPr/>
        </p:nvSpPr>
        <p:spPr>
          <a:xfrm>
            <a:off x="7969997" y="1644088"/>
            <a:ext cx="216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5-5+2=2</a:t>
            </a:r>
            <a:endParaRPr lang="es-CO" sz="2400" b="1" dirty="0"/>
          </a:p>
        </p:txBody>
      </p:sp>
      <p:graphicFrame>
        <p:nvGraphicFramePr>
          <p:cNvPr id="3" name="Tabla 9">
            <a:extLst>
              <a:ext uri="{FF2B5EF4-FFF2-40B4-BE49-F238E27FC236}">
                <a16:creationId xmlns:a16="http://schemas.microsoft.com/office/drawing/2014/main" id="{5ADE46F2-130A-4383-8B14-B17C1A9121B1}"/>
              </a:ext>
            </a:extLst>
          </p:cNvPr>
          <p:cNvGraphicFramePr>
            <a:graphicFrameLocks noGrp="1"/>
          </p:cNvGraphicFramePr>
          <p:nvPr/>
        </p:nvGraphicFramePr>
        <p:xfrm>
          <a:off x="7969997" y="3179617"/>
          <a:ext cx="2166215" cy="17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15">
                  <a:extLst>
                    <a:ext uri="{9D8B030D-6E8A-4147-A177-3AD203B41FA5}">
                      <a16:colId xmlns:a16="http://schemas.microsoft.com/office/drawing/2014/main" val="865506148"/>
                    </a:ext>
                  </a:extLst>
                </a:gridCol>
              </a:tblGrid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Caminos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28781563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1-2-3-4-5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76816442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1-2-4-5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932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42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3CF0CA2A-F211-46A6-B538-4F11D5C1E8F7}"/>
              </a:ext>
            </a:extLst>
          </p:cNvPr>
          <p:cNvSpPr txBox="1"/>
          <p:nvPr/>
        </p:nvSpPr>
        <p:spPr>
          <a:xfrm>
            <a:off x="1173721" y="2611345"/>
            <a:ext cx="193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Cambiar</a:t>
            </a:r>
          </a:p>
          <a:p>
            <a:r>
              <a:rPr lang="es-ES" sz="2400" b="1" dirty="0"/>
              <a:t>Contraseña</a:t>
            </a:r>
            <a:endParaRPr lang="es-CO" sz="2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8D743A0-64FA-46AA-AA70-17A2CBD1DE60}"/>
              </a:ext>
            </a:extLst>
          </p:cNvPr>
          <p:cNvSpPr txBox="1"/>
          <p:nvPr/>
        </p:nvSpPr>
        <p:spPr>
          <a:xfrm>
            <a:off x="7781343" y="569863"/>
            <a:ext cx="2166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Complejidad ciclomática</a:t>
            </a:r>
            <a:endParaRPr lang="es-CO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1E4849-1250-48FD-86EE-A3D3C04CFEF8}"/>
              </a:ext>
            </a:extLst>
          </p:cNvPr>
          <p:cNvSpPr txBox="1"/>
          <p:nvPr/>
        </p:nvSpPr>
        <p:spPr>
          <a:xfrm>
            <a:off x="7969997" y="1644088"/>
            <a:ext cx="216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4-4+2=2</a:t>
            </a:r>
            <a:endParaRPr lang="es-CO" sz="2400" b="1" dirty="0"/>
          </a:p>
        </p:txBody>
      </p:sp>
      <p:graphicFrame>
        <p:nvGraphicFramePr>
          <p:cNvPr id="3" name="Tabla 9">
            <a:extLst>
              <a:ext uri="{FF2B5EF4-FFF2-40B4-BE49-F238E27FC236}">
                <a16:creationId xmlns:a16="http://schemas.microsoft.com/office/drawing/2014/main" id="{5ADE46F2-130A-4383-8B14-B17C1A9121B1}"/>
              </a:ext>
            </a:extLst>
          </p:cNvPr>
          <p:cNvGraphicFramePr>
            <a:graphicFrameLocks noGrp="1"/>
          </p:cNvGraphicFramePr>
          <p:nvPr/>
        </p:nvGraphicFramePr>
        <p:xfrm>
          <a:off x="7969997" y="3179617"/>
          <a:ext cx="2166215" cy="176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15">
                  <a:extLst>
                    <a:ext uri="{9D8B030D-6E8A-4147-A177-3AD203B41FA5}">
                      <a16:colId xmlns:a16="http://schemas.microsoft.com/office/drawing/2014/main" val="865506148"/>
                    </a:ext>
                  </a:extLst>
                </a:gridCol>
              </a:tblGrid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Caminos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28781563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1-2-3-4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76816442"/>
                  </a:ext>
                </a:extLst>
              </a:tr>
              <a:tr h="586821">
                <a:tc>
                  <a:txBody>
                    <a:bodyPr/>
                    <a:lstStyle/>
                    <a:p>
                      <a:r>
                        <a:rPr lang="es-ES" sz="2400" dirty="0"/>
                        <a:t>1-2-4-5</a:t>
                      </a:r>
                      <a:endParaRPr lang="es-CO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9329826"/>
                  </a:ext>
                </a:extLst>
              </a:tr>
            </a:tbl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84282740-F90F-405A-AD00-57C23679DE3D}"/>
              </a:ext>
            </a:extLst>
          </p:cNvPr>
          <p:cNvGrpSpPr/>
          <p:nvPr/>
        </p:nvGrpSpPr>
        <p:grpSpPr>
          <a:xfrm>
            <a:off x="3682112" y="693311"/>
            <a:ext cx="3340811" cy="5245675"/>
            <a:chOff x="2576681" y="353728"/>
            <a:chExt cx="2505608" cy="393425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3A4E7B-38F2-456C-AA24-3DEBA05889B7}"/>
                </a:ext>
              </a:extLst>
            </p:cNvPr>
            <p:cNvSpPr/>
            <p:nvPr/>
          </p:nvSpPr>
          <p:spPr>
            <a:xfrm>
              <a:off x="2903074" y="353728"/>
              <a:ext cx="720000" cy="72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1</a:t>
              </a:r>
              <a:endParaRPr lang="es-CO" sz="2400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0A5F238-23D0-42C8-8C6D-228AF817A94C}"/>
                </a:ext>
              </a:extLst>
            </p:cNvPr>
            <p:cNvSpPr/>
            <p:nvPr/>
          </p:nvSpPr>
          <p:spPr>
            <a:xfrm>
              <a:off x="2903074" y="1427456"/>
              <a:ext cx="720000" cy="72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2</a:t>
              </a:r>
              <a:endParaRPr lang="es-CO" sz="2400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D311EE3-FEE9-4658-B960-4AFBF6E7FBCC}"/>
                </a:ext>
              </a:extLst>
            </p:cNvPr>
            <p:cNvSpPr/>
            <p:nvPr/>
          </p:nvSpPr>
          <p:spPr>
            <a:xfrm>
              <a:off x="2903074" y="2497720"/>
              <a:ext cx="720000" cy="72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3</a:t>
              </a:r>
              <a:endParaRPr lang="es-CO" sz="240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58A9B43-F39C-4F22-8541-CD7204AE1A48}"/>
                </a:ext>
              </a:extLst>
            </p:cNvPr>
            <p:cNvSpPr/>
            <p:nvPr/>
          </p:nvSpPr>
          <p:spPr>
            <a:xfrm>
              <a:off x="2903074" y="3567984"/>
              <a:ext cx="720000" cy="72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4</a:t>
              </a:r>
              <a:endParaRPr lang="es-CO" sz="24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E0D78B3-4D24-4ADE-AC96-D4E066C07FB7}"/>
                </a:ext>
              </a:extLst>
            </p:cNvPr>
            <p:cNvSpPr txBox="1"/>
            <p:nvPr/>
          </p:nvSpPr>
          <p:spPr>
            <a:xfrm>
              <a:off x="3844262" y="498284"/>
              <a:ext cx="970739" cy="57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dirty="0"/>
                <a:t>Ingresar contraseña actual</a:t>
              </a:r>
              <a:endParaRPr lang="es-CO" sz="1467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5BC1D8-7AB5-48BC-9D90-B9C919165128}"/>
                </a:ext>
              </a:extLst>
            </p:cNvPr>
            <p:cNvSpPr txBox="1"/>
            <p:nvPr/>
          </p:nvSpPr>
          <p:spPr>
            <a:xfrm>
              <a:off x="3869532" y="1490825"/>
              <a:ext cx="1212757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dirty="0"/>
                <a:t>Ingresar contraseña nueva</a:t>
              </a:r>
              <a:endParaRPr lang="es-CO" sz="1467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47BAFBF-1F3F-4695-ADB9-9B738819895C}"/>
                </a:ext>
              </a:extLst>
            </p:cNvPr>
            <p:cNvSpPr txBox="1"/>
            <p:nvPr/>
          </p:nvSpPr>
          <p:spPr>
            <a:xfrm>
              <a:off x="3844262" y="2609966"/>
              <a:ext cx="1212757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dirty="0"/>
                <a:t>Confirmar nueva contraseña</a:t>
              </a:r>
              <a:endParaRPr lang="es-CO" sz="1467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5762E4D-EC4B-46AB-8BA6-49F6AF157DE5}"/>
                </a:ext>
              </a:extLst>
            </p:cNvPr>
            <p:cNvSpPr txBox="1"/>
            <p:nvPr/>
          </p:nvSpPr>
          <p:spPr>
            <a:xfrm>
              <a:off x="3844262" y="3797179"/>
              <a:ext cx="1212757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dirty="0"/>
                <a:t>Cambio de contraseña</a:t>
              </a:r>
              <a:endParaRPr lang="es-CO" sz="1467" dirty="0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7591783-648B-4C43-A2EE-558F94FF8D23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263074" y="1073728"/>
              <a:ext cx="0" cy="353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06752D5-26ED-405A-AB1D-69467F8FE34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263074" y="2147456"/>
              <a:ext cx="0" cy="350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820D29F4-EF3C-4A4E-B11B-B69D7B340047}"/>
                </a:ext>
              </a:extLst>
            </p:cNvPr>
            <p:cNvCxnSpPr>
              <a:cxnSpLocks/>
            </p:cNvCxnSpPr>
            <p:nvPr/>
          </p:nvCxnSpPr>
          <p:spPr>
            <a:xfrm>
              <a:off x="3263074" y="3217720"/>
              <a:ext cx="0" cy="353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4DF62E5-92C0-4795-8412-8E8BCC523A3C}"/>
                </a:ext>
              </a:extLst>
            </p:cNvPr>
            <p:cNvSpPr/>
            <p:nvPr/>
          </p:nvSpPr>
          <p:spPr>
            <a:xfrm>
              <a:off x="2576681" y="925228"/>
              <a:ext cx="392021" cy="1813213"/>
            </a:xfrm>
            <a:custGeom>
              <a:avLst/>
              <a:gdLst>
                <a:gd name="connsiteX0" fmla="*/ 355119 w 424657"/>
                <a:gd name="connsiteY0" fmla="*/ 916488 h 916488"/>
                <a:gd name="connsiteX1" fmla="*/ 117 w 424657"/>
                <a:gd name="connsiteY1" fmla="*/ 389364 h 916488"/>
                <a:gd name="connsiteX2" fmla="*/ 387392 w 424657"/>
                <a:gd name="connsiteY2" fmla="*/ 23604 h 916488"/>
                <a:gd name="connsiteX3" fmla="*/ 387392 w 424657"/>
                <a:gd name="connsiteY3" fmla="*/ 66634 h 9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657" h="916488">
                  <a:moveTo>
                    <a:pt x="355119" y="916488"/>
                  </a:moveTo>
                  <a:cubicBezTo>
                    <a:pt x="174928" y="727333"/>
                    <a:pt x="-5262" y="538178"/>
                    <a:pt x="117" y="389364"/>
                  </a:cubicBezTo>
                  <a:cubicBezTo>
                    <a:pt x="5496" y="240550"/>
                    <a:pt x="322846" y="77392"/>
                    <a:pt x="387392" y="23604"/>
                  </a:cubicBezTo>
                  <a:cubicBezTo>
                    <a:pt x="451938" y="-30184"/>
                    <a:pt x="419665" y="18225"/>
                    <a:pt x="387392" y="6663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74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71C42C3E-3936-48DF-A8CD-162BEEF576DC}"/>
              </a:ext>
            </a:extLst>
          </p:cNvPr>
          <p:cNvSpPr txBox="1"/>
          <p:nvPr/>
        </p:nvSpPr>
        <p:spPr>
          <a:xfrm>
            <a:off x="764188" y="5379570"/>
            <a:ext cx="413563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67" b="1" dirty="0" err="1">
                <a:solidFill>
                  <a:srgbClr val="FB4C0F"/>
                </a:solidFill>
              </a:rPr>
              <a:t>Janus</a:t>
            </a:r>
            <a:r>
              <a:rPr lang="es-ES" sz="1867" b="1" dirty="0">
                <a:solidFill>
                  <a:srgbClr val="FB4C0F"/>
                </a:solidFill>
              </a:rPr>
              <a:t> Álvarez</a:t>
            </a:r>
          </a:p>
        </p:txBody>
      </p:sp>
    </p:spTree>
    <p:extLst>
      <p:ext uri="{BB962C8B-B14F-4D97-AF65-F5344CB8AC3E}">
        <p14:creationId xmlns:p14="http://schemas.microsoft.com/office/powerpoint/2010/main" val="35642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ipse 43">
            <a:extLst>
              <a:ext uri="{FF2B5EF4-FFF2-40B4-BE49-F238E27FC236}">
                <a16:creationId xmlns:a16="http://schemas.microsoft.com/office/drawing/2014/main" id="{1069D3E3-6650-437E-A226-E1E62B4D610F}"/>
              </a:ext>
            </a:extLst>
          </p:cNvPr>
          <p:cNvSpPr/>
          <p:nvPr/>
        </p:nvSpPr>
        <p:spPr>
          <a:xfrm>
            <a:off x="4322474" y="1272422"/>
            <a:ext cx="707255" cy="692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D40AEBE-D39A-469F-B145-13B66411DC0F}"/>
              </a:ext>
            </a:extLst>
          </p:cNvPr>
          <p:cNvSpPr/>
          <p:nvPr/>
        </p:nvSpPr>
        <p:spPr>
          <a:xfrm>
            <a:off x="4322474" y="4530229"/>
            <a:ext cx="707255" cy="692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B110B3E-4203-44AB-BD79-2AEF1956B224}"/>
              </a:ext>
            </a:extLst>
          </p:cNvPr>
          <p:cNvSpPr/>
          <p:nvPr/>
        </p:nvSpPr>
        <p:spPr>
          <a:xfrm>
            <a:off x="4322474" y="2333583"/>
            <a:ext cx="707255" cy="692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DBED75E0-EB6E-4881-AE29-E7F96112CB7B}"/>
              </a:ext>
            </a:extLst>
          </p:cNvPr>
          <p:cNvSpPr/>
          <p:nvPr/>
        </p:nvSpPr>
        <p:spPr>
          <a:xfrm>
            <a:off x="4322474" y="3524138"/>
            <a:ext cx="707255" cy="692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6869EA7-7198-47E0-8ADD-402DDCAA79BD}"/>
              </a:ext>
            </a:extLst>
          </p:cNvPr>
          <p:cNvSpPr txBox="1"/>
          <p:nvPr/>
        </p:nvSpPr>
        <p:spPr>
          <a:xfrm>
            <a:off x="1615737" y="2513999"/>
            <a:ext cx="163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Modificar evento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7F30C66-A563-4172-9FF7-4BA901BCC81D}"/>
              </a:ext>
            </a:extLst>
          </p:cNvPr>
          <p:cNvCxnSpPr>
            <a:stCxn id="44" idx="4"/>
            <a:endCxn id="96" idx="0"/>
          </p:cNvCxnSpPr>
          <p:nvPr/>
        </p:nvCxnSpPr>
        <p:spPr>
          <a:xfrm>
            <a:off x="4676101" y="1964881"/>
            <a:ext cx="0" cy="36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751F0F9-805F-4FA1-B8E9-89416D997A7C}"/>
              </a:ext>
            </a:extLst>
          </p:cNvPr>
          <p:cNvCxnSpPr>
            <a:stCxn id="97" idx="4"/>
            <a:endCxn id="95" idx="0"/>
          </p:cNvCxnSpPr>
          <p:nvPr/>
        </p:nvCxnSpPr>
        <p:spPr>
          <a:xfrm>
            <a:off x="4676101" y="4216598"/>
            <a:ext cx="0" cy="31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B128C37-979F-4824-A45A-FAD94D27F069}"/>
              </a:ext>
            </a:extLst>
          </p:cNvPr>
          <p:cNvSpPr txBox="1"/>
          <p:nvPr/>
        </p:nvSpPr>
        <p:spPr>
          <a:xfrm>
            <a:off x="4029511" y="958790"/>
            <a:ext cx="20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Modificar datos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089B784-17AB-4E05-8C50-B5132B2DDC4C}"/>
              </a:ext>
            </a:extLst>
          </p:cNvPr>
          <p:cNvSpPr txBox="1"/>
          <p:nvPr/>
        </p:nvSpPr>
        <p:spPr>
          <a:xfrm>
            <a:off x="5726823" y="2387427"/>
            <a:ext cx="144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Estudiantes y grupos vacíos</a:t>
            </a: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6F545E53-878D-4043-BBE4-97F4419921C4}"/>
              </a:ext>
            </a:extLst>
          </p:cNvPr>
          <p:cNvSpPr/>
          <p:nvPr/>
        </p:nvSpPr>
        <p:spPr>
          <a:xfrm>
            <a:off x="3977923" y="1435982"/>
            <a:ext cx="1748900" cy="1410912"/>
          </a:xfrm>
          <a:prstGeom prst="arc">
            <a:avLst>
              <a:gd name="adj1" fmla="val 16788070"/>
              <a:gd name="adj2" fmla="val 469859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6AEB7A7-800F-482B-BA9C-8DCEBA49E405}"/>
              </a:ext>
            </a:extLst>
          </p:cNvPr>
          <p:cNvSpPr txBox="1"/>
          <p:nvPr/>
        </p:nvSpPr>
        <p:spPr>
          <a:xfrm>
            <a:off x="5236299" y="3699502"/>
            <a:ext cx="154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Evento modificado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A60A716-7720-420D-9E8B-4FE69F5EBDB2}"/>
              </a:ext>
            </a:extLst>
          </p:cNvPr>
          <p:cNvSpPr txBox="1"/>
          <p:nvPr/>
        </p:nvSpPr>
        <p:spPr>
          <a:xfrm>
            <a:off x="5183819" y="4746077"/>
            <a:ext cx="200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Enviar Notificación</a:t>
            </a:r>
          </a:p>
        </p:txBody>
      </p:sp>
      <p:sp>
        <p:nvSpPr>
          <p:cNvPr id="122" name="Arco 121">
            <a:extLst>
              <a:ext uri="{FF2B5EF4-FFF2-40B4-BE49-F238E27FC236}">
                <a16:creationId xmlns:a16="http://schemas.microsoft.com/office/drawing/2014/main" id="{BC124F03-3E39-440A-80B3-41509D468DF6}"/>
              </a:ext>
            </a:extLst>
          </p:cNvPr>
          <p:cNvSpPr/>
          <p:nvPr/>
        </p:nvSpPr>
        <p:spPr>
          <a:xfrm flipH="1">
            <a:off x="3590525" y="1435984"/>
            <a:ext cx="2000435" cy="2536479"/>
          </a:xfrm>
          <a:prstGeom prst="arc">
            <a:avLst>
              <a:gd name="adj1" fmla="val 16827739"/>
              <a:gd name="adj2" fmla="val 469859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871DD4-D7CE-4B4F-8D33-929EF6A4CB29}"/>
              </a:ext>
            </a:extLst>
          </p:cNvPr>
          <p:cNvSpPr txBox="1"/>
          <p:nvPr/>
        </p:nvSpPr>
        <p:spPr>
          <a:xfrm>
            <a:off x="8771139" y="958790"/>
            <a:ext cx="1890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Complejidad ciclomática</a:t>
            </a:r>
          </a:p>
          <a:p>
            <a:endParaRPr lang="es-MX" sz="1400" dirty="0"/>
          </a:p>
          <a:p>
            <a:r>
              <a:rPr lang="es-MX" sz="1400" dirty="0"/>
              <a:t>4-4+2=2</a:t>
            </a:r>
          </a:p>
        </p:txBody>
      </p:sp>
      <p:graphicFrame>
        <p:nvGraphicFramePr>
          <p:cNvPr id="79" name="Tabla 79">
            <a:extLst>
              <a:ext uri="{FF2B5EF4-FFF2-40B4-BE49-F238E27FC236}">
                <a16:creationId xmlns:a16="http://schemas.microsoft.com/office/drawing/2014/main" id="{52FD3C7F-2502-42B9-BD56-1EB155857D58}"/>
              </a:ext>
            </a:extLst>
          </p:cNvPr>
          <p:cNvGraphicFramePr>
            <a:graphicFrameLocks noGrp="1"/>
          </p:cNvGraphicFramePr>
          <p:nvPr/>
        </p:nvGraphicFramePr>
        <p:xfrm>
          <a:off x="8601476" y="2510543"/>
          <a:ext cx="26197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04">
                  <a:extLst>
                    <a:ext uri="{9D8B030D-6E8A-4147-A177-3AD203B41FA5}">
                      <a16:colId xmlns:a16="http://schemas.microsoft.com/office/drawing/2014/main" val="6408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Caminos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8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1-3-4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6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3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adroTexto 45">
            <a:extLst>
              <a:ext uri="{FF2B5EF4-FFF2-40B4-BE49-F238E27FC236}">
                <a16:creationId xmlns:a16="http://schemas.microsoft.com/office/drawing/2014/main" id="{26869EA7-7198-47E0-8ADD-402DDCAA79BD}"/>
              </a:ext>
            </a:extLst>
          </p:cNvPr>
          <p:cNvSpPr txBox="1"/>
          <p:nvPr/>
        </p:nvSpPr>
        <p:spPr>
          <a:xfrm>
            <a:off x="1176276" y="2712860"/>
            <a:ext cx="163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Evento cumplido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871DD4-D7CE-4B4F-8D33-929EF6A4CB29}"/>
              </a:ext>
            </a:extLst>
          </p:cNvPr>
          <p:cNvSpPr txBox="1"/>
          <p:nvPr/>
        </p:nvSpPr>
        <p:spPr>
          <a:xfrm>
            <a:off x="8771139" y="958790"/>
            <a:ext cx="1890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Complejidad </a:t>
            </a:r>
            <a:r>
              <a:rPr lang="es-MX" sz="2000" b="1" dirty="0" err="1"/>
              <a:t>ciclomática</a:t>
            </a:r>
            <a:endParaRPr lang="es-MX" sz="2000" b="1" dirty="0"/>
          </a:p>
          <a:p>
            <a:endParaRPr lang="es-MX" sz="1400" dirty="0"/>
          </a:p>
          <a:p>
            <a:r>
              <a:rPr lang="es-MX" sz="1400" dirty="0"/>
              <a:t>6-5+2=3</a:t>
            </a:r>
          </a:p>
        </p:txBody>
      </p:sp>
      <p:graphicFrame>
        <p:nvGraphicFramePr>
          <p:cNvPr id="79" name="Tabla 79">
            <a:extLst>
              <a:ext uri="{FF2B5EF4-FFF2-40B4-BE49-F238E27FC236}">
                <a16:creationId xmlns:a16="http://schemas.microsoft.com/office/drawing/2014/main" id="{52FD3C7F-2502-42B9-BD56-1EB15585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85888"/>
              </p:ext>
            </p:extLst>
          </p:nvPr>
        </p:nvGraphicFramePr>
        <p:xfrm>
          <a:off x="8601476" y="2510543"/>
          <a:ext cx="2619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04">
                  <a:extLst>
                    <a:ext uri="{9D8B030D-6E8A-4147-A177-3AD203B41FA5}">
                      <a16:colId xmlns:a16="http://schemas.microsoft.com/office/drawing/2014/main" val="6408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Caminos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8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1-2-3-5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6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1-2-3-5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79441"/>
                  </a:ext>
                </a:extLst>
              </a:tr>
            </a:tbl>
          </a:graphicData>
        </a:graphic>
      </p:graphicFrame>
      <p:sp>
        <p:nvSpPr>
          <p:cNvPr id="18" name="Elipse 17">
            <a:extLst>
              <a:ext uri="{FF2B5EF4-FFF2-40B4-BE49-F238E27FC236}">
                <a16:creationId xmlns:a16="http://schemas.microsoft.com/office/drawing/2014/main" id="{CD78DC57-3A93-4915-BA61-ADB661434682}"/>
              </a:ext>
            </a:extLst>
          </p:cNvPr>
          <p:cNvSpPr/>
          <p:nvPr/>
        </p:nvSpPr>
        <p:spPr>
          <a:xfrm>
            <a:off x="4048095" y="1946265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2</a:t>
            </a:r>
            <a:endParaRPr lang="es-CO" sz="24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D634C20-0F3D-4EC1-851D-42BD2AB36B06}"/>
              </a:ext>
            </a:extLst>
          </p:cNvPr>
          <p:cNvSpPr/>
          <p:nvPr/>
        </p:nvSpPr>
        <p:spPr>
          <a:xfrm>
            <a:off x="3435720" y="3239443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3</a:t>
            </a:r>
            <a:endParaRPr lang="es-CO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7BB149-77D0-49D8-87AB-21FDA4360E1D}"/>
              </a:ext>
            </a:extLst>
          </p:cNvPr>
          <p:cNvSpPr txBox="1"/>
          <p:nvPr/>
        </p:nvSpPr>
        <p:spPr>
          <a:xfrm>
            <a:off x="4589440" y="1982881"/>
            <a:ext cx="12943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Fecha actual es mayor a fecha evento</a:t>
            </a: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08C085-F923-4881-B0B1-F12DE7BAD2BE}"/>
              </a:ext>
            </a:extLst>
          </p:cNvPr>
          <p:cNvSpPr txBox="1"/>
          <p:nvPr/>
        </p:nvSpPr>
        <p:spPr>
          <a:xfrm>
            <a:off x="2292059" y="3511847"/>
            <a:ext cx="125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Cambiar estado de programado a cumplido</a:t>
            </a:r>
            <a:endParaRPr lang="es-CO" sz="12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72674A5-B89E-45D1-81FD-91698323AD9B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3915720" y="2765676"/>
            <a:ext cx="272964" cy="47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A891005A-55DB-4DBA-9C34-B9344D651491}"/>
              </a:ext>
            </a:extLst>
          </p:cNvPr>
          <p:cNvSpPr/>
          <p:nvPr/>
        </p:nvSpPr>
        <p:spPr>
          <a:xfrm rot="369466">
            <a:off x="3355757" y="1042324"/>
            <a:ext cx="612450" cy="2197119"/>
          </a:xfrm>
          <a:custGeom>
            <a:avLst/>
            <a:gdLst>
              <a:gd name="connsiteX0" fmla="*/ 355119 w 424657"/>
              <a:gd name="connsiteY0" fmla="*/ 916488 h 916488"/>
              <a:gd name="connsiteX1" fmla="*/ 117 w 424657"/>
              <a:gd name="connsiteY1" fmla="*/ 389364 h 916488"/>
              <a:gd name="connsiteX2" fmla="*/ 387392 w 424657"/>
              <a:gd name="connsiteY2" fmla="*/ 23604 h 916488"/>
              <a:gd name="connsiteX3" fmla="*/ 387392 w 424657"/>
              <a:gd name="connsiteY3" fmla="*/ 66634 h 91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657" h="916488">
                <a:moveTo>
                  <a:pt x="355119" y="916488"/>
                </a:moveTo>
                <a:cubicBezTo>
                  <a:pt x="174928" y="727333"/>
                  <a:pt x="-5262" y="538178"/>
                  <a:pt x="117" y="389364"/>
                </a:cubicBezTo>
                <a:cubicBezTo>
                  <a:pt x="5496" y="240550"/>
                  <a:pt x="322846" y="77392"/>
                  <a:pt x="387392" y="23604"/>
                </a:cubicBezTo>
                <a:cubicBezTo>
                  <a:pt x="451938" y="-30184"/>
                  <a:pt x="419665" y="18225"/>
                  <a:pt x="387392" y="666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69DECE8-C4C0-4DFA-B759-7D49499CCC1B}"/>
              </a:ext>
            </a:extLst>
          </p:cNvPr>
          <p:cNvSpPr/>
          <p:nvPr/>
        </p:nvSpPr>
        <p:spPr>
          <a:xfrm>
            <a:off x="4071066" y="514628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1</a:t>
            </a:r>
            <a:endParaRPr lang="es-CO" sz="2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1871F7F-E9C3-4E98-8998-369C1BF7D754}"/>
              </a:ext>
            </a:extLst>
          </p:cNvPr>
          <p:cNvSpPr txBox="1"/>
          <p:nvPr/>
        </p:nvSpPr>
        <p:spPr>
          <a:xfrm>
            <a:off x="2902814" y="724224"/>
            <a:ext cx="129431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Fecha evento</a:t>
            </a:r>
            <a:endParaRPr lang="es-CO" sz="1467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5CDE326-EB08-4F4B-A9A6-0533938B0E53}"/>
              </a:ext>
            </a:extLst>
          </p:cNvPr>
          <p:cNvCxnSpPr>
            <a:stCxn id="30" idx="4"/>
            <a:endCxn id="18" idx="0"/>
          </p:cNvCxnSpPr>
          <p:nvPr/>
        </p:nvCxnSpPr>
        <p:spPr>
          <a:xfrm flipH="1">
            <a:off x="4528095" y="1474628"/>
            <a:ext cx="22971" cy="47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1787BA6B-9EDE-4B3E-A7A2-E7D015173F2E}"/>
              </a:ext>
            </a:extLst>
          </p:cNvPr>
          <p:cNvSpPr/>
          <p:nvPr/>
        </p:nvSpPr>
        <p:spPr>
          <a:xfrm>
            <a:off x="7004867" y="4564515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5</a:t>
            </a:r>
            <a:endParaRPr lang="es-CO" sz="24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44F354-4795-443A-98C4-E356D5C3EE49}"/>
              </a:ext>
            </a:extLst>
          </p:cNvPr>
          <p:cNvSpPr txBox="1"/>
          <p:nvPr/>
        </p:nvSpPr>
        <p:spPr>
          <a:xfrm>
            <a:off x="7182120" y="5581110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Fin</a:t>
            </a:r>
            <a:endParaRPr lang="es-CO" sz="1467" dirty="0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9FBC2FCC-6004-4136-A0C3-198FAABE46B5}"/>
              </a:ext>
            </a:extLst>
          </p:cNvPr>
          <p:cNvSpPr/>
          <p:nvPr/>
        </p:nvSpPr>
        <p:spPr>
          <a:xfrm rot="18135008">
            <a:off x="7336105" y="4407603"/>
            <a:ext cx="94023" cy="11508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55BB486-7AEF-4C55-B2A9-4C7C8AA84A23}"/>
              </a:ext>
            </a:extLst>
          </p:cNvPr>
          <p:cNvSpPr/>
          <p:nvPr/>
        </p:nvSpPr>
        <p:spPr>
          <a:xfrm>
            <a:off x="4724387" y="3198178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4</a:t>
            </a:r>
            <a:endParaRPr lang="es-CO" sz="2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871454-CD37-4CA8-888A-2F5D4424730D}"/>
              </a:ext>
            </a:extLst>
          </p:cNvPr>
          <p:cNvSpPr txBox="1"/>
          <p:nvPr/>
        </p:nvSpPr>
        <p:spPr>
          <a:xfrm>
            <a:off x="4497101" y="4164026"/>
            <a:ext cx="125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 realizar ningún cambio</a:t>
            </a:r>
            <a:endParaRPr lang="es-CO" sz="12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FFB328F-3A3A-4478-98B5-C5B4457F09A3}"/>
              </a:ext>
            </a:extLst>
          </p:cNvPr>
          <p:cNvCxnSpPr>
            <a:stCxn id="18" idx="5"/>
            <a:endCxn id="42" idx="0"/>
          </p:cNvCxnSpPr>
          <p:nvPr/>
        </p:nvCxnSpPr>
        <p:spPr>
          <a:xfrm>
            <a:off x="4867506" y="2765676"/>
            <a:ext cx="336881" cy="4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57397127-DFDD-449B-8598-496C60AE1BE7}"/>
              </a:ext>
            </a:extLst>
          </p:cNvPr>
          <p:cNvSpPr/>
          <p:nvPr/>
        </p:nvSpPr>
        <p:spPr>
          <a:xfrm rot="21230534" flipH="1">
            <a:off x="5156923" y="1021138"/>
            <a:ext cx="612450" cy="2197119"/>
          </a:xfrm>
          <a:custGeom>
            <a:avLst/>
            <a:gdLst>
              <a:gd name="connsiteX0" fmla="*/ 355119 w 424657"/>
              <a:gd name="connsiteY0" fmla="*/ 916488 h 916488"/>
              <a:gd name="connsiteX1" fmla="*/ 117 w 424657"/>
              <a:gd name="connsiteY1" fmla="*/ 389364 h 916488"/>
              <a:gd name="connsiteX2" fmla="*/ 387392 w 424657"/>
              <a:gd name="connsiteY2" fmla="*/ 23604 h 916488"/>
              <a:gd name="connsiteX3" fmla="*/ 387392 w 424657"/>
              <a:gd name="connsiteY3" fmla="*/ 66634 h 91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657" h="916488">
                <a:moveTo>
                  <a:pt x="355119" y="916488"/>
                </a:moveTo>
                <a:cubicBezTo>
                  <a:pt x="174928" y="727333"/>
                  <a:pt x="-5262" y="538178"/>
                  <a:pt x="117" y="389364"/>
                </a:cubicBezTo>
                <a:cubicBezTo>
                  <a:pt x="5496" y="240550"/>
                  <a:pt x="322846" y="77392"/>
                  <a:pt x="387392" y="23604"/>
                </a:cubicBezTo>
                <a:cubicBezTo>
                  <a:pt x="451938" y="-30184"/>
                  <a:pt x="419665" y="18225"/>
                  <a:pt x="387392" y="666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9F60FACA-8918-4918-B01D-98E51C357ABE}"/>
              </a:ext>
            </a:extLst>
          </p:cNvPr>
          <p:cNvSpPr/>
          <p:nvPr/>
        </p:nvSpPr>
        <p:spPr>
          <a:xfrm>
            <a:off x="5009882" y="888642"/>
            <a:ext cx="2382591" cy="3554569"/>
          </a:xfrm>
          <a:custGeom>
            <a:avLst/>
            <a:gdLst>
              <a:gd name="connsiteX0" fmla="*/ 0 w 2382591"/>
              <a:gd name="connsiteY0" fmla="*/ 0 h 3554569"/>
              <a:gd name="connsiteX1" fmla="*/ 1918952 w 2382591"/>
              <a:gd name="connsiteY1" fmla="*/ 1725769 h 3554569"/>
              <a:gd name="connsiteX2" fmla="*/ 2382591 w 2382591"/>
              <a:gd name="connsiteY2" fmla="*/ 3554569 h 3554569"/>
              <a:gd name="connsiteX3" fmla="*/ 2382591 w 2382591"/>
              <a:gd name="connsiteY3" fmla="*/ 3554569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2591" h="3554569">
                <a:moveTo>
                  <a:pt x="0" y="0"/>
                </a:moveTo>
                <a:cubicBezTo>
                  <a:pt x="760927" y="566670"/>
                  <a:pt x="1521854" y="1133341"/>
                  <a:pt x="1918952" y="1725769"/>
                </a:cubicBezTo>
                <a:cubicBezTo>
                  <a:pt x="2316050" y="2318197"/>
                  <a:pt x="2382591" y="3554569"/>
                  <a:pt x="2382591" y="3554569"/>
                </a:cubicBezTo>
                <a:lnTo>
                  <a:pt x="2382591" y="35545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4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adroTexto 45">
            <a:extLst>
              <a:ext uri="{FF2B5EF4-FFF2-40B4-BE49-F238E27FC236}">
                <a16:creationId xmlns:a16="http://schemas.microsoft.com/office/drawing/2014/main" id="{26869EA7-7198-47E0-8ADD-402DDCAA79BD}"/>
              </a:ext>
            </a:extLst>
          </p:cNvPr>
          <p:cNvSpPr txBox="1"/>
          <p:nvPr/>
        </p:nvSpPr>
        <p:spPr>
          <a:xfrm>
            <a:off x="1615737" y="2758700"/>
            <a:ext cx="163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Cancelar evento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871DD4-D7CE-4B4F-8D33-929EF6A4CB29}"/>
              </a:ext>
            </a:extLst>
          </p:cNvPr>
          <p:cNvSpPr txBox="1"/>
          <p:nvPr/>
        </p:nvSpPr>
        <p:spPr>
          <a:xfrm>
            <a:off x="8771139" y="1203491"/>
            <a:ext cx="1890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Complejidad ciclomática</a:t>
            </a:r>
          </a:p>
          <a:p>
            <a:endParaRPr lang="es-MX" sz="1400" dirty="0"/>
          </a:p>
          <a:p>
            <a:r>
              <a:rPr lang="es-MX" sz="1400" dirty="0"/>
              <a:t>7-6+2=3</a:t>
            </a:r>
          </a:p>
        </p:txBody>
      </p:sp>
      <p:graphicFrame>
        <p:nvGraphicFramePr>
          <p:cNvPr id="79" name="Tabla 79">
            <a:extLst>
              <a:ext uri="{FF2B5EF4-FFF2-40B4-BE49-F238E27FC236}">
                <a16:creationId xmlns:a16="http://schemas.microsoft.com/office/drawing/2014/main" id="{52FD3C7F-2502-42B9-BD56-1EB15585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73390"/>
              </p:ext>
            </p:extLst>
          </p:nvPr>
        </p:nvGraphicFramePr>
        <p:xfrm>
          <a:off x="8601476" y="2755244"/>
          <a:ext cx="2619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04">
                  <a:extLst>
                    <a:ext uri="{9D8B030D-6E8A-4147-A177-3AD203B41FA5}">
                      <a16:colId xmlns:a16="http://schemas.microsoft.com/office/drawing/2014/main" val="6408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Caminos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8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6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1-2-5-6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3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 dirty="0"/>
                        <a:t>1-2-4-6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93955"/>
                  </a:ext>
                </a:extLst>
              </a:tr>
            </a:tbl>
          </a:graphicData>
        </a:graphic>
      </p:graphicFrame>
      <p:sp>
        <p:nvSpPr>
          <p:cNvPr id="17" name="Elipse 16">
            <a:extLst>
              <a:ext uri="{FF2B5EF4-FFF2-40B4-BE49-F238E27FC236}">
                <a16:creationId xmlns:a16="http://schemas.microsoft.com/office/drawing/2014/main" id="{5C709355-8A4D-4700-97C7-08E117CE76DD}"/>
              </a:ext>
            </a:extLst>
          </p:cNvPr>
          <p:cNvSpPr/>
          <p:nvPr/>
        </p:nvSpPr>
        <p:spPr>
          <a:xfrm>
            <a:off x="3915156" y="1590769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2</a:t>
            </a:r>
            <a:endParaRPr lang="es-CO" sz="2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76174DE-F9CF-435B-BB14-E359E7AA8AB9}"/>
              </a:ext>
            </a:extLst>
          </p:cNvPr>
          <p:cNvSpPr/>
          <p:nvPr/>
        </p:nvSpPr>
        <p:spPr>
          <a:xfrm>
            <a:off x="3930659" y="3015743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4</a:t>
            </a:r>
            <a:endParaRPr lang="es-CO" sz="24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9D4F43F-F103-4C2E-AB39-9081B39CE8E9}"/>
              </a:ext>
            </a:extLst>
          </p:cNvPr>
          <p:cNvSpPr/>
          <p:nvPr/>
        </p:nvSpPr>
        <p:spPr>
          <a:xfrm>
            <a:off x="3930659" y="4442762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5</a:t>
            </a:r>
            <a:endParaRPr lang="es-CO" sz="24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2A5F732-9EBF-4F97-8D78-F240669A4AF3}"/>
              </a:ext>
            </a:extLst>
          </p:cNvPr>
          <p:cNvSpPr/>
          <p:nvPr/>
        </p:nvSpPr>
        <p:spPr>
          <a:xfrm>
            <a:off x="3930659" y="5869781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6</a:t>
            </a:r>
            <a:endParaRPr lang="es-CO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8F6C2D-8241-4DE7-A9AB-DAC6A75FEB1E}"/>
              </a:ext>
            </a:extLst>
          </p:cNvPr>
          <p:cNvSpPr txBox="1"/>
          <p:nvPr/>
        </p:nvSpPr>
        <p:spPr>
          <a:xfrm>
            <a:off x="5219270" y="3100235"/>
            <a:ext cx="161700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Estudiante acudiente o docentes = 1</a:t>
            </a:r>
            <a:endParaRPr lang="es-CO" sz="1467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00B115-E4B2-42E8-8D97-7D805D9C7D9F}"/>
              </a:ext>
            </a:extLst>
          </p:cNvPr>
          <p:cNvSpPr txBox="1"/>
          <p:nvPr/>
        </p:nvSpPr>
        <p:spPr>
          <a:xfrm>
            <a:off x="5185577" y="4592424"/>
            <a:ext cx="161700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Envío de Correo de cancelación</a:t>
            </a:r>
            <a:endParaRPr lang="es-CO" sz="1467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3DFB49-9492-4532-A28F-01B91B00FA6C}"/>
              </a:ext>
            </a:extLst>
          </p:cNvPr>
          <p:cNvSpPr txBox="1"/>
          <p:nvPr/>
        </p:nvSpPr>
        <p:spPr>
          <a:xfrm>
            <a:off x="5185577" y="6098100"/>
            <a:ext cx="161700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Cancelar Evento (Cambiar estado del evento)</a:t>
            </a:r>
            <a:endParaRPr lang="es-CO" sz="1467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6006D59-1A87-4697-A4F0-E200BA5ED70A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4395156" y="2550769"/>
            <a:ext cx="15503" cy="46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DD0522A-31AE-4FE4-92A0-6A3842D9F844}"/>
              </a:ext>
            </a:extLst>
          </p:cNvPr>
          <p:cNvSpPr/>
          <p:nvPr/>
        </p:nvSpPr>
        <p:spPr>
          <a:xfrm>
            <a:off x="3588310" y="3620725"/>
            <a:ext cx="346385" cy="1191491"/>
          </a:xfrm>
          <a:custGeom>
            <a:avLst/>
            <a:gdLst>
              <a:gd name="connsiteX0" fmla="*/ 249398 w 259789"/>
              <a:gd name="connsiteY0" fmla="*/ 893618 h 893618"/>
              <a:gd name="connsiteX1" fmla="*/ 17 w 259789"/>
              <a:gd name="connsiteY1" fmla="*/ 457200 h 893618"/>
              <a:gd name="connsiteX2" fmla="*/ 259789 w 259789"/>
              <a:gd name="connsiteY2" fmla="*/ 0 h 893618"/>
              <a:gd name="connsiteX3" fmla="*/ 259789 w 259789"/>
              <a:gd name="connsiteY3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89" h="893618">
                <a:moveTo>
                  <a:pt x="249398" y="893618"/>
                </a:moveTo>
                <a:cubicBezTo>
                  <a:pt x="123841" y="749877"/>
                  <a:pt x="-1715" y="606136"/>
                  <a:pt x="17" y="457200"/>
                </a:cubicBezTo>
                <a:cubicBezTo>
                  <a:pt x="1749" y="308264"/>
                  <a:pt x="259789" y="0"/>
                  <a:pt x="259789" y="0"/>
                </a:cubicBezTo>
                <a:lnTo>
                  <a:pt x="25978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918FDF0-F1FF-4F49-9541-A8BB0702CD2F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4410659" y="3975743"/>
            <a:ext cx="0" cy="46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28C553F-C96C-47BB-94DA-C999C228EC12}"/>
              </a:ext>
            </a:extLst>
          </p:cNvPr>
          <p:cNvSpPr/>
          <p:nvPr/>
        </p:nvSpPr>
        <p:spPr>
          <a:xfrm>
            <a:off x="4765968" y="3737849"/>
            <a:ext cx="430533" cy="2238148"/>
          </a:xfrm>
          <a:custGeom>
            <a:avLst/>
            <a:gdLst>
              <a:gd name="connsiteX0" fmla="*/ 72736 w 322900"/>
              <a:gd name="connsiteY0" fmla="*/ 0 h 1818409"/>
              <a:gd name="connsiteX1" fmla="*/ 322118 w 322900"/>
              <a:gd name="connsiteY1" fmla="*/ 904009 h 1818409"/>
              <a:gd name="connsiteX2" fmla="*/ 0 w 322900"/>
              <a:gd name="connsiteY2" fmla="*/ 1818409 h 1818409"/>
              <a:gd name="connsiteX3" fmla="*/ 0 w 322900"/>
              <a:gd name="connsiteY3" fmla="*/ 1818409 h 181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00" h="1818409">
                <a:moveTo>
                  <a:pt x="72736" y="0"/>
                </a:moveTo>
                <a:cubicBezTo>
                  <a:pt x="203488" y="300470"/>
                  <a:pt x="334241" y="600941"/>
                  <a:pt x="322118" y="904009"/>
                </a:cubicBezTo>
                <a:cubicBezTo>
                  <a:pt x="309995" y="1207077"/>
                  <a:pt x="0" y="1818409"/>
                  <a:pt x="0" y="1818409"/>
                </a:cubicBezTo>
                <a:lnTo>
                  <a:pt x="0" y="181840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581376A2-7F3E-4787-BB37-C2BDF3D6AD53}"/>
              </a:ext>
            </a:extLst>
          </p:cNvPr>
          <p:cNvSpPr/>
          <p:nvPr/>
        </p:nvSpPr>
        <p:spPr>
          <a:xfrm rot="2579512">
            <a:off x="3851567" y="3625348"/>
            <a:ext cx="124692" cy="609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9EC8004-31E3-4DFA-AAAB-1CEC0B0142DC}"/>
              </a:ext>
            </a:extLst>
          </p:cNvPr>
          <p:cNvSpPr txBox="1"/>
          <p:nvPr/>
        </p:nvSpPr>
        <p:spPr>
          <a:xfrm>
            <a:off x="3364225" y="2380666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Aceptar</a:t>
            </a:r>
            <a:endParaRPr lang="es-CO" sz="1467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CC93047-6124-4DC1-82E6-CF0B42496997}"/>
              </a:ext>
            </a:extLst>
          </p:cNvPr>
          <p:cNvSpPr/>
          <p:nvPr/>
        </p:nvSpPr>
        <p:spPr>
          <a:xfrm>
            <a:off x="3913913" y="180739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1</a:t>
            </a:r>
            <a:endParaRPr lang="es-CO" sz="24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9463216-F4C1-4CDD-961B-9FFB8387193C}"/>
              </a:ext>
            </a:extLst>
          </p:cNvPr>
          <p:cNvSpPr txBox="1"/>
          <p:nvPr/>
        </p:nvSpPr>
        <p:spPr>
          <a:xfrm>
            <a:off x="2785898" y="451274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Clic en botón</a:t>
            </a:r>
            <a:endParaRPr lang="es-CO" sz="1467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0D6B2E2B-FD13-4E0F-AF33-C8A330ED2320}"/>
              </a:ext>
            </a:extLst>
          </p:cNvPr>
          <p:cNvSpPr/>
          <p:nvPr/>
        </p:nvSpPr>
        <p:spPr>
          <a:xfrm rot="5400000">
            <a:off x="5542826" y="-742143"/>
            <a:ext cx="346385" cy="1942844"/>
          </a:xfrm>
          <a:custGeom>
            <a:avLst/>
            <a:gdLst>
              <a:gd name="connsiteX0" fmla="*/ 249398 w 259789"/>
              <a:gd name="connsiteY0" fmla="*/ 893618 h 893618"/>
              <a:gd name="connsiteX1" fmla="*/ 17 w 259789"/>
              <a:gd name="connsiteY1" fmla="*/ 457200 h 893618"/>
              <a:gd name="connsiteX2" fmla="*/ 259789 w 259789"/>
              <a:gd name="connsiteY2" fmla="*/ 0 h 893618"/>
              <a:gd name="connsiteX3" fmla="*/ 259789 w 259789"/>
              <a:gd name="connsiteY3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89" h="893618">
                <a:moveTo>
                  <a:pt x="249398" y="893618"/>
                </a:moveTo>
                <a:cubicBezTo>
                  <a:pt x="123841" y="749877"/>
                  <a:pt x="-1715" y="606136"/>
                  <a:pt x="17" y="457200"/>
                </a:cubicBezTo>
                <a:cubicBezTo>
                  <a:pt x="1749" y="308264"/>
                  <a:pt x="259789" y="0"/>
                  <a:pt x="259789" y="0"/>
                </a:cubicBezTo>
                <a:lnTo>
                  <a:pt x="25978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0419A2F-4DD7-4DE5-AE02-7C55F86D22E0}"/>
              </a:ext>
            </a:extLst>
          </p:cNvPr>
          <p:cNvSpPr/>
          <p:nvPr/>
        </p:nvSpPr>
        <p:spPr>
          <a:xfrm rot="14195912">
            <a:off x="4738065" y="364845"/>
            <a:ext cx="124692" cy="609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1DF28E4-3987-4A5A-A9CF-A58F9A2ED017}"/>
              </a:ext>
            </a:extLst>
          </p:cNvPr>
          <p:cNvCxnSpPr>
            <a:stCxn id="34" idx="4"/>
            <a:endCxn id="17" idx="0"/>
          </p:cNvCxnSpPr>
          <p:nvPr/>
        </p:nvCxnSpPr>
        <p:spPr>
          <a:xfrm>
            <a:off x="4393913" y="1140739"/>
            <a:ext cx="1243" cy="4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DE51A129-8F3C-422A-89BF-5E518D7B37E8}"/>
              </a:ext>
            </a:extLst>
          </p:cNvPr>
          <p:cNvSpPr/>
          <p:nvPr/>
        </p:nvSpPr>
        <p:spPr>
          <a:xfrm>
            <a:off x="6423307" y="192873"/>
            <a:ext cx="960000" cy="9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3</a:t>
            </a:r>
            <a:endParaRPr lang="es-CO" sz="2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447345E-CE14-496C-8586-EE3A4B05661E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4873913" y="660739"/>
            <a:ext cx="1549394" cy="1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A51157E-5227-42A5-8EE2-368D8F9A2CDC}"/>
              </a:ext>
            </a:extLst>
          </p:cNvPr>
          <p:cNvSpPr txBox="1"/>
          <p:nvPr/>
        </p:nvSpPr>
        <p:spPr>
          <a:xfrm>
            <a:off x="7383307" y="758540"/>
            <a:ext cx="16170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dirty="0"/>
              <a:t>Cancelar</a:t>
            </a:r>
            <a:endParaRPr lang="es-CO" sz="1467" dirty="0"/>
          </a:p>
        </p:txBody>
      </p:sp>
    </p:spTree>
    <p:extLst>
      <p:ext uri="{BB962C8B-B14F-4D97-AF65-F5344CB8AC3E}">
        <p14:creationId xmlns:p14="http://schemas.microsoft.com/office/powerpoint/2010/main" val="4107730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548</Words>
  <Application>Microsoft Office PowerPoint</Application>
  <PresentationFormat>Panorámica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Deyli Johana Marin Corrales</dc:creator>
  <cp:lastModifiedBy>Deyli Johana Marin Corrales</cp:lastModifiedBy>
  <cp:revision>24</cp:revision>
  <dcterms:created xsi:type="dcterms:W3CDTF">2020-06-04T20:51:43Z</dcterms:created>
  <dcterms:modified xsi:type="dcterms:W3CDTF">2020-06-05T03:12:49Z</dcterms:modified>
</cp:coreProperties>
</file>