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70" r:id="rId4"/>
    <p:sldId id="272" r:id="rId5"/>
    <p:sldId id="273" r:id="rId6"/>
    <p:sldId id="274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li Hoffman (11005824)" initials="DH(" lastIdx="1" clrIdx="0">
    <p:extLst>
      <p:ext uri="{19B8F6BF-5375-455C-9EA6-DF929625EA0E}">
        <p15:presenceInfo xmlns:p15="http://schemas.microsoft.com/office/powerpoint/2012/main" userId="S::HOFFMDE1@student.op.ac.nz::d9ea29a7-35fe-48f1-9b44-75b4162e19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F370C-54F5-4E88-805A-CB69EEA6981F}" v="20" dt="2022-09-20T03:31:38.997"/>
    <p1510:client id="{EBA894B5-B9B0-4864-A252-462078639C31}" v="5" dt="2022-09-20T22:58:48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i Hoffman (11005824)" userId="d9ea29a7-35fe-48f1-9b44-75b4162e193c" providerId="ADAL" clId="{EBA894B5-B9B0-4864-A252-462078639C31}"/>
    <pc:docChg chg="modSld">
      <pc:chgData name="Dali Hoffman (11005824)" userId="d9ea29a7-35fe-48f1-9b44-75b4162e193c" providerId="ADAL" clId="{EBA894B5-B9B0-4864-A252-462078639C31}" dt="2022-09-20T22:58:48.048" v="4" actId="1076"/>
      <pc:docMkLst>
        <pc:docMk/>
      </pc:docMkLst>
      <pc:sldChg chg="addSp modSp">
        <pc:chgData name="Dali Hoffman (11005824)" userId="d9ea29a7-35fe-48f1-9b44-75b4162e193c" providerId="ADAL" clId="{EBA894B5-B9B0-4864-A252-462078639C31}" dt="2022-09-20T22:14:33.039" v="0" actId="767"/>
        <pc:sldMkLst>
          <pc:docMk/>
          <pc:sldMk cId="1967740292" sldId="272"/>
        </pc:sldMkLst>
        <pc:spChg chg="add mod">
          <ac:chgData name="Dali Hoffman (11005824)" userId="d9ea29a7-35fe-48f1-9b44-75b4162e193c" providerId="ADAL" clId="{EBA894B5-B9B0-4864-A252-462078639C31}" dt="2022-09-20T22:14:33.039" v="0" actId="767"/>
          <ac:spMkLst>
            <pc:docMk/>
            <pc:sldMk cId="1967740292" sldId="272"/>
            <ac:spMk id="4" creationId="{FEC132F1-7948-08A9-3969-810D58BB4F1B}"/>
          </ac:spMkLst>
        </pc:spChg>
      </pc:sldChg>
      <pc:sldChg chg="addSp modSp">
        <pc:chgData name="Dali Hoffman (11005824)" userId="d9ea29a7-35fe-48f1-9b44-75b4162e193c" providerId="ADAL" clId="{EBA894B5-B9B0-4864-A252-462078639C31}" dt="2022-09-20T22:58:48.048" v="4" actId="1076"/>
        <pc:sldMkLst>
          <pc:docMk/>
          <pc:sldMk cId="1559778077" sldId="274"/>
        </pc:sldMkLst>
        <pc:picChg chg="add mod">
          <ac:chgData name="Dali Hoffman (11005824)" userId="d9ea29a7-35fe-48f1-9b44-75b4162e193c" providerId="ADAL" clId="{EBA894B5-B9B0-4864-A252-462078639C31}" dt="2022-09-20T22:58:48.048" v="4" actId="1076"/>
          <ac:picMkLst>
            <pc:docMk/>
            <pc:sldMk cId="1559778077" sldId="274"/>
            <ac:picMk id="1026" creationId="{4AD59D71-0B66-2978-CF14-4912E1FAA0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67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68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16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084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42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266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811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00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203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706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969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520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45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911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011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15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B6AC-814D-4E24-B422-87D53EFC513B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1A23AB-B096-4E16-92B3-0EA4E07875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885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SBN_(identifier)" TargetMode="External"/><Relationship Id="rId3" Type="http://schemas.openxmlformats.org/officeDocument/2006/relationships/hyperlink" Target="https://www.guru99.com/introduction-linux.html" TargetMode="External"/><Relationship Id="rId7" Type="http://schemas.openxmlformats.org/officeDocument/2006/relationships/hyperlink" Target="https://doi.org/10.1109%2FSECPRI.1996.502676" TargetMode="External"/><Relationship Id="rId2" Type="http://schemas.openxmlformats.org/officeDocument/2006/relationships/hyperlink" Target="https://www.alamy.com/stock-photo/linus-torval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oi_(identifier)" TargetMode="External"/><Relationship Id="rId5" Type="http://schemas.openxmlformats.org/officeDocument/2006/relationships/hyperlink" Target="https://www.pexels.com/photo/man-in-black-hoodie-using-macbook-air-5952738/?utm_content=attributionCopyText&amp;utm_medium=referral&amp;utm_source=pexels" TargetMode="External"/><Relationship Id="rId10" Type="http://schemas.openxmlformats.org/officeDocument/2006/relationships/hyperlink" Target="https://www.us-cert.gov/ncas/tips/ST04-015" TargetMode="External"/><Relationship Id="rId4" Type="http://schemas.openxmlformats.org/officeDocument/2006/relationships/hyperlink" Target="https://www.pexels.com/@mati?utm_content=attributionCopyText&amp;utm_medium=referral&amp;utm_source=pexels" TargetMode="External"/><Relationship Id="rId9" Type="http://schemas.openxmlformats.org/officeDocument/2006/relationships/hyperlink" Target="https://en.wikipedia.org/wiki/Special:BookSources/0-8186-7417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B76E-9422-4346-82D1-9E9CB1FB1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066" y="2454545"/>
            <a:ext cx="5310968" cy="974455"/>
          </a:xfrm>
        </p:spPr>
        <p:txBody>
          <a:bodyPr>
            <a:noAutofit/>
          </a:bodyPr>
          <a:lstStyle/>
          <a:p>
            <a:pPr algn="ctr"/>
            <a:r>
              <a:rPr lang="en-NZ" sz="4000" dirty="0">
                <a:latin typeface="Selawik" panose="020B0502040204020203" pitchFamily="34" charset="0"/>
              </a:rPr>
              <a:t>Open or closed?</a:t>
            </a:r>
          </a:p>
        </p:txBody>
      </p:sp>
      <p:pic>
        <p:nvPicPr>
          <p:cNvPr id="1026" name="Picture 2" descr="Create meme &quot;logo Linux, program linux images png, linux logo&quot; - Pictures -  Meme-arsenal.com">
            <a:extLst>
              <a:ext uri="{FF2B5EF4-FFF2-40B4-BE49-F238E27FC236}">
                <a16:creationId xmlns:a16="http://schemas.microsoft.com/office/drawing/2014/main" id="{254E2058-47F7-DE7D-ED3F-F58A0DA4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95" y="356569"/>
            <a:ext cx="3699911" cy="183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A92659-E072-3DE0-00CA-74566A7531D2}"/>
              </a:ext>
            </a:extLst>
          </p:cNvPr>
          <p:cNvSpPr txBox="1">
            <a:spLocks/>
          </p:cNvSpPr>
          <p:nvPr/>
        </p:nvSpPr>
        <p:spPr>
          <a:xfrm>
            <a:off x="5301168" y="3694418"/>
            <a:ext cx="2200764" cy="3992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1800" dirty="0">
                <a:latin typeface="Selawik" panose="020B0502040204020203" pitchFamily="34" charset="0"/>
              </a:rPr>
              <a:t>ID5616001 2022 Sem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2BF46-2AA4-9CFE-667F-B6DE4CF4CA04}"/>
              </a:ext>
            </a:extLst>
          </p:cNvPr>
          <p:cNvSpPr txBox="1"/>
          <p:nvPr/>
        </p:nvSpPr>
        <p:spPr>
          <a:xfrm>
            <a:off x="3354249" y="4093629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>
                <a:latin typeface="Selawik" panose="020B0502040204020203" pitchFamily="34" charset="0"/>
              </a:rPr>
              <a:t>Dali Hoffman</a:t>
            </a:r>
          </a:p>
        </p:txBody>
      </p:sp>
    </p:spTree>
    <p:extLst>
      <p:ext uri="{BB962C8B-B14F-4D97-AF65-F5344CB8AC3E}">
        <p14:creationId xmlns:p14="http://schemas.microsoft.com/office/powerpoint/2010/main" val="5593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51AD-4AAA-41B0-ACEF-C6A28816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74" y="614780"/>
            <a:ext cx="3503075" cy="760073"/>
          </a:xfrm>
        </p:spPr>
        <p:txBody>
          <a:bodyPr/>
          <a:lstStyle/>
          <a:p>
            <a:r>
              <a:rPr lang="en-NZ" dirty="0">
                <a:latin typeface="Selawik" panose="020B0502040204020203" pitchFamily="34" charset="0"/>
              </a:rPr>
              <a:t>What is Linux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1BD4-3469-46EE-A1B1-3EC086C7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462" y="1803633"/>
            <a:ext cx="9402999" cy="4924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Linux is an operating system which is kernel distributed and operated under an open source license</a:t>
            </a: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The founder Linus Torvalds was a young bright computer science student who was working for UNIX OS at the time. After his ideas were rejected he decided to implement the kernel himself!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Fun fact: Linux is run on over 90% of the worlds super computers</a:t>
            </a:r>
          </a:p>
        </p:txBody>
      </p:sp>
      <p:pic>
        <p:nvPicPr>
          <p:cNvPr id="2052" name="Picture 4" descr="Linus torvalds hi-res stock photography and images - Alamy">
            <a:extLst>
              <a:ext uri="{FF2B5EF4-FFF2-40B4-BE49-F238E27FC236}">
                <a16:creationId xmlns:a16="http://schemas.microsoft.com/office/drawing/2014/main" id="{BD8E1185-E496-3A4A-952D-1600E5AB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738" y="3805959"/>
            <a:ext cx="1588857" cy="25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2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51AD-4AAA-41B0-ACEF-C6A28816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74" y="614780"/>
            <a:ext cx="7819164" cy="760073"/>
          </a:xfrm>
        </p:spPr>
        <p:txBody>
          <a:bodyPr/>
          <a:lstStyle/>
          <a:p>
            <a:r>
              <a:rPr lang="en-NZ" dirty="0">
                <a:latin typeface="Selawik" panose="020B0502040204020203" pitchFamily="34" charset="0"/>
              </a:rPr>
              <a:t>Linux is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1BD4-3469-46EE-A1B1-3EC086C7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4559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Linux is open source meaning everyone is able to use it without having to pay a licensing fee.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Why is Linux open source?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What could this mean for the world. Is it a net positive that such open source software exists? 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Fun fact: </a:t>
            </a:r>
            <a:r>
              <a:rPr lang="en-NZ" b="0" i="0" dirty="0">
                <a:solidFill>
                  <a:srgbClr val="273239"/>
                </a:solidFill>
                <a:effectLst/>
                <a:latin typeface="urw-din"/>
              </a:rPr>
              <a:t>The first ever Linux kernel just occupied only 65 KB of storage space . 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</p:txBody>
      </p:sp>
      <p:pic>
        <p:nvPicPr>
          <p:cNvPr id="1026" name="Picture 2" descr="Best Free/Open Source Softwares – TecCentric">
            <a:extLst>
              <a:ext uri="{FF2B5EF4-FFF2-40B4-BE49-F238E27FC236}">
                <a16:creationId xmlns:a16="http://schemas.microsoft.com/office/drawing/2014/main" id="{D804DB7B-54D6-F6B3-DE1B-401648BD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813" y="0"/>
            <a:ext cx="3184187" cy="21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51AD-4AAA-41B0-ACEF-C6A28816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74" y="614780"/>
            <a:ext cx="7819164" cy="760073"/>
          </a:xfrm>
        </p:spPr>
        <p:txBody>
          <a:bodyPr/>
          <a:lstStyle/>
          <a:p>
            <a:r>
              <a:rPr lang="en-NZ" dirty="0">
                <a:latin typeface="Selawik" panose="020B0502040204020203" pitchFamily="34" charset="0"/>
              </a:rPr>
              <a:t>What are the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1BD4-3469-46EE-A1B1-3EC086C7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45595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Cost efficiency… Well Obviously as its free!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Security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No spying on their users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Customization- Suitable for programmers. 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Performance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b="0" i="0" dirty="0">
                <a:solidFill>
                  <a:srgbClr val="273239"/>
                </a:solidFill>
                <a:effectLst/>
                <a:latin typeface="Selawik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132F1-7948-08A9-3969-810D58BB4F1B}"/>
              </a:ext>
            </a:extLst>
          </p:cNvPr>
          <p:cNvSpPr txBox="1"/>
          <p:nvPr/>
        </p:nvSpPr>
        <p:spPr>
          <a:xfrm>
            <a:off x="7567219" y="6170739"/>
            <a:ext cx="4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>
                <a:latin typeface="Selawik" panose="020B0502040204020203" pitchFamily="34" charset="0"/>
              </a:rPr>
              <a:t>Not so fun fact: </a:t>
            </a:r>
            <a:r>
              <a:rPr lang="en-NZ" sz="1400" dirty="0">
                <a:latin typeface="Selawik" panose="020B0502040204020203" pitchFamily="34" charset="0"/>
              </a:rPr>
              <a:t>Tik Tok recently gave itself the power to collect US citizens biometric data of its users. </a:t>
            </a:r>
          </a:p>
        </p:txBody>
      </p:sp>
    </p:spTree>
    <p:extLst>
      <p:ext uri="{BB962C8B-B14F-4D97-AF65-F5344CB8AC3E}">
        <p14:creationId xmlns:p14="http://schemas.microsoft.com/office/powerpoint/2010/main" val="196774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51AD-4AAA-41B0-ACEF-C6A28816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74" y="614780"/>
            <a:ext cx="7819164" cy="760073"/>
          </a:xfrm>
        </p:spPr>
        <p:txBody>
          <a:bodyPr/>
          <a:lstStyle/>
          <a:p>
            <a:r>
              <a:rPr lang="en-NZ" dirty="0">
                <a:latin typeface="Selawik" panose="020B0502040204020203" pitchFamily="34" charset="0"/>
              </a:rPr>
              <a:t>What are the negatives?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1BD4-3469-46EE-A1B1-3EC086C7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4559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Support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Some software may not be supported by the Linux operating system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Learning curve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b="0" i="0" dirty="0">
                <a:solidFill>
                  <a:srgbClr val="273239"/>
                </a:solidFill>
                <a:effectLst/>
                <a:latin typeface="Selawik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132F1-7948-08A9-3969-810D58BB4F1B}"/>
              </a:ext>
            </a:extLst>
          </p:cNvPr>
          <p:cNvSpPr txBox="1"/>
          <p:nvPr/>
        </p:nvSpPr>
        <p:spPr>
          <a:xfrm>
            <a:off x="7567219" y="6170739"/>
            <a:ext cx="475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>
                <a:latin typeface="Selawik" panose="020B0502040204020203" pitchFamily="34" charset="0"/>
              </a:rPr>
              <a:t>Fun fact: </a:t>
            </a:r>
            <a:r>
              <a:rPr lang="en-NZ" sz="1400" dirty="0">
                <a:latin typeface="Selawik" panose="020B0502040204020203" pitchFamily="34" charset="0"/>
              </a:rPr>
              <a:t>This slide was a lot harder to fill</a:t>
            </a:r>
          </a:p>
        </p:txBody>
      </p:sp>
    </p:spTree>
    <p:extLst>
      <p:ext uri="{BB962C8B-B14F-4D97-AF65-F5344CB8AC3E}">
        <p14:creationId xmlns:p14="http://schemas.microsoft.com/office/powerpoint/2010/main" val="423476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51AD-4AAA-41B0-ACEF-C6A28816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74" y="614780"/>
            <a:ext cx="7819164" cy="760073"/>
          </a:xfrm>
        </p:spPr>
        <p:txBody>
          <a:bodyPr/>
          <a:lstStyle/>
          <a:p>
            <a:r>
              <a:rPr lang="en-NZ" dirty="0">
                <a:latin typeface="Selawik" panose="020B0502040204020203" pitchFamily="34" charset="0"/>
              </a:rPr>
              <a:t>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1BD4-3469-46EE-A1B1-3EC086C7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45595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What is it?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The operating system it runs on?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dirty="0">
                <a:latin typeface="Selawik" panose="020B0502040204020203" pitchFamily="34" charset="0"/>
              </a:rPr>
              <a:t>Hard to argue with the results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  <a:p>
            <a:pPr marL="0" indent="0">
              <a:buNone/>
            </a:pPr>
            <a:r>
              <a:rPr lang="en-NZ" b="0" i="0" dirty="0">
                <a:solidFill>
                  <a:srgbClr val="273239"/>
                </a:solidFill>
                <a:effectLst/>
                <a:latin typeface="Selawik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NZ" dirty="0">
              <a:latin typeface="Selawik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132F1-7948-08A9-3969-810D58BB4F1B}"/>
              </a:ext>
            </a:extLst>
          </p:cNvPr>
          <p:cNvSpPr txBox="1"/>
          <p:nvPr/>
        </p:nvSpPr>
        <p:spPr>
          <a:xfrm>
            <a:off x="7567219" y="6170739"/>
            <a:ext cx="475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>
                <a:latin typeface="Selawik" panose="020B0502040204020203" pitchFamily="34" charset="0"/>
              </a:rPr>
              <a:t>Fun fact: </a:t>
            </a:r>
            <a:r>
              <a:rPr lang="en-NZ" sz="1400" dirty="0">
                <a:latin typeface="Selawik" panose="020B0502040204020203" pitchFamily="34" charset="0"/>
              </a:rPr>
              <a:t>This slide was a lot harder to fill</a:t>
            </a:r>
          </a:p>
        </p:txBody>
      </p:sp>
      <p:pic>
        <p:nvPicPr>
          <p:cNvPr id="1026" name="Picture 2" descr="Raspberry Pi - Wikipedia">
            <a:extLst>
              <a:ext uri="{FF2B5EF4-FFF2-40B4-BE49-F238E27FC236}">
                <a16:creationId xmlns:a16="http://schemas.microsoft.com/office/drawing/2014/main" id="{4AD59D71-0B66-2978-CF14-4912E1FAA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44" y="563366"/>
            <a:ext cx="2877691" cy="239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77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8215-0F46-46DC-81DA-F3A160A1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3C3CC-0809-496F-BE6E-BDED57D2C8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68702" y="2067613"/>
            <a:ext cx="8915400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Limited, A. (n.d.). </a:t>
            </a:r>
            <a:r>
              <a:rPr lang="en-NZ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Linus </a:t>
            </a:r>
            <a:r>
              <a:rPr lang="en-NZ" sz="9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torvalds</a:t>
            </a:r>
            <a:r>
              <a:rPr lang="en-NZ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Hi-res stock photography and images</a:t>
            </a:r>
            <a:r>
              <a:rPr lang="en-NZ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NZ" sz="9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Alamy</a:t>
            </a:r>
            <a:r>
              <a:rPr lang="en-NZ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r>
              <a:rPr lang="en-NZ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https://www.alamy.com/stock-photo/linus-torvalds.html</a:t>
            </a:r>
            <a:endParaRPr lang="en-NZ" sz="9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NZ" sz="9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Linux operating system? Introduction to Linux OS</a:t>
            </a:r>
            <a:r>
              <a:rPr lang="en-NZ" sz="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(2022, August 6). Guru99. </a:t>
            </a:r>
            <a:r>
              <a:rPr lang="en-NZ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https://www.guru99.com/introduction-linux.html</a:t>
            </a:r>
            <a:endParaRPr lang="en-NZ" sz="9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NZ" sz="900" dirty="0">
                <a:solidFill>
                  <a:srgbClr val="1A1A1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4 Photo Ref- </a:t>
            </a:r>
            <a:r>
              <a:rPr lang="en-NZ" sz="900" dirty="0">
                <a:solidFill>
                  <a:srgbClr val="1A1A1A"/>
                </a:solidFill>
                <a:effectLst/>
              </a:rPr>
              <a:t>Photo by </a:t>
            </a:r>
            <a:r>
              <a:rPr lang="en-NZ" sz="900" u="none" strike="noStrike" dirty="0">
                <a:solidFill>
                  <a:srgbClr val="1A1A1A"/>
                </a:solidFill>
                <a:effectLst/>
                <a:hlinkClick r:id="rId4"/>
              </a:rPr>
              <a:t>Mati Mango</a:t>
            </a:r>
            <a:r>
              <a:rPr lang="en-NZ" sz="900" dirty="0">
                <a:solidFill>
                  <a:srgbClr val="1A1A1A"/>
                </a:solidFill>
                <a:effectLst/>
              </a:rPr>
              <a:t> from </a:t>
            </a:r>
            <a:r>
              <a:rPr lang="en-NZ" sz="900" u="none" strike="noStrike" dirty="0" err="1">
                <a:solidFill>
                  <a:srgbClr val="1A1A1A"/>
                </a:solidFill>
                <a:effectLst/>
                <a:hlinkClick r:id="rId5"/>
              </a:rPr>
              <a:t>Pexels</a:t>
            </a:r>
            <a:endParaRPr lang="en-NZ" sz="900" u="none" strike="noStrike" dirty="0">
              <a:solidFill>
                <a:srgbClr val="1A1A1A"/>
              </a:solidFill>
              <a:effectLst/>
            </a:endParaRPr>
          </a:p>
          <a:p>
            <a:r>
              <a:rPr lang="en-NZ" sz="900" dirty="0">
                <a:solidFill>
                  <a:srgbClr val="1A1A1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 2- </a:t>
            </a:r>
            <a:r>
              <a:rPr lang="en-NZ" sz="900" dirty="0">
                <a:solidFill>
                  <a:srgbClr val="2021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Ghappour, Ahmed (2017-01-01). "Tallinn, Hacking, and Customary International Law". AJIL Unbound. 111: 224–228. doi:10.1017/aju.2017.59. S2CID 158071009.</a:t>
            </a:r>
            <a:endParaRPr lang="en-NZ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900" dirty="0"/>
              <a:t>Ref 3- </a:t>
            </a:r>
            <a:r>
              <a:rPr lang="en-NZ" sz="900" dirty="0">
                <a:solidFill>
                  <a:srgbClr val="222222"/>
                </a:solidFill>
                <a:effectLst/>
              </a:rPr>
              <a:t>Young, A.; M. Yung (1996). Cryptovirology: extortion-based security threats and countermeasures. IEEE Symposium on Security and Privacy. pp. 129–140. </a:t>
            </a:r>
            <a:r>
              <a:rPr lang="en-NZ" sz="900" u="none" strike="noStrike" dirty="0">
                <a:solidFill>
                  <a:srgbClr val="0645AD"/>
                </a:solidFill>
                <a:effectLst/>
                <a:hlinkClick r:id="rId6" tooltip="Doi (identifier)"/>
              </a:rPr>
              <a:t>doi</a:t>
            </a:r>
            <a:r>
              <a:rPr lang="en-NZ" sz="900" dirty="0">
                <a:solidFill>
                  <a:srgbClr val="222222"/>
                </a:solidFill>
                <a:effectLst/>
              </a:rPr>
              <a:t>:</a:t>
            </a:r>
            <a:r>
              <a:rPr lang="en-NZ" sz="900" u="none" strike="noStrike" dirty="0">
                <a:solidFill>
                  <a:srgbClr val="3366BB"/>
                </a:solidFill>
                <a:effectLst/>
                <a:hlinkClick r:id="rId7"/>
              </a:rPr>
              <a:t>10.1109/SECPRI.1996.502676</a:t>
            </a:r>
            <a:r>
              <a:rPr lang="en-NZ" sz="900" dirty="0">
                <a:solidFill>
                  <a:srgbClr val="222222"/>
                </a:solidFill>
                <a:effectLst/>
              </a:rPr>
              <a:t>. </a:t>
            </a:r>
            <a:r>
              <a:rPr lang="en-NZ" sz="900" u="none" strike="noStrike" dirty="0">
                <a:solidFill>
                  <a:srgbClr val="0645AD"/>
                </a:solidFill>
                <a:effectLst/>
                <a:hlinkClick r:id="rId8" tooltip="ISBN (identifier)"/>
              </a:rPr>
              <a:t>ISBN</a:t>
            </a:r>
            <a:r>
              <a:rPr lang="en-NZ" sz="900" dirty="0">
                <a:solidFill>
                  <a:srgbClr val="222222"/>
                </a:solidFill>
                <a:effectLst/>
              </a:rPr>
              <a:t> </a:t>
            </a:r>
            <a:r>
              <a:rPr lang="en-NZ" sz="900" u="none" strike="noStrike" dirty="0">
                <a:solidFill>
                  <a:srgbClr val="0645AD"/>
                </a:solidFill>
                <a:effectLst/>
                <a:hlinkClick r:id="rId9" tooltip="Special:BookSources/0-8186-7417-2"/>
              </a:rPr>
              <a:t>0-8186-7417-2</a:t>
            </a:r>
            <a:r>
              <a:rPr lang="en-NZ" sz="900" dirty="0">
                <a:solidFill>
                  <a:srgbClr val="222222"/>
                </a:solidFill>
                <a:effectLst/>
              </a:rPr>
              <a:t>.</a:t>
            </a:r>
          </a:p>
          <a:p>
            <a:r>
              <a:rPr lang="en-NZ" sz="900" dirty="0">
                <a:solidFill>
                  <a:srgbClr val="222222"/>
                </a:solidFill>
              </a:rPr>
              <a:t>Ref 4- </a:t>
            </a:r>
            <a:r>
              <a:rPr lang="en-NZ" sz="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NZ" sz="900" b="0" i="1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10"/>
              </a:rPr>
              <a:t>"Understanding Denial-of-Service Attacks"</a:t>
            </a:r>
            <a:r>
              <a:rPr lang="en-NZ" sz="9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US-CERT. 6 February 2013. Retrieved</a:t>
            </a:r>
          </a:p>
          <a:p>
            <a:r>
              <a:rPr lang="en-NZ" sz="900" i="1" dirty="0">
                <a:solidFill>
                  <a:srgbClr val="202122"/>
                </a:solidFill>
                <a:latin typeface="Arial" panose="020B0604020202020204" pitchFamily="34" charset="0"/>
              </a:rPr>
              <a:t>Ref 5- </a:t>
            </a:r>
            <a:r>
              <a:rPr lang="en-NZ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Griffin, Slade E.; Rackley, Casey C. (2008). "Vishing". </a:t>
            </a:r>
            <a:r>
              <a:rPr lang="en-NZ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5th Annual Conference on Information Security Curriculum Development - </a:t>
            </a:r>
            <a:r>
              <a:rPr lang="en-NZ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InfoSecCD</a:t>
            </a:r>
            <a:r>
              <a:rPr lang="en-NZ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'08</a:t>
            </a:r>
            <a:r>
              <a:rPr lang="en-NZ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33.</a:t>
            </a:r>
            <a:endParaRPr lang="en-NZ" sz="900" dirty="0"/>
          </a:p>
          <a:p>
            <a:r>
              <a:rPr lang="en-NZ" sz="900" dirty="0"/>
              <a:t>Figure 5 Photo Ref- Flavia </a:t>
            </a:r>
            <a:r>
              <a:rPr lang="en-NZ" sz="900" dirty="0" err="1"/>
              <a:t>Dzodan</a:t>
            </a:r>
            <a:r>
              <a:rPr lang="en-NZ" sz="900" dirty="0"/>
              <a:t> December 31, 2017</a:t>
            </a:r>
          </a:p>
          <a:p>
            <a:r>
              <a:rPr lang="en-NZ" sz="900" dirty="0"/>
              <a:t>Figure 6 Photo Ref – League of Legends Official Website</a:t>
            </a:r>
          </a:p>
        </p:txBody>
      </p:sp>
    </p:spTree>
    <p:extLst>
      <p:ext uri="{BB962C8B-B14F-4D97-AF65-F5344CB8AC3E}">
        <p14:creationId xmlns:p14="http://schemas.microsoft.com/office/powerpoint/2010/main" val="8046651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307</TotalTime>
  <Words>477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Selawik</vt:lpstr>
      <vt:lpstr>urw-din</vt:lpstr>
      <vt:lpstr>Wingdings 3</vt:lpstr>
      <vt:lpstr>Wisp</vt:lpstr>
      <vt:lpstr>Open or closed?</vt:lpstr>
      <vt:lpstr>What is Linux ? </vt:lpstr>
      <vt:lpstr>Linux is Open Source</vt:lpstr>
      <vt:lpstr>What are the benefits?</vt:lpstr>
      <vt:lpstr>What are the negatives?</vt:lpstr>
      <vt:lpstr>The Raspberry Pi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</dc:title>
  <dc:creator>Dali Hoffman (11005824)</dc:creator>
  <cp:lastModifiedBy>Dali Hoffman (11005824)</cp:lastModifiedBy>
  <cp:revision>8</cp:revision>
  <dcterms:created xsi:type="dcterms:W3CDTF">2021-05-17T02:30:12Z</dcterms:created>
  <dcterms:modified xsi:type="dcterms:W3CDTF">2022-09-20T23:08:13Z</dcterms:modified>
</cp:coreProperties>
</file>