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77" autoAdjust="0"/>
    <p:restoredTop sz="94618" autoAdjust="0"/>
  </p:normalViewPr>
  <p:slideViewPr>
    <p:cSldViewPr>
      <p:cViewPr>
        <p:scale>
          <a:sx n="56" d="100"/>
          <a:sy n="56" d="100"/>
        </p:scale>
        <p:origin x="2491" y="68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FCAC7596-6F93-424C-96D7-65790265122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KE"/>
          </a:p>
        </p:txBody>
      </p:sp>
      <p:sp>
        <p:nvSpPr>
          <p:cNvPr id="355331" name="Rectangle 3">
            <a:extLst>
              <a:ext uri="{FF2B5EF4-FFF2-40B4-BE49-F238E27FC236}">
                <a16:creationId xmlns:a16="http://schemas.microsoft.com/office/drawing/2014/main" id="{8F342F56-DD2F-48AA-BFD6-A60687C6E70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KE"/>
          </a:p>
        </p:txBody>
      </p:sp>
      <p:sp>
        <p:nvSpPr>
          <p:cNvPr id="355332" name="Rectangle 4">
            <a:extLst>
              <a:ext uri="{FF2B5EF4-FFF2-40B4-BE49-F238E27FC236}">
                <a16:creationId xmlns:a16="http://schemas.microsoft.com/office/drawing/2014/main" id="{576B1D06-BDC7-4BE9-AD37-50E42A0916B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5333" name="Rectangle 5">
            <a:extLst>
              <a:ext uri="{FF2B5EF4-FFF2-40B4-BE49-F238E27FC236}">
                <a16:creationId xmlns:a16="http://schemas.microsoft.com/office/drawing/2014/main" id="{B0B097F0-6336-4F62-BD31-F33B38C2112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KE"/>
              <a:t>Click to edit Master text styles</a:t>
            </a:r>
          </a:p>
          <a:p>
            <a:pPr lvl="1"/>
            <a:r>
              <a:rPr lang="en-US" altLang="en-KE"/>
              <a:t>Second level</a:t>
            </a:r>
          </a:p>
          <a:p>
            <a:pPr lvl="2"/>
            <a:r>
              <a:rPr lang="en-US" altLang="en-KE"/>
              <a:t>Third level</a:t>
            </a:r>
          </a:p>
          <a:p>
            <a:pPr lvl="3"/>
            <a:r>
              <a:rPr lang="en-US" altLang="en-KE"/>
              <a:t>Fourth level</a:t>
            </a:r>
          </a:p>
          <a:p>
            <a:pPr lvl="4"/>
            <a:r>
              <a:rPr lang="en-US" altLang="en-KE"/>
              <a:t>Fifth level</a:t>
            </a:r>
          </a:p>
        </p:txBody>
      </p:sp>
      <p:sp>
        <p:nvSpPr>
          <p:cNvPr id="355334" name="Rectangle 6">
            <a:extLst>
              <a:ext uri="{FF2B5EF4-FFF2-40B4-BE49-F238E27FC236}">
                <a16:creationId xmlns:a16="http://schemas.microsoft.com/office/drawing/2014/main" id="{1864D676-992D-44DE-A2A2-B4DDF702CDC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KE"/>
          </a:p>
        </p:txBody>
      </p:sp>
      <p:sp>
        <p:nvSpPr>
          <p:cNvPr id="355335" name="Rectangle 7">
            <a:extLst>
              <a:ext uri="{FF2B5EF4-FFF2-40B4-BE49-F238E27FC236}">
                <a16:creationId xmlns:a16="http://schemas.microsoft.com/office/drawing/2014/main" id="{08005990-E6AC-4C50-A046-41B26F3A942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6F66A69-55AF-429E-A399-35B5E9B76982}" type="slidenum">
              <a:rPr lang="en-US" altLang="en-KE"/>
              <a:pPr/>
              <a:t>‹#›</a:t>
            </a:fld>
            <a:endParaRPr lang="en-US" altLang="en-K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2C4845-0C36-4298-9523-5800C2758FC4}"/>
              </a:ext>
            </a:extLst>
          </p:cNvPr>
          <p:cNvSpPr>
            <a:spLocks noGrp="1" noChangeArrowheads="1"/>
          </p:cNvSpPr>
          <p:nvPr>
            <p:ph type="sldNum" sz="quarter" idx="5"/>
          </p:nvPr>
        </p:nvSpPr>
        <p:spPr>
          <a:ln/>
        </p:spPr>
        <p:txBody>
          <a:bodyPr/>
          <a:lstStyle/>
          <a:p>
            <a:fld id="{C6A0EB01-3C14-49D2-9F93-2437158731D9}" type="slidenum">
              <a:rPr lang="en-US" altLang="en-KE"/>
              <a:pPr/>
              <a:t>1</a:t>
            </a:fld>
            <a:endParaRPr lang="en-US" altLang="en-KE"/>
          </a:p>
        </p:txBody>
      </p:sp>
      <p:sp>
        <p:nvSpPr>
          <p:cNvPr id="356354" name="Rectangle 2">
            <a:extLst>
              <a:ext uri="{FF2B5EF4-FFF2-40B4-BE49-F238E27FC236}">
                <a16:creationId xmlns:a16="http://schemas.microsoft.com/office/drawing/2014/main" id="{0FBAD0EB-A1BF-4EED-ADBC-30C2C9458EF1}"/>
              </a:ext>
            </a:extLst>
          </p:cNvPr>
          <p:cNvSpPr>
            <a:spLocks noRot="1" noChangeArrowheads="1" noTextEdit="1"/>
          </p:cNvSpPr>
          <p:nvPr>
            <p:ph type="sldImg"/>
          </p:nvPr>
        </p:nvSpPr>
        <p:spPr>
          <a:ln/>
        </p:spPr>
      </p:sp>
      <p:sp>
        <p:nvSpPr>
          <p:cNvPr id="356355" name="Rectangle 3">
            <a:extLst>
              <a:ext uri="{FF2B5EF4-FFF2-40B4-BE49-F238E27FC236}">
                <a16:creationId xmlns:a16="http://schemas.microsoft.com/office/drawing/2014/main" id="{CD164DB7-09BC-4601-8C29-A9F21D035DEF}"/>
              </a:ext>
            </a:extLst>
          </p:cNvPr>
          <p:cNvSpPr>
            <a:spLocks noGrp="1" noChangeArrowheads="1"/>
          </p:cNvSpPr>
          <p:nvPr>
            <p:ph type="body" idx="1"/>
          </p:nvPr>
        </p:nvSpPr>
        <p:spPr/>
        <p:txBody>
          <a:bodyPr/>
          <a:lstStyle/>
          <a:p>
            <a:endParaRPr lang="en-US" altLang="en-K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5220F-6A6F-4F5C-98F8-B7135252F5AC}"/>
              </a:ext>
            </a:extLst>
          </p:cNvPr>
          <p:cNvSpPr>
            <a:spLocks noGrp="1" noChangeArrowheads="1"/>
          </p:cNvSpPr>
          <p:nvPr>
            <p:ph type="sldNum" sz="quarter" idx="5"/>
          </p:nvPr>
        </p:nvSpPr>
        <p:spPr>
          <a:ln/>
        </p:spPr>
        <p:txBody>
          <a:bodyPr/>
          <a:lstStyle/>
          <a:p>
            <a:fld id="{DADF69D1-65D5-4A4C-8312-908376B2E242}" type="slidenum">
              <a:rPr lang="en-US" altLang="en-KE"/>
              <a:pPr/>
              <a:t>2</a:t>
            </a:fld>
            <a:endParaRPr lang="en-US" altLang="en-KE"/>
          </a:p>
        </p:txBody>
      </p:sp>
      <p:sp>
        <p:nvSpPr>
          <p:cNvPr id="357378" name="Rectangle 2">
            <a:extLst>
              <a:ext uri="{FF2B5EF4-FFF2-40B4-BE49-F238E27FC236}">
                <a16:creationId xmlns:a16="http://schemas.microsoft.com/office/drawing/2014/main" id="{CB8CD864-CADB-4538-9334-CB8A6DCA2336}"/>
              </a:ext>
            </a:extLst>
          </p:cNvPr>
          <p:cNvSpPr>
            <a:spLocks noRot="1" noChangeArrowheads="1" noTextEdit="1"/>
          </p:cNvSpPr>
          <p:nvPr>
            <p:ph type="sldImg"/>
          </p:nvPr>
        </p:nvSpPr>
        <p:spPr>
          <a:ln/>
        </p:spPr>
      </p:sp>
      <p:sp>
        <p:nvSpPr>
          <p:cNvPr id="357379" name="Rectangle 3">
            <a:extLst>
              <a:ext uri="{FF2B5EF4-FFF2-40B4-BE49-F238E27FC236}">
                <a16:creationId xmlns:a16="http://schemas.microsoft.com/office/drawing/2014/main" id="{78395765-993A-4B20-AA2F-54F79C306A0E}"/>
              </a:ext>
            </a:extLst>
          </p:cNvPr>
          <p:cNvSpPr>
            <a:spLocks noGrp="1" noChangeArrowheads="1"/>
          </p:cNvSpPr>
          <p:nvPr>
            <p:ph type="body" idx="1"/>
          </p:nvPr>
        </p:nvSpPr>
        <p:spPr/>
        <p:txBody>
          <a:bodyPr/>
          <a:lstStyle/>
          <a:p>
            <a:endParaRPr lang="en-US" altLang="en-K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7449EB-E8FC-4655-9A9A-5D840F6D52A6}"/>
              </a:ext>
            </a:extLst>
          </p:cNvPr>
          <p:cNvSpPr>
            <a:spLocks noGrp="1" noChangeArrowheads="1"/>
          </p:cNvSpPr>
          <p:nvPr>
            <p:ph type="sldNum" sz="quarter" idx="5"/>
          </p:nvPr>
        </p:nvSpPr>
        <p:spPr>
          <a:ln/>
        </p:spPr>
        <p:txBody>
          <a:bodyPr/>
          <a:lstStyle/>
          <a:p>
            <a:fld id="{DF229446-78DD-42D4-A5CF-D1EE3D842171}" type="slidenum">
              <a:rPr lang="en-US" altLang="en-KE"/>
              <a:pPr/>
              <a:t>3</a:t>
            </a:fld>
            <a:endParaRPr lang="en-US" altLang="en-KE"/>
          </a:p>
        </p:txBody>
      </p:sp>
      <p:sp>
        <p:nvSpPr>
          <p:cNvPr id="358402" name="Rectangle 2">
            <a:extLst>
              <a:ext uri="{FF2B5EF4-FFF2-40B4-BE49-F238E27FC236}">
                <a16:creationId xmlns:a16="http://schemas.microsoft.com/office/drawing/2014/main" id="{C00935CB-2F01-4CA1-B2D8-C298738869AE}"/>
              </a:ext>
            </a:extLst>
          </p:cNvPr>
          <p:cNvSpPr>
            <a:spLocks noRot="1" noChangeArrowheads="1" noTextEdit="1"/>
          </p:cNvSpPr>
          <p:nvPr>
            <p:ph type="sldImg"/>
          </p:nvPr>
        </p:nvSpPr>
        <p:spPr>
          <a:ln/>
        </p:spPr>
      </p:sp>
      <p:sp>
        <p:nvSpPr>
          <p:cNvPr id="358403" name="Rectangle 3">
            <a:extLst>
              <a:ext uri="{FF2B5EF4-FFF2-40B4-BE49-F238E27FC236}">
                <a16:creationId xmlns:a16="http://schemas.microsoft.com/office/drawing/2014/main" id="{3F87E402-34F5-42AD-97FD-7F272B37F90F}"/>
              </a:ext>
            </a:extLst>
          </p:cNvPr>
          <p:cNvSpPr>
            <a:spLocks noGrp="1" noChangeArrowheads="1"/>
          </p:cNvSpPr>
          <p:nvPr>
            <p:ph type="body" idx="1"/>
          </p:nvPr>
        </p:nvSpPr>
        <p:spPr/>
        <p:txBody>
          <a:bodyPr/>
          <a:lstStyle/>
          <a:p>
            <a:endParaRPr lang="en-US" altLang="en-K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7449EB-E8FC-4655-9A9A-5D840F6D52A6}"/>
              </a:ext>
            </a:extLst>
          </p:cNvPr>
          <p:cNvSpPr>
            <a:spLocks noGrp="1" noChangeArrowheads="1"/>
          </p:cNvSpPr>
          <p:nvPr>
            <p:ph type="sldNum" sz="quarter" idx="5"/>
          </p:nvPr>
        </p:nvSpPr>
        <p:spPr>
          <a:ln/>
        </p:spPr>
        <p:txBody>
          <a:bodyPr/>
          <a:lstStyle/>
          <a:p>
            <a:fld id="{DF229446-78DD-42D4-A5CF-D1EE3D842171}" type="slidenum">
              <a:rPr lang="en-US" altLang="en-KE"/>
              <a:pPr/>
              <a:t>4</a:t>
            </a:fld>
            <a:endParaRPr lang="en-US" altLang="en-KE"/>
          </a:p>
        </p:txBody>
      </p:sp>
      <p:sp>
        <p:nvSpPr>
          <p:cNvPr id="358402" name="Rectangle 2">
            <a:extLst>
              <a:ext uri="{FF2B5EF4-FFF2-40B4-BE49-F238E27FC236}">
                <a16:creationId xmlns:a16="http://schemas.microsoft.com/office/drawing/2014/main" id="{C00935CB-2F01-4CA1-B2D8-C298738869AE}"/>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F87E402-34F5-42AD-97FD-7F272B37F90F}"/>
              </a:ext>
            </a:extLst>
          </p:cNvPr>
          <p:cNvSpPr>
            <a:spLocks noGrp="1" noChangeArrowheads="1"/>
          </p:cNvSpPr>
          <p:nvPr>
            <p:ph type="body" idx="1"/>
          </p:nvPr>
        </p:nvSpPr>
        <p:spPr/>
        <p:txBody>
          <a:bodyPr/>
          <a:lstStyle/>
          <a:p>
            <a:endParaRPr lang="en-US" altLang="en-KE"/>
          </a:p>
        </p:txBody>
      </p:sp>
    </p:spTree>
    <p:extLst>
      <p:ext uri="{BB962C8B-B14F-4D97-AF65-F5344CB8AC3E}">
        <p14:creationId xmlns:p14="http://schemas.microsoft.com/office/powerpoint/2010/main" val="346180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7449EB-E8FC-4655-9A9A-5D840F6D52A6}"/>
              </a:ext>
            </a:extLst>
          </p:cNvPr>
          <p:cNvSpPr>
            <a:spLocks noGrp="1" noChangeArrowheads="1"/>
          </p:cNvSpPr>
          <p:nvPr>
            <p:ph type="sldNum" sz="quarter" idx="5"/>
          </p:nvPr>
        </p:nvSpPr>
        <p:spPr>
          <a:ln/>
        </p:spPr>
        <p:txBody>
          <a:bodyPr/>
          <a:lstStyle/>
          <a:p>
            <a:fld id="{DF229446-78DD-42D4-A5CF-D1EE3D842171}" type="slidenum">
              <a:rPr lang="en-US" altLang="en-KE"/>
              <a:pPr/>
              <a:t>7</a:t>
            </a:fld>
            <a:endParaRPr lang="en-US" altLang="en-KE"/>
          </a:p>
        </p:txBody>
      </p:sp>
      <p:sp>
        <p:nvSpPr>
          <p:cNvPr id="358402" name="Rectangle 2">
            <a:extLst>
              <a:ext uri="{FF2B5EF4-FFF2-40B4-BE49-F238E27FC236}">
                <a16:creationId xmlns:a16="http://schemas.microsoft.com/office/drawing/2014/main" id="{C00935CB-2F01-4CA1-B2D8-C298738869AE}"/>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F87E402-34F5-42AD-97FD-7F272B37F90F}"/>
              </a:ext>
            </a:extLst>
          </p:cNvPr>
          <p:cNvSpPr>
            <a:spLocks noGrp="1" noChangeArrowheads="1"/>
          </p:cNvSpPr>
          <p:nvPr>
            <p:ph type="body" idx="1"/>
          </p:nvPr>
        </p:nvSpPr>
        <p:spPr/>
        <p:txBody>
          <a:bodyPr/>
          <a:lstStyle/>
          <a:p>
            <a:endParaRPr lang="en-US" altLang="en-KE"/>
          </a:p>
        </p:txBody>
      </p:sp>
    </p:spTree>
    <p:extLst>
      <p:ext uri="{BB962C8B-B14F-4D97-AF65-F5344CB8AC3E}">
        <p14:creationId xmlns:p14="http://schemas.microsoft.com/office/powerpoint/2010/main" val="160480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7449EB-E8FC-4655-9A9A-5D840F6D52A6}"/>
              </a:ext>
            </a:extLst>
          </p:cNvPr>
          <p:cNvSpPr>
            <a:spLocks noGrp="1" noChangeArrowheads="1"/>
          </p:cNvSpPr>
          <p:nvPr>
            <p:ph type="sldNum" sz="quarter" idx="5"/>
          </p:nvPr>
        </p:nvSpPr>
        <p:spPr>
          <a:ln/>
        </p:spPr>
        <p:txBody>
          <a:bodyPr/>
          <a:lstStyle/>
          <a:p>
            <a:fld id="{DF229446-78DD-42D4-A5CF-D1EE3D842171}" type="slidenum">
              <a:rPr lang="en-US" altLang="en-KE"/>
              <a:pPr/>
              <a:t>8</a:t>
            </a:fld>
            <a:endParaRPr lang="en-US" altLang="en-KE"/>
          </a:p>
        </p:txBody>
      </p:sp>
      <p:sp>
        <p:nvSpPr>
          <p:cNvPr id="358402" name="Rectangle 2">
            <a:extLst>
              <a:ext uri="{FF2B5EF4-FFF2-40B4-BE49-F238E27FC236}">
                <a16:creationId xmlns:a16="http://schemas.microsoft.com/office/drawing/2014/main" id="{C00935CB-2F01-4CA1-B2D8-C298738869AE}"/>
              </a:ext>
            </a:extLst>
          </p:cNvPr>
          <p:cNvSpPr>
            <a:spLocks noGrp="1" noRot="1" noChangeAspect="1" noChangeArrowheads="1" noTextEdit="1"/>
          </p:cNvSpPr>
          <p:nvPr>
            <p:ph type="sldImg"/>
          </p:nvPr>
        </p:nvSpPr>
        <p:spPr>
          <a:ln/>
        </p:spPr>
      </p:sp>
      <p:sp>
        <p:nvSpPr>
          <p:cNvPr id="358403" name="Rectangle 3">
            <a:extLst>
              <a:ext uri="{FF2B5EF4-FFF2-40B4-BE49-F238E27FC236}">
                <a16:creationId xmlns:a16="http://schemas.microsoft.com/office/drawing/2014/main" id="{3F87E402-34F5-42AD-97FD-7F272B37F90F}"/>
              </a:ext>
            </a:extLst>
          </p:cNvPr>
          <p:cNvSpPr>
            <a:spLocks noGrp="1" noChangeArrowheads="1"/>
          </p:cNvSpPr>
          <p:nvPr>
            <p:ph type="body" idx="1"/>
          </p:nvPr>
        </p:nvSpPr>
        <p:spPr/>
        <p:txBody>
          <a:bodyPr/>
          <a:lstStyle/>
          <a:p>
            <a:endParaRPr lang="en-US" altLang="en-KE"/>
          </a:p>
        </p:txBody>
      </p:sp>
    </p:spTree>
    <p:extLst>
      <p:ext uri="{BB962C8B-B14F-4D97-AF65-F5344CB8AC3E}">
        <p14:creationId xmlns:p14="http://schemas.microsoft.com/office/powerpoint/2010/main" val="4235893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862FDE1-950D-44F0-BCA5-861B7BF23AEF}"/>
              </a:ext>
            </a:extLst>
          </p:cNvPr>
          <p:cNvSpPr>
            <a:spLocks noGrp="1" noChangeArrowheads="1"/>
          </p:cNvSpPr>
          <p:nvPr>
            <p:ph type="ctrTitle"/>
          </p:nvPr>
        </p:nvSpPr>
        <p:spPr>
          <a:xfrm>
            <a:off x="2700338" y="620713"/>
            <a:ext cx="6048375" cy="750887"/>
          </a:xfrm>
        </p:spPr>
        <p:txBody>
          <a:bodyPr/>
          <a:lstStyle>
            <a:lvl1pPr algn="ctr">
              <a:defRPr sz="2800" b="1">
                <a:solidFill>
                  <a:schemeClr val="bg2"/>
                </a:solidFill>
              </a:defRPr>
            </a:lvl1pPr>
          </a:lstStyle>
          <a:p>
            <a:pPr lvl="0"/>
            <a:r>
              <a:rPr lang="en-US" altLang="en-KE" noProof="0"/>
              <a:t>Click to edit Master title style</a:t>
            </a:r>
            <a:endParaRPr lang="ru-RU" altLang="en-KE" noProof="0"/>
          </a:p>
        </p:txBody>
      </p:sp>
      <p:sp>
        <p:nvSpPr>
          <p:cNvPr id="5123" name="Rectangle 3">
            <a:extLst>
              <a:ext uri="{FF2B5EF4-FFF2-40B4-BE49-F238E27FC236}">
                <a16:creationId xmlns:a16="http://schemas.microsoft.com/office/drawing/2014/main" id="{B1635E3B-F660-4CFC-A267-BF3726AC20E3}"/>
              </a:ext>
            </a:extLst>
          </p:cNvPr>
          <p:cNvSpPr>
            <a:spLocks noGrp="1" noChangeArrowheads="1"/>
          </p:cNvSpPr>
          <p:nvPr>
            <p:ph type="subTitle" idx="1"/>
          </p:nvPr>
        </p:nvSpPr>
        <p:spPr>
          <a:xfrm>
            <a:off x="2700338" y="1341438"/>
            <a:ext cx="6048375" cy="503237"/>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altLang="en-KE" noProof="0"/>
              <a:t>Click to edit Master subtitle style</a:t>
            </a:r>
            <a:endParaRPr lang="ru-RU" altLang="en-KE"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5D4C-C17A-4BD7-9E7A-7A0AA8B9C45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FA17379-25DB-4285-899D-11CD4B78F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Tree>
    <p:extLst>
      <p:ext uri="{BB962C8B-B14F-4D97-AF65-F5344CB8AC3E}">
        <p14:creationId xmlns:p14="http://schemas.microsoft.com/office/powerpoint/2010/main" val="234636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49CBB-339A-44FD-965F-C90C5F4300FA}"/>
              </a:ext>
            </a:extLst>
          </p:cNvPr>
          <p:cNvSpPr>
            <a:spLocks noGrp="1"/>
          </p:cNvSpPr>
          <p:nvPr>
            <p:ph type="title" orient="vert"/>
          </p:nvPr>
        </p:nvSpPr>
        <p:spPr>
          <a:xfrm>
            <a:off x="6877050" y="333375"/>
            <a:ext cx="1944688" cy="6119813"/>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4DB2C19-3227-4254-AFB0-6BAFF2A899AE}"/>
              </a:ext>
            </a:extLst>
          </p:cNvPr>
          <p:cNvSpPr>
            <a:spLocks noGrp="1"/>
          </p:cNvSpPr>
          <p:nvPr>
            <p:ph type="body" orient="vert" idx="1"/>
          </p:nvPr>
        </p:nvSpPr>
        <p:spPr>
          <a:xfrm>
            <a:off x="1042988" y="333375"/>
            <a:ext cx="5681662" cy="611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Tree>
    <p:extLst>
      <p:ext uri="{BB962C8B-B14F-4D97-AF65-F5344CB8AC3E}">
        <p14:creationId xmlns:p14="http://schemas.microsoft.com/office/powerpoint/2010/main" val="55560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619C-7E4D-4C00-963C-C7FD91ED365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46A541D2-95E0-428A-8EAF-78A8BD740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Tree>
    <p:extLst>
      <p:ext uri="{BB962C8B-B14F-4D97-AF65-F5344CB8AC3E}">
        <p14:creationId xmlns:p14="http://schemas.microsoft.com/office/powerpoint/2010/main" val="95567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5CA8-9AE9-4E4D-B87D-4620B11E26A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BB75B62E-C6EE-468A-9C6C-CE4D19D8692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3085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D542-1A24-437B-9E52-65330DAD543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1AC6ABC-C3EE-4BED-A302-DC028A2CFA17}"/>
              </a:ext>
            </a:extLst>
          </p:cNvPr>
          <p:cNvSpPr>
            <a:spLocks noGrp="1"/>
          </p:cNvSpPr>
          <p:nvPr>
            <p:ph sz="half" idx="1"/>
          </p:nvPr>
        </p:nvSpPr>
        <p:spPr>
          <a:xfrm>
            <a:off x="1042988" y="1412875"/>
            <a:ext cx="36671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02B451D-9B0A-488A-8DA7-01F0A13622EF}"/>
              </a:ext>
            </a:extLst>
          </p:cNvPr>
          <p:cNvSpPr>
            <a:spLocks noGrp="1"/>
          </p:cNvSpPr>
          <p:nvPr>
            <p:ph sz="half" idx="2"/>
          </p:nvPr>
        </p:nvSpPr>
        <p:spPr>
          <a:xfrm>
            <a:off x="4862513" y="1412875"/>
            <a:ext cx="3668712"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Tree>
    <p:extLst>
      <p:ext uri="{BB962C8B-B14F-4D97-AF65-F5344CB8AC3E}">
        <p14:creationId xmlns:p14="http://schemas.microsoft.com/office/powerpoint/2010/main" val="162391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50DD-FB82-4BA1-BFA1-A628226A9503}"/>
              </a:ext>
            </a:extLst>
          </p:cNvPr>
          <p:cNvSpPr>
            <a:spLocks noGrp="1"/>
          </p:cNvSpPr>
          <p:nvPr>
            <p:ph type="title"/>
          </p:nvPr>
        </p:nvSpPr>
        <p:spPr>
          <a:xfrm>
            <a:off x="630238" y="365125"/>
            <a:ext cx="78867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AD00B820-E5D1-48B0-BC15-510E70DCB67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5B254-66A8-41B0-9178-6147BB1C034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2D159849-EEF6-47C9-A50D-27157FD5C05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6EE60-69C3-4195-A752-5F663EA6CB7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Tree>
    <p:extLst>
      <p:ext uri="{BB962C8B-B14F-4D97-AF65-F5344CB8AC3E}">
        <p14:creationId xmlns:p14="http://schemas.microsoft.com/office/powerpoint/2010/main" val="209329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2493-AB28-4044-9BB9-C512A66592B7}"/>
              </a:ext>
            </a:extLst>
          </p:cNvPr>
          <p:cNvSpPr>
            <a:spLocks noGrp="1"/>
          </p:cNvSpPr>
          <p:nvPr>
            <p:ph type="title"/>
          </p:nvPr>
        </p:nvSpPr>
        <p:spPr/>
        <p:txBody>
          <a:bodyPr/>
          <a:lstStyle/>
          <a:p>
            <a:r>
              <a:rPr lang="en-US"/>
              <a:t>Click to edit Master title style</a:t>
            </a:r>
            <a:endParaRPr lang="en-KE"/>
          </a:p>
        </p:txBody>
      </p:sp>
    </p:spTree>
    <p:extLst>
      <p:ext uri="{BB962C8B-B14F-4D97-AF65-F5344CB8AC3E}">
        <p14:creationId xmlns:p14="http://schemas.microsoft.com/office/powerpoint/2010/main" val="222480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8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631E-0BEC-468A-8981-C6AAE95CD93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D5C1867D-9694-4262-86E8-7B427CC1A3E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714B9FD-1912-4A6B-A0BA-221EC3E38C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988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1232-EDE4-4912-998F-CE7D6AA1610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5F8467B-4A3E-47C8-BC49-7E44E2773BD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KE"/>
          </a:p>
        </p:txBody>
      </p:sp>
      <p:sp>
        <p:nvSpPr>
          <p:cNvPr id="4" name="Text Placeholder 3">
            <a:extLst>
              <a:ext uri="{FF2B5EF4-FFF2-40B4-BE49-F238E27FC236}">
                <a16:creationId xmlns:a16="http://schemas.microsoft.com/office/drawing/2014/main" id="{B71AC389-823E-4CB4-B593-9323D4F457F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782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0D29C01-44EA-481A-A795-E9B9F30D17C0}"/>
              </a:ext>
            </a:extLst>
          </p:cNvPr>
          <p:cNvSpPr>
            <a:spLocks noGrp="1" noChangeArrowheads="1"/>
          </p:cNvSpPr>
          <p:nvPr>
            <p:ph type="title"/>
          </p:nvPr>
        </p:nvSpPr>
        <p:spPr bwMode="auto">
          <a:xfrm>
            <a:off x="1476375" y="333375"/>
            <a:ext cx="734536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KE"/>
              <a:t>Click to edit Master title style</a:t>
            </a:r>
            <a:endParaRPr lang="ru-RU" altLang="en-KE"/>
          </a:p>
        </p:txBody>
      </p:sp>
      <p:sp>
        <p:nvSpPr>
          <p:cNvPr id="1027" name="Rectangle 3">
            <a:extLst>
              <a:ext uri="{FF2B5EF4-FFF2-40B4-BE49-F238E27FC236}">
                <a16:creationId xmlns:a16="http://schemas.microsoft.com/office/drawing/2014/main" id="{96792F37-86DA-4A25-BDD5-6B64F841D393}"/>
              </a:ext>
            </a:extLst>
          </p:cNvPr>
          <p:cNvSpPr>
            <a:spLocks noGrp="1" noChangeArrowheads="1"/>
          </p:cNvSpPr>
          <p:nvPr>
            <p:ph type="body" idx="1"/>
          </p:nvPr>
        </p:nvSpPr>
        <p:spPr bwMode="auto">
          <a:xfrm>
            <a:off x="1042988" y="1412875"/>
            <a:ext cx="748823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KE"/>
              <a:t>Click to edit Master text styles</a:t>
            </a:r>
          </a:p>
          <a:p>
            <a:pPr lvl="1"/>
            <a:r>
              <a:rPr lang="en-US" altLang="en-KE"/>
              <a:t>Second level</a:t>
            </a:r>
          </a:p>
          <a:p>
            <a:pPr lvl="2"/>
            <a:r>
              <a:rPr lang="en-US" altLang="en-KE"/>
              <a:t>Third level</a:t>
            </a:r>
          </a:p>
          <a:p>
            <a:pPr lvl="3"/>
            <a:r>
              <a:rPr lang="en-US" altLang="en-KE"/>
              <a:t>Fourth level</a:t>
            </a:r>
          </a:p>
          <a:p>
            <a:pPr lvl="4"/>
            <a:r>
              <a:rPr lang="en-US" altLang="en-KE"/>
              <a:t>Fifth level</a:t>
            </a:r>
            <a:endParaRPr lang="ru-RU" altLang="en-K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2"/>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2"/>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CBC9E91-75CE-4381-B9E1-45A936B7D84B}"/>
              </a:ext>
            </a:extLst>
          </p:cNvPr>
          <p:cNvSpPr>
            <a:spLocks noGrp="1" noChangeArrowheads="1"/>
          </p:cNvSpPr>
          <p:nvPr>
            <p:ph type="ctrTitle"/>
          </p:nvPr>
        </p:nvSpPr>
        <p:spPr>
          <a:xfrm>
            <a:off x="1691680" y="476672"/>
            <a:ext cx="7452320" cy="1571203"/>
          </a:xfrm>
          <a:noFill/>
        </p:spPr>
        <p:txBody>
          <a:bodyPr/>
          <a:lstStyle/>
          <a:p>
            <a:r>
              <a:rPr lang="en-US" dirty="0"/>
              <a:t>Phase 1 Data Science Project: Aviation Accident Analysis</a:t>
            </a:r>
            <a:endParaRPr lang="uk-UA" altLang="en-KE" dirty="0">
              <a:solidFill>
                <a:srgbClr val="080808"/>
              </a:solidFill>
              <a:latin typeface="Tahoma" panose="020B0604030504040204" pitchFamily="34" charset="0"/>
            </a:endParaRPr>
          </a:p>
        </p:txBody>
      </p:sp>
      <p:sp>
        <p:nvSpPr>
          <p:cNvPr id="34819" name="Rectangle 3">
            <a:extLst>
              <a:ext uri="{FF2B5EF4-FFF2-40B4-BE49-F238E27FC236}">
                <a16:creationId xmlns:a16="http://schemas.microsoft.com/office/drawing/2014/main" id="{913EEB7D-3440-48FF-A09D-218C953F88AA}"/>
              </a:ext>
            </a:extLst>
          </p:cNvPr>
          <p:cNvSpPr>
            <a:spLocks noGrp="1" noChangeArrowheads="1"/>
          </p:cNvSpPr>
          <p:nvPr>
            <p:ph type="subTitle" idx="1"/>
          </p:nvPr>
        </p:nvSpPr>
        <p:spPr>
          <a:xfrm>
            <a:off x="2339752" y="1902799"/>
            <a:ext cx="6624390" cy="137318"/>
          </a:xfrm>
        </p:spPr>
        <p:txBody>
          <a:bodyPr/>
          <a:lstStyle/>
          <a:p>
            <a:pPr algn="l">
              <a:lnSpc>
                <a:spcPct val="90000"/>
              </a:lnSpc>
            </a:pPr>
            <a:r>
              <a:rPr lang="en-US" sz="2000" dirty="0"/>
              <a:t>Business Recommendations for Aircraft Purchases</a:t>
            </a:r>
            <a:endParaRPr lang="uk-UA" altLang="en-KE" sz="2000" dirty="0">
              <a:solidFill>
                <a:srgbClr val="080808"/>
              </a:solidFill>
            </a:endParaRPr>
          </a:p>
        </p:txBody>
      </p:sp>
      <p:sp>
        <p:nvSpPr>
          <p:cNvPr id="2" name="TextBox 1">
            <a:extLst>
              <a:ext uri="{FF2B5EF4-FFF2-40B4-BE49-F238E27FC236}">
                <a16:creationId xmlns:a16="http://schemas.microsoft.com/office/drawing/2014/main" id="{280D2C95-2690-4A51-B104-783879DF741A}"/>
              </a:ext>
            </a:extLst>
          </p:cNvPr>
          <p:cNvSpPr txBox="1"/>
          <p:nvPr/>
        </p:nvSpPr>
        <p:spPr>
          <a:xfrm>
            <a:off x="5651947" y="5157192"/>
            <a:ext cx="4176464" cy="1477328"/>
          </a:xfrm>
          <a:prstGeom prst="rect">
            <a:avLst/>
          </a:prstGeom>
          <a:noFill/>
        </p:spPr>
        <p:txBody>
          <a:bodyPr wrap="square" rtlCol="0">
            <a:spAutoFit/>
          </a:bodyPr>
          <a:lstStyle/>
          <a:p>
            <a:r>
              <a:rPr lang="en-US" b="1" dirty="0">
                <a:solidFill>
                  <a:schemeClr val="tx1">
                    <a:lumMod val="50000"/>
                  </a:schemeClr>
                </a:solidFill>
              </a:rPr>
              <a:t>Presented by</a:t>
            </a:r>
            <a:r>
              <a:rPr lang="en-US" dirty="0">
                <a:solidFill>
                  <a:schemeClr val="tx1">
                    <a:lumMod val="50000"/>
                  </a:schemeClr>
                </a:solidFill>
              </a:rPr>
              <a:t>: </a:t>
            </a:r>
            <a:r>
              <a:rPr lang="en-US" dirty="0" err="1">
                <a:solidFill>
                  <a:schemeClr val="tx1">
                    <a:lumMod val="50000"/>
                  </a:schemeClr>
                </a:solidFill>
              </a:rPr>
              <a:t>Filda</a:t>
            </a:r>
            <a:r>
              <a:rPr lang="en-US" dirty="0">
                <a:solidFill>
                  <a:schemeClr val="tx1">
                    <a:lumMod val="50000"/>
                  </a:schemeClr>
                </a:solidFill>
              </a:rPr>
              <a:t> Kiarie</a:t>
            </a:r>
          </a:p>
          <a:p>
            <a:endParaRPr lang="en-US" dirty="0">
              <a:solidFill>
                <a:schemeClr val="tx1">
                  <a:lumMod val="50000"/>
                </a:schemeClr>
              </a:solidFill>
            </a:endParaRPr>
          </a:p>
          <a:p>
            <a:r>
              <a:rPr lang="en-US" dirty="0">
                <a:solidFill>
                  <a:schemeClr val="tx1">
                    <a:lumMod val="50000"/>
                  </a:schemeClr>
                </a:solidFill>
              </a:rPr>
              <a:t>Moringa School</a:t>
            </a:r>
          </a:p>
          <a:p>
            <a:endParaRPr lang="en-US" dirty="0">
              <a:solidFill>
                <a:schemeClr val="tx1">
                  <a:lumMod val="50000"/>
                </a:schemeClr>
              </a:solidFill>
            </a:endParaRPr>
          </a:p>
          <a:p>
            <a:r>
              <a:rPr lang="en-US" dirty="0">
                <a:solidFill>
                  <a:schemeClr val="tx1">
                    <a:lumMod val="50000"/>
                  </a:schemeClr>
                </a:solidFill>
              </a:rPr>
              <a:t>DSF-PT08</a:t>
            </a:r>
            <a:endParaRPr lang="en-KE" dirty="0">
              <a:solidFill>
                <a:schemeClr val="tx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59000"/>
            <a:lum/>
          </a:blip>
          <a:srcRect/>
          <a:stretch>
            <a:fillRect/>
          </a:stretch>
        </a:blip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1E0FFF3-4885-48DA-BABC-132B4F1C39A0}"/>
              </a:ext>
            </a:extLst>
          </p:cNvPr>
          <p:cNvSpPr>
            <a:spLocks noGrp="1" noChangeArrowheads="1"/>
          </p:cNvSpPr>
          <p:nvPr>
            <p:ph type="title"/>
          </p:nvPr>
        </p:nvSpPr>
        <p:spPr>
          <a:xfrm>
            <a:off x="1547813" y="404813"/>
            <a:ext cx="6913562" cy="649287"/>
          </a:xfrm>
        </p:spPr>
        <p:txBody>
          <a:bodyPr/>
          <a:lstStyle/>
          <a:p>
            <a:r>
              <a:rPr lang="en-US" altLang="en-KE" sz="3600" b="1" dirty="0">
                <a:solidFill>
                  <a:schemeClr val="tx1">
                    <a:lumMod val="50000"/>
                  </a:schemeClr>
                </a:solidFill>
                <a:latin typeface="Tahoma" panose="020B0604030504040204" pitchFamily="34" charset="0"/>
              </a:rPr>
              <a:t>Project</a:t>
            </a:r>
            <a:r>
              <a:rPr lang="en-US" altLang="en-KE" sz="3600" b="1" dirty="0">
                <a:latin typeface="Tahoma" panose="020B0604030504040204" pitchFamily="34" charset="0"/>
              </a:rPr>
              <a:t> </a:t>
            </a:r>
            <a:r>
              <a:rPr lang="en-US" altLang="en-KE" sz="3600" b="1" dirty="0">
                <a:solidFill>
                  <a:schemeClr val="tx1">
                    <a:lumMod val="50000"/>
                  </a:schemeClr>
                </a:solidFill>
                <a:latin typeface="Tahoma" panose="020B0604030504040204" pitchFamily="34" charset="0"/>
              </a:rPr>
              <a:t>Overview</a:t>
            </a:r>
            <a:endParaRPr lang="uk-UA" altLang="en-KE" sz="3600" b="1" dirty="0">
              <a:solidFill>
                <a:schemeClr val="tx1">
                  <a:lumMod val="50000"/>
                </a:schemeClr>
              </a:solidFill>
              <a:latin typeface="Tahoma" panose="020B0604030504040204" pitchFamily="34" charset="0"/>
            </a:endParaRPr>
          </a:p>
        </p:txBody>
      </p:sp>
      <p:sp>
        <p:nvSpPr>
          <p:cNvPr id="36867" name="Rectangle 3">
            <a:extLst>
              <a:ext uri="{FF2B5EF4-FFF2-40B4-BE49-F238E27FC236}">
                <a16:creationId xmlns:a16="http://schemas.microsoft.com/office/drawing/2014/main" id="{18CE33DC-6DA2-4419-92CA-CF2DA7625375}"/>
              </a:ext>
            </a:extLst>
          </p:cNvPr>
          <p:cNvSpPr>
            <a:spLocks noGrp="1" noChangeArrowheads="1"/>
          </p:cNvSpPr>
          <p:nvPr>
            <p:ph idx="1"/>
          </p:nvPr>
        </p:nvSpPr>
        <p:spPr>
          <a:xfrm>
            <a:off x="827584" y="1484784"/>
            <a:ext cx="7777038" cy="4643438"/>
          </a:xfrm>
        </p:spPr>
        <p:txBody>
          <a:bodyPr/>
          <a:lstStyle/>
          <a:p>
            <a:pPr marL="0" indent="0">
              <a:buNone/>
            </a:pPr>
            <a:r>
              <a:rPr lang="en-US" sz="2400" b="1" dirty="0"/>
              <a:t>Objective:</a:t>
            </a:r>
          </a:p>
          <a:p>
            <a:pPr marL="0" indent="0">
              <a:buNone/>
            </a:pPr>
            <a:endParaRPr lang="en-US" sz="2400" dirty="0"/>
          </a:p>
          <a:p>
            <a:pPr>
              <a:buFont typeface="Arial" panose="020B0604020202020204" pitchFamily="34" charset="0"/>
              <a:buChar char="•"/>
            </a:pPr>
            <a:r>
              <a:rPr lang="en-US" sz="2400" b="1" dirty="0"/>
              <a:t>Purpose:</a:t>
            </a:r>
            <a:r>
              <a:rPr lang="en-US" sz="2400" dirty="0"/>
              <a:t> Provide a business-focused analysis to guide the selection of aircraft for commercial and private enterprises.</a:t>
            </a:r>
          </a:p>
          <a:p>
            <a:pPr marL="0" indent="0">
              <a:buNone/>
            </a:pPr>
            <a:endParaRPr lang="en-US" sz="2400" dirty="0"/>
          </a:p>
          <a:p>
            <a:pPr>
              <a:buFont typeface="Arial" panose="020B0604020202020204" pitchFamily="34" charset="0"/>
              <a:buChar char="•"/>
            </a:pPr>
            <a:r>
              <a:rPr lang="en-US" sz="2400" b="1" dirty="0"/>
              <a:t>Goal:</a:t>
            </a:r>
            <a:r>
              <a:rPr lang="en-US" sz="2400" dirty="0"/>
              <a:t> Use aviation accident data to identify trends and recommend aircraft models that align with safety and reliability considerations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35146F5F-7EC5-4600-9A8D-0E240F5482FF}"/>
              </a:ext>
            </a:extLst>
          </p:cNvPr>
          <p:cNvSpPr>
            <a:spLocks noGrp="1" noChangeArrowheads="1"/>
          </p:cNvSpPr>
          <p:nvPr>
            <p:ph type="title"/>
          </p:nvPr>
        </p:nvSpPr>
        <p:spPr>
          <a:xfrm>
            <a:off x="1908175" y="117475"/>
            <a:ext cx="7056438" cy="719138"/>
          </a:xfrm>
        </p:spPr>
        <p:txBody>
          <a:bodyPr/>
          <a:lstStyle/>
          <a:p>
            <a:r>
              <a:rPr lang="en-US" altLang="en-KE" b="1" dirty="0">
                <a:solidFill>
                  <a:schemeClr val="tx1"/>
                </a:solidFill>
              </a:rPr>
              <a:t>Overview</a:t>
            </a:r>
          </a:p>
        </p:txBody>
      </p:sp>
      <p:sp>
        <p:nvSpPr>
          <p:cNvPr id="277507" name="Rectangle 3">
            <a:extLst>
              <a:ext uri="{FF2B5EF4-FFF2-40B4-BE49-F238E27FC236}">
                <a16:creationId xmlns:a16="http://schemas.microsoft.com/office/drawing/2014/main" id="{626B959F-948D-4AA7-9EB0-208DCE859884}"/>
              </a:ext>
            </a:extLst>
          </p:cNvPr>
          <p:cNvSpPr>
            <a:spLocks noGrp="1" noChangeArrowheads="1"/>
          </p:cNvSpPr>
          <p:nvPr>
            <p:ph idx="1"/>
          </p:nvPr>
        </p:nvSpPr>
        <p:spPr>
          <a:xfrm>
            <a:off x="1908175" y="909638"/>
            <a:ext cx="7056438" cy="5832475"/>
          </a:xfrm>
        </p:spPr>
        <p:txBody>
          <a:bodyPr/>
          <a:lstStyle/>
          <a:p>
            <a:r>
              <a:rPr lang="en-US" altLang="en-KE" sz="1800" b="1" dirty="0"/>
              <a:t>Data Source</a:t>
            </a:r>
            <a:r>
              <a:rPr lang="en-US" altLang="en-KE" sz="1800" dirty="0"/>
              <a:t>: (NTSB) Aviation Accident Data</a:t>
            </a:r>
          </a:p>
          <a:p>
            <a:r>
              <a:rPr lang="en-US" altLang="en-KE" sz="1800" b="1" dirty="0"/>
              <a:t>Key Variables</a:t>
            </a:r>
            <a:r>
              <a:rPr lang="en-US" altLang="en-KE" sz="1800" dirty="0"/>
              <a:t>: Aircraft Damage, Make, Injury Severity, Total number of Injured, Year of events, Weather conditions, Broad phase of flights, </a:t>
            </a:r>
            <a:r>
              <a:rPr lang="en-US" altLang="en-KE" sz="1800" dirty="0" err="1"/>
              <a:t>etc</a:t>
            </a:r>
            <a:endParaRPr lang="en-US" altLang="en-KE" sz="1800" dirty="0"/>
          </a:p>
          <a:p>
            <a:r>
              <a:rPr lang="en-US" altLang="en-KE" sz="1800" b="1" dirty="0"/>
              <a:t>Approach: </a:t>
            </a:r>
            <a:r>
              <a:rPr lang="en-US" altLang="en-KE" sz="1800" dirty="0"/>
              <a:t>Data cleaning, </a:t>
            </a:r>
            <a:r>
              <a:rPr lang="en-US" altLang="en-KE" sz="1800" dirty="0" err="1"/>
              <a:t>Exploritory</a:t>
            </a:r>
            <a:r>
              <a:rPr lang="en-US" altLang="en-KE" sz="1800" dirty="0"/>
              <a:t> Data </a:t>
            </a:r>
            <a:r>
              <a:rPr lang="en-US" altLang="en-KE" sz="1800" dirty="0" err="1"/>
              <a:t>Ananlysis</a:t>
            </a:r>
            <a:r>
              <a:rPr lang="en-US" altLang="en-KE" sz="1800" dirty="0"/>
              <a:t>, Trend Visualizations, to guide recommendations</a:t>
            </a:r>
          </a:p>
          <a:p>
            <a:endParaRPr lang="en-US" altLang="en-KE" sz="1800" b="1" dirty="0"/>
          </a:p>
          <a:p>
            <a:endParaRPr lang="en-US" altLang="en-KE" sz="1800" b="1" dirty="0"/>
          </a:p>
          <a:p>
            <a:pPr marL="0" indent="0">
              <a:buNone/>
            </a:pPr>
            <a:r>
              <a:rPr lang="en-US" altLang="en-KE" sz="3200" b="1" dirty="0"/>
              <a:t>Business Understanding</a:t>
            </a:r>
          </a:p>
          <a:p>
            <a:pPr>
              <a:buFont typeface="Arial" panose="020B0604020202020204" pitchFamily="34" charset="0"/>
              <a:buChar char="•"/>
            </a:pPr>
            <a:r>
              <a:rPr lang="en-US" altLang="en-KE" sz="1800" dirty="0"/>
              <a:t>Our goal is to select aircraft models based on safety data and historical trends.</a:t>
            </a:r>
          </a:p>
          <a:p>
            <a:pPr>
              <a:buFont typeface="Arial" panose="020B0604020202020204" pitchFamily="34" charset="0"/>
              <a:buChar char="•"/>
            </a:pPr>
            <a:r>
              <a:rPr lang="en-US" altLang="en-KE" sz="1800" dirty="0"/>
              <a:t>We are to provide actionable insights to improve safety and reliability in aircraft purchases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35146F5F-7EC5-4600-9A8D-0E240F5482FF}"/>
              </a:ext>
            </a:extLst>
          </p:cNvPr>
          <p:cNvSpPr>
            <a:spLocks noGrp="1" noChangeArrowheads="1"/>
          </p:cNvSpPr>
          <p:nvPr>
            <p:ph type="title"/>
          </p:nvPr>
        </p:nvSpPr>
        <p:spPr>
          <a:xfrm>
            <a:off x="1908175" y="117475"/>
            <a:ext cx="7056438" cy="719138"/>
          </a:xfrm>
        </p:spPr>
        <p:txBody>
          <a:bodyPr/>
          <a:lstStyle/>
          <a:p>
            <a:r>
              <a:rPr lang="en-US" altLang="en-KE" b="1" dirty="0">
                <a:solidFill>
                  <a:schemeClr val="tx1"/>
                </a:solidFill>
              </a:rPr>
              <a:t>Data Understanding</a:t>
            </a:r>
          </a:p>
        </p:txBody>
      </p:sp>
      <p:sp>
        <p:nvSpPr>
          <p:cNvPr id="277507" name="Rectangle 3">
            <a:extLst>
              <a:ext uri="{FF2B5EF4-FFF2-40B4-BE49-F238E27FC236}">
                <a16:creationId xmlns:a16="http://schemas.microsoft.com/office/drawing/2014/main" id="{626B959F-948D-4AA7-9EB0-208DCE859884}"/>
              </a:ext>
            </a:extLst>
          </p:cNvPr>
          <p:cNvSpPr>
            <a:spLocks noGrp="1" noChangeArrowheads="1"/>
          </p:cNvSpPr>
          <p:nvPr>
            <p:ph idx="1"/>
          </p:nvPr>
        </p:nvSpPr>
        <p:spPr>
          <a:xfrm>
            <a:off x="1908175" y="909638"/>
            <a:ext cx="7056438" cy="5832475"/>
          </a:xfrm>
        </p:spPr>
        <p:txBody>
          <a:bodyPr/>
          <a:lstStyle/>
          <a:p>
            <a:r>
              <a:rPr lang="en-US" altLang="en-KE" sz="1800" b="1" dirty="0"/>
              <a:t>Cleaning: </a:t>
            </a:r>
            <a:r>
              <a:rPr lang="en-US" altLang="en-KE" sz="1800" dirty="0"/>
              <a:t>Address missing, and null values, standardize data entries, and any inconsistencies in the data</a:t>
            </a:r>
          </a:p>
          <a:p>
            <a:r>
              <a:rPr lang="en-US" altLang="en-KE" sz="1800" b="1" dirty="0"/>
              <a:t>Exploration and Preparation: </a:t>
            </a:r>
            <a:r>
              <a:rPr lang="en-US" altLang="en-KE" sz="1800" dirty="0"/>
              <a:t>Explore, simplify, and extract data categories for analysis</a:t>
            </a:r>
            <a:endParaRPr lang="en-US" altLang="en-KE" sz="1800" b="1" dirty="0"/>
          </a:p>
          <a:p>
            <a:endParaRPr lang="en-US" altLang="en-KE" sz="1800" b="1" dirty="0"/>
          </a:p>
          <a:p>
            <a:endParaRPr lang="en-US" altLang="en-KE" sz="1800" b="1" dirty="0"/>
          </a:p>
          <a:p>
            <a:pPr marL="0" indent="0">
              <a:buNone/>
            </a:pPr>
            <a:r>
              <a:rPr lang="en-US" altLang="en-KE" sz="3200" b="1" dirty="0"/>
              <a:t>Data Analysis</a:t>
            </a:r>
          </a:p>
          <a:p>
            <a:pPr>
              <a:buFont typeface="Arial" panose="020B0604020202020204" pitchFamily="34" charset="0"/>
              <a:buChar char="•"/>
            </a:pPr>
            <a:r>
              <a:rPr lang="en-US" altLang="en-KE" sz="1800" b="1" dirty="0"/>
              <a:t>EDA(Exploratory Data Analysis): </a:t>
            </a:r>
            <a:r>
              <a:rPr lang="en-US" altLang="en-KE" sz="1800" dirty="0"/>
              <a:t>Assess distribution and relationships between data columns</a:t>
            </a:r>
          </a:p>
          <a:p>
            <a:pPr>
              <a:buFont typeface="Arial" panose="020B0604020202020204" pitchFamily="34" charset="0"/>
              <a:buChar char="•"/>
            </a:pPr>
            <a:r>
              <a:rPr lang="en-US" altLang="en-KE" sz="1800" dirty="0"/>
              <a:t>Identify trends and analyze yearly changes in these Aircraft events</a:t>
            </a:r>
          </a:p>
        </p:txBody>
      </p:sp>
    </p:spTree>
    <p:extLst>
      <p:ext uri="{BB962C8B-B14F-4D97-AF65-F5344CB8AC3E}">
        <p14:creationId xmlns:p14="http://schemas.microsoft.com/office/powerpoint/2010/main" val="279586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E29D-6CD0-4016-9F3B-440D8C8B35BF}"/>
              </a:ext>
            </a:extLst>
          </p:cNvPr>
          <p:cNvSpPr>
            <a:spLocks noGrp="1"/>
          </p:cNvSpPr>
          <p:nvPr>
            <p:ph type="title"/>
          </p:nvPr>
        </p:nvSpPr>
        <p:spPr>
          <a:xfrm>
            <a:off x="1331093" y="567625"/>
            <a:ext cx="7345363" cy="508000"/>
          </a:xfrm>
        </p:spPr>
        <p:txBody>
          <a:bodyPr/>
          <a:lstStyle/>
          <a:p>
            <a:r>
              <a:rPr lang="en-US" dirty="0">
                <a:solidFill>
                  <a:schemeClr val="bg2"/>
                </a:solidFill>
              </a:rPr>
              <a:t>Recommendations</a:t>
            </a:r>
            <a:endParaRPr lang="en-KE" dirty="0">
              <a:solidFill>
                <a:schemeClr val="bg2"/>
              </a:solidFill>
            </a:endParaRPr>
          </a:p>
        </p:txBody>
      </p:sp>
      <p:pic>
        <p:nvPicPr>
          <p:cNvPr id="7" name="Picture 6">
            <a:extLst>
              <a:ext uri="{FF2B5EF4-FFF2-40B4-BE49-F238E27FC236}">
                <a16:creationId xmlns:a16="http://schemas.microsoft.com/office/drawing/2014/main" id="{A7039BDC-3807-469B-B25E-A6C22013B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0768"/>
            <a:ext cx="5980901" cy="2016224"/>
          </a:xfrm>
          <a:prstGeom prst="rect">
            <a:avLst/>
          </a:prstGeom>
        </p:spPr>
      </p:pic>
      <p:sp>
        <p:nvSpPr>
          <p:cNvPr id="8" name="TextBox 7">
            <a:extLst>
              <a:ext uri="{FF2B5EF4-FFF2-40B4-BE49-F238E27FC236}">
                <a16:creationId xmlns:a16="http://schemas.microsoft.com/office/drawing/2014/main" id="{45225667-BF81-47C0-9098-834434D95339}"/>
              </a:ext>
            </a:extLst>
          </p:cNvPr>
          <p:cNvSpPr txBox="1"/>
          <p:nvPr/>
        </p:nvSpPr>
        <p:spPr>
          <a:xfrm>
            <a:off x="6228184" y="1540539"/>
            <a:ext cx="2448272" cy="738664"/>
          </a:xfrm>
          <a:prstGeom prst="rect">
            <a:avLst/>
          </a:prstGeom>
          <a:noFill/>
        </p:spPr>
        <p:txBody>
          <a:bodyPr wrap="square" rtlCol="0">
            <a:spAutoFit/>
          </a:bodyPr>
          <a:lstStyle/>
          <a:p>
            <a:r>
              <a:rPr lang="en-US" sz="1400" dirty="0">
                <a:solidFill>
                  <a:schemeClr val="bg2"/>
                </a:solidFill>
              </a:rPr>
              <a:t>Based on this graph, Boeing has the highest number of uninjured people</a:t>
            </a:r>
            <a:endParaRPr lang="en-KE" sz="1400" dirty="0">
              <a:solidFill>
                <a:schemeClr val="bg2"/>
              </a:solidFill>
            </a:endParaRPr>
          </a:p>
        </p:txBody>
      </p:sp>
      <p:pic>
        <p:nvPicPr>
          <p:cNvPr id="10" name="Picture 9">
            <a:extLst>
              <a:ext uri="{FF2B5EF4-FFF2-40B4-BE49-F238E27FC236}">
                <a16:creationId xmlns:a16="http://schemas.microsoft.com/office/drawing/2014/main" id="{D35B1148-4D6C-47DC-8CA2-1E40308C5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 y="3501008"/>
            <a:ext cx="5980900" cy="2088231"/>
          </a:xfrm>
          <a:prstGeom prst="rect">
            <a:avLst/>
          </a:prstGeom>
        </p:spPr>
      </p:pic>
      <p:sp>
        <p:nvSpPr>
          <p:cNvPr id="11" name="TextBox 10">
            <a:extLst>
              <a:ext uri="{FF2B5EF4-FFF2-40B4-BE49-F238E27FC236}">
                <a16:creationId xmlns:a16="http://schemas.microsoft.com/office/drawing/2014/main" id="{DD706C82-0E96-4D1C-B0EF-02B9456A56C5}"/>
              </a:ext>
            </a:extLst>
          </p:cNvPr>
          <p:cNvSpPr txBox="1"/>
          <p:nvPr/>
        </p:nvSpPr>
        <p:spPr>
          <a:xfrm>
            <a:off x="6228184" y="3717032"/>
            <a:ext cx="2808312" cy="738664"/>
          </a:xfrm>
          <a:prstGeom prst="rect">
            <a:avLst/>
          </a:prstGeom>
          <a:noFill/>
        </p:spPr>
        <p:txBody>
          <a:bodyPr wrap="square" rtlCol="0">
            <a:spAutoFit/>
          </a:bodyPr>
          <a:lstStyle/>
          <a:p>
            <a:r>
              <a:rPr lang="en-US" sz="1400" dirty="0"/>
              <a:t>Based on this graph, Cessna has the highest number of fatal injuries, compared to the rest</a:t>
            </a:r>
            <a:endParaRPr lang="en-KE" sz="1400" dirty="0"/>
          </a:p>
        </p:txBody>
      </p:sp>
      <p:sp>
        <p:nvSpPr>
          <p:cNvPr id="12" name="TextBox 11">
            <a:extLst>
              <a:ext uri="{FF2B5EF4-FFF2-40B4-BE49-F238E27FC236}">
                <a16:creationId xmlns:a16="http://schemas.microsoft.com/office/drawing/2014/main" id="{FA011EB7-134B-4A4F-B339-1987ACC2578C}"/>
              </a:ext>
            </a:extLst>
          </p:cNvPr>
          <p:cNvSpPr txBox="1"/>
          <p:nvPr/>
        </p:nvSpPr>
        <p:spPr>
          <a:xfrm>
            <a:off x="437879" y="5785961"/>
            <a:ext cx="8208912" cy="738664"/>
          </a:xfrm>
          <a:prstGeom prst="rect">
            <a:avLst/>
          </a:prstGeom>
          <a:noFill/>
        </p:spPr>
        <p:txBody>
          <a:bodyPr wrap="square" rtlCol="0">
            <a:spAutoFit/>
          </a:bodyPr>
          <a:lstStyle/>
          <a:p>
            <a:r>
              <a:rPr lang="en-US" sz="1400" dirty="0"/>
              <a:t>Looking at the two graphs, it’s safe to say that despite Boeing being 2</a:t>
            </a:r>
            <a:r>
              <a:rPr lang="en-US" sz="1400" baseline="30000" dirty="0"/>
              <a:t>nd</a:t>
            </a:r>
            <a:r>
              <a:rPr lang="en-US" sz="1400" dirty="0"/>
              <a:t> in place in the most fatally injured people, it’s number here, compared to the number it has under total uninjured people, Boeing still takes the lead in Aircraft safety</a:t>
            </a:r>
            <a:endParaRPr lang="en-KE" sz="1400" dirty="0"/>
          </a:p>
        </p:txBody>
      </p:sp>
    </p:spTree>
    <p:extLst>
      <p:ext uri="{BB962C8B-B14F-4D97-AF65-F5344CB8AC3E}">
        <p14:creationId xmlns:p14="http://schemas.microsoft.com/office/powerpoint/2010/main" val="282792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E29D-6CD0-4016-9F3B-440D8C8B35BF}"/>
              </a:ext>
            </a:extLst>
          </p:cNvPr>
          <p:cNvSpPr>
            <a:spLocks noGrp="1"/>
          </p:cNvSpPr>
          <p:nvPr>
            <p:ph type="title"/>
          </p:nvPr>
        </p:nvSpPr>
        <p:spPr>
          <a:xfrm>
            <a:off x="1331093" y="567625"/>
            <a:ext cx="7345363" cy="508000"/>
          </a:xfrm>
        </p:spPr>
        <p:txBody>
          <a:bodyPr/>
          <a:lstStyle/>
          <a:p>
            <a:r>
              <a:rPr lang="en-US" dirty="0">
                <a:solidFill>
                  <a:schemeClr val="bg2"/>
                </a:solidFill>
              </a:rPr>
              <a:t>Recommendations</a:t>
            </a:r>
            <a:endParaRPr lang="en-KE" dirty="0">
              <a:solidFill>
                <a:schemeClr val="bg2"/>
              </a:solidFill>
            </a:endParaRPr>
          </a:p>
        </p:txBody>
      </p:sp>
      <p:pic>
        <p:nvPicPr>
          <p:cNvPr id="6" name="Picture 5">
            <a:extLst>
              <a:ext uri="{FF2B5EF4-FFF2-40B4-BE49-F238E27FC236}">
                <a16:creationId xmlns:a16="http://schemas.microsoft.com/office/drawing/2014/main" id="{433CCE53-D6D5-4624-9B7F-2114BE991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57" y="1268760"/>
            <a:ext cx="8409699" cy="3024336"/>
          </a:xfrm>
          <a:prstGeom prst="rect">
            <a:avLst/>
          </a:prstGeom>
        </p:spPr>
      </p:pic>
      <p:sp>
        <p:nvSpPr>
          <p:cNvPr id="9" name="TextBox 8">
            <a:extLst>
              <a:ext uri="{FF2B5EF4-FFF2-40B4-BE49-F238E27FC236}">
                <a16:creationId xmlns:a16="http://schemas.microsoft.com/office/drawing/2014/main" id="{3BB2831F-63E7-4F6E-8045-48480E47BFAF}"/>
              </a:ext>
            </a:extLst>
          </p:cNvPr>
          <p:cNvSpPr txBox="1"/>
          <p:nvPr/>
        </p:nvSpPr>
        <p:spPr>
          <a:xfrm>
            <a:off x="289284" y="4653136"/>
            <a:ext cx="6984776" cy="1600438"/>
          </a:xfrm>
          <a:prstGeom prst="rect">
            <a:avLst/>
          </a:prstGeom>
          <a:noFill/>
        </p:spPr>
        <p:txBody>
          <a:bodyPr wrap="square" rtlCol="0">
            <a:spAutoFit/>
          </a:bodyPr>
          <a:lstStyle/>
          <a:p>
            <a:r>
              <a:rPr lang="en-US" sz="1400" dirty="0"/>
              <a:t>Due to the rise in air travel since the mid 90’s, it’s understandable that the number of injuries increased, after 1980. However, as technology and safety measures are being improved, the number of injuries has drastically reduced in the last 15 years, and the trend seems to continue on the downtrend. </a:t>
            </a:r>
          </a:p>
          <a:p>
            <a:endParaRPr lang="en-US" sz="1400" dirty="0"/>
          </a:p>
          <a:p>
            <a:r>
              <a:rPr lang="en-US" sz="1400" dirty="0"/>
              <a:t>This makes investment in air travel less risky as people have more faith in travelling by air. </a:t>
            </a:r>
            <a:endParaRPr lang="en-KE" sz="1400" dirty="0"/>
          </a:p>
        </p:txBody>
      </p:sp>
    </p:spTree>
    <p:extLst>
      <p:ext uri="{BB962C8B-B14F-4D97-AF65-F5344CB8AC3E}">
        <p14:creationId xmlns:p14="http://schemas.microsoft.com/office/powerpoint/2010/main" val="217514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35146F5F-7EC5-4600-9A8D-0E240F5482FF}"/>
              </a:ext>
            </a:extLst>
          </p:cNvPr>
          <p:cNvSpPr>
            <a:spLocks noGrp="1" noChangeArrowheads="1"/>
          </p:cNvSpPr>
          <p:nvPr>
            <p:ph type="title"/>
          </p:nvPr>
        </p:nvSpPr>
        <p:spPr>
          <a:xfrm>
            <a:off x="1908175" y="117475"/>
            <a:ext cx="7056438" cy="719138"/>
          </a:xfrm>
        </p:spPr>
        <p:txBody>
          <a:bodyPr/>
          <a:lstStyle/>
          <a:p>
            <a:r>
              <a:rPr lang="en-US" altLang="en-KE" b="1" dirty="0">
                <a:solidFill>
                  <a:schemeClr val="tx1"/>
                </a:solidFill>
              </a:rPr>
              <a:t>Next steps</a:t>
            </a:r>
          </a:p>
        </p:txBody>
      </p:sp>
      <p:sp>
        <p:nvSpPr>
          <p:cNvPr id="277507" name="Rectangle 3">
            <a:extLst>
              <a:ext uri="{FF2B5EF4-FFF2-40B4-BE49-F238E27FC236}">
                <a16:creationId xmlns:a16="http://schemas.microsoft.com/office/drawing/2014/main" id="{626B959F-948D-4AA7-9EB0-208DCE859884}"/>
              </a:ext>
            </a:extLst>
          </p:cNvPr>
          <p:cNvSpPr>
            <a:spLocks noGrp="1" noChangeArrowheads="1"/>
          </p:cNvSpPr>
          <p:nvPr>
            <p:ph idx="1"/>
          </p:nvPr>
        </p:nvSpPr>
        <p:spPr>
          <a:xfrm>
            <a:off x="1908175" y="909638"/>
            <a:ext cx="7056438" cy="5832475"/>
          </a:xfrm>
        </p:spPr>
        <p:txBody>
          <a:bodyPr/>
          <a:lstStyle/>
          <a:p>
            <a:r>
              <a:rPr lang="en-US" altLang="en-KE" sz="1800" dirty="0"/>
              <a:t>Integrate the recommendations from this analysis into the procurement strategy.</a:t>
            </a:r>
          </a:p>
          <a:p>
            <a:r>
              <a:rPr lang="en-US" altLang="en-KE" sz="1800" dirty="0"/>
              <a:t>Conduct deeper analysis to explore other factors that may influence aircraft safety.</a:t>
            </a:r>
          </a:p>
          <a:p>
            <a:r>
              <a:rPr lang="en-US" altLang="en-KE" sz="1800" dirty="0"/>
              <a:t>Gather feedback on the recommendations and the analysis to identify areas that need to be improved</a:t>
            </a:r>
            <a:r>
              <a:rPr lang="en-US" altLang="en-KE" sz="1800" b="1" dirty="0"/>
              <a:t>. </a:t>
            </a:r>
          </a:p>
          <a:p>
            <a:endParaRPr lang="en-US" altLang="en-KE" sz="1800" b="1" dirty="0"/>
          </a:p>
          <a:p>
            <a:endParaRPr lang="en-US" altLang="en-KE" sz="1800" b="1" dirty="0"/>
          </a:p>
        </p:txBody>
      </p:sp>
    </p:spTree>
    <p:extLst>
      <p:ext uri="{BB962C8B-B14F-4D97-AF65-F5344CB8AC3E}">
        <p14:creationId xmlns:p14="http://schemas.microsoft.com/office/powerpoint/2010/main" val="29010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35146F5F-7EC5-4600-9A8D-0E240F5482FF}"/>
              </a:ext>
            </a:extLst>
          </p:cNvPr>
          <p:cNvSpPr>
            <a:spLocks noGrp="1" noChangeArrowheads="1"/>
          </p:cNvSpPr>
          <p:nvPr>
            <p:ph type="title"/>
          </p:nvPr>
        </p:nvSpPr>
        <p:spPr>
          <a:xfrm>
            <a:off x="1908175" y="117475"/>
            <a:ext cx="7056438" cy="719138"/>
          </a:xfrm>
        </p:spPr>
        <p:txBody>
          <a:bodyPr/>
          <a:lstStyle/>
          <a:p>
            <a:r>
              <a:rPr lang="en-US" altLang="en-KE" b="1" dirty="0">
                <a:solidFill>
                  <a:schemeClr val="tx1"/>
                </a:solidFill>
              </a:rPr>
              <a:t>Thank you!</a:t>
            </a:r>
          </a:p>
        </p:txBody>
      </p:sp>
      <p:sp>
        <p:nvSpPr>
          <p:cNvPr id="277507" name="Rectangle 3">
            <a:extLst>
              <a:ext uri="{FF2B5EF4-FFF2-40B4-BE49-F238E27FC236}">
                <a16:creationId xmlns:a16="http://schemas.microsoft.com/office/drawing/2014/main" id="{626B959F-948D-4AA7-9EB0-208DCE859884}"/>
              </a:ext>
            </a:extLst>
          </p:cNvPr>
          <p:cNvSpPr>
            <a:spLocks noGrp="1" noChangeArrowheads="1"/>
          </p:cNvSpPr>
          <p:nvPr>
            <p:ph idx="1"/>
          </p:nvPr>
        </p:nvSpPr>
        <p:spPr>
          <a:xfrm>
            <a:off x="1908175" y="909638"/>
            <a:ext cx="7056438" cy="5832475"/>
          </a:xfrm>
        </p:spPr>
        <p:txBody>
          <a:bodyPr/>
          <a:lstStyle/>
          <a:p>
            <a:pPr marL="0" indent="0">
              <a:buNone/>
            </a:pPr>
            <a:r>
              <a:rPr lang="en-US" altLang="en-KE" sz="1800" b="1" dirty="0"/>
              <a:t>Thank you for your time and attention. Contact me if you have any questions or need further clarification</a:t>
            </a:r>
          </a:p>
          <a:p>
            <a:pPr marL="0" indent="0">
              <a:buNone/>
            </a:pPr>
            <a:endParaRPr lang="en-US" altLang="en-KE" sz="1800" b="1" dirty="0"/>
          </a:p>
          <a:p>
            <a:pPr marL="0" indent="0">
              <a:buNone/>
            </a:pPr>
            <a:r>
              <a:rPr lang="en-US" altLang="en-KE" sz="1800" b="1" dirty="0"/>
              <a:t>Name: </a:t>
            </a:r>
            <a:r>
              <a:rPr lang="en-US" altLang="en-KE" sz="1800" dirty="0" err="1"/>
              <a:t>Filda</a:t>
            </a:r>
            <a:r>
              <a:rPr lang="en-US" altLang="en-KE" sz="1800" dirty="0"/>
              <a:t> Kiarie</a:t>
            </a:r>
          </a:p>
          <a:p>
            <a:pPr marL="0" indent="0">
              <a:buNone/>
            </a:pPr>
            <a:r>
              <a:rPr lang="en-US" altLang="en-KE" sz="1800" b="1" dirty="0"/>
              <a:t>LinkedIn: </a:t>
            </a:r>
            <a:r>
              <a:rPr lang="en-US" sz="1600" b="0" i="0" dirty="0">
                <a:effectLst/>
              </a:rPr>
              <a:t>www.linkedin.com/in/fildakiarie</a:t>
            </a:r>
            <a:endParaRPr lang="en-US" altLang="en-KE" sz="1600" b="1" dirty="0"/>
          </a:p>
          <a:p>
            <a:endParaRPr lang="en-US" altLang="en-KE" sz="1800" b="1" dirty="0"/>
          </a:p>
          <a:p>
            <a:endParaRPr lang="en-US" altLang="en-KE" sz="1800" b="1" dirty="0"/>
          </a:p>
        </p:txBody>
      </p:sp>
    </p:spTree>
    <p:extLst>
      <p:ext uri="{BB962C8B-B14F-4D97-AF65-F5344CB8AC3E}">
        <p14:creationId xmlns:p14="http://schemas.microsoft.com/office/powerpoint/2010/main" val="4141133435"/>
      </p:ext>
    </p:extLst>
  </p:cSld>
  <p:clrMapOvr>
    <a:masterClrMapping/>
  </p:clrMapOvr>
</p:sld>
</file>

<file path=ppt/theme/theme1.xml><?xml version="1.0" encoding="utf-8"?>
<a:theme xmlns:a="http://schemas.openxmlformats.org/drawingml/2006/main" name="template">
  <a:themeElements>
    <a:clrScheme name="template 12">
      <a:dk1>
        <a:srgbClr val="4D4D4D"/>
      </a:dk1>
      <a:lt1>
        <a:srgbClr val="FFFFFF"/>
      </a:lt1>
      <a:dk2>
        <a:srgbClr val="4D4D4D"/>
      </a:dk2>
      <a:lt2>
        <a:srgbClr val="292929"/>
      </a:lt2>
      <a:accent1>
        <a:srgbClr val="4D4D4D"/>
      </a:accent1>
      <a:accent2>
        <a:srgbClr val="5F5F5F"/>
      </a:accent2>
      <a:accent3>
        <a:srgbClr val="FFFFFF"/>
      </a:accent3>
      <a:accent4>
        <a:srgbClr val="404040"/>
      </a:accent4>
      <a:accent5>
        <a:srgbClr val="B2B2B2"/>
      </a:accent5>
      <a:accent6>
        <a:srgbClr val="555555"/>
      </a:accent6>
      <a:hlink>
        <a:srgbClr val="969696"/>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5F5F5F"/>
        </a:accent2>
        <a:accent3>
          <a:srgbClr val="FFFFFF"/>
        </a:accent3>
        <a:accent4>
          <a:srgbClr val="404040"/>
        </a:accent4>
        <a:accent5>
          <a:srgbClr val="B2B2B2"/>
        </a:accent5>
        <a:accent6>
          <a:srgbClr val="555555"/>
        </a:accent6>
        <a:hlink>
          <a:srgbClr val="969696"/>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451</Words>
  <Application>Microsoft Office PowerPoint</Application>
  <PresentationFormat>On-screen Show (4:3)</PresentationFormat>
  <Paragraphs>53</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Tahoma</vt:lpstr>
      <vt:lpstr>Verdana</vt:lpstr>
      <vt:lpstr>굴림</vt:lpstr>
      <vt:lpstr>template</vt:lpstr>
      <vt:lpstr>Phase 1 Data Science Project: Aviation Accident Analysis</vt:lpstr>
      <vt:lpstr>Project Overview</vt:lpstr>
      <vt:lpstr>Overview</vt:lpstr>
      <vt:lpstr>Data Understanding</vt:lpstr>
      <vt:lpstr>Recommendations</vt:lpstr>
      <vt:lpstr>Recommendations</vt:lpstr>
      <vt:lpstr>Next steps</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Data Science Project: Aviation Accident Analysis</dc:title>
  <dc:creator>Golf</dc:creator>
  <cp:lastModifiedBy>Golf</cp:lastModifiedBy>
  <cp:revision>7</cp:revision>
  <dcterms:created xsi:type="dcterms:W3CDTF">2024-09-09T17:48:25Z</dcterms:created>
  <dcterms:modified xsi:type="dcterms:W3CDTF">2024-09-09T18:44:22Z</dcterms:modified>
</cp:coreProperties>
</file>