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notesMasterIdLst>
    <p:notesMasterId r:id="rId47"/>
  </p:notesMasterIdLst>
  <p:sldIdLst>
    <p:sldId id="256" r:id="rId2"/>
    <p:sldId id="257" r:id="rId3"/>
    <p:sldId id="258" r:id="rId4"/>
    <p:sldId id="259" r:id="rId5"/>
    <p:sldId id="260" r:id="rId6"/>
    <p:sldId id="261" r:id="rId7"/>
    <p:sldId id="262" r:id="rId8"/>
    <p:sldId id="264" r:id="rId9"/>
    <p:sldId id="265" r:id="rId10"/>
    <p:sldId id="263" r:id="rId11"/>
    <p:sldId id="266" r:id="rId12"/>
    <p:sldId id="270" r:id="rId13"/>
    <p:sldId id="267" r:id="rId14"/>
    <p:sldId id="271" r:id="rId15"/>
    <p:sldId id="272" r:id="rId16"/>
    <p:sldId id="299" r:id="rId17"/>
    <p:sldId id="273" r:id="rId18"/>
    <p:sldId id="275" r:id="rId19"/>
    <p:sldId id="274" r:id="rId20"/>
    <p:sldId id="279" r:id="rId21"/>
    <p:sldId id="277" r:id="rId22"/>
    <p:sldId id="278" r:id="rId23"/>
    <p:sldId id="280" r:id="rId24"/>
    <p:sldId id="281" r:id="rId25"/>
    <p:sldId id="282" r:id="rId26"/>
    <p:sldId id="283" r:id="rId27"/>
    <p:sldId id="284" r:id="rId28"/>
    <p:sldId id="285" r:id="rId29"/>
    <p:sldId id="287" r:id="rId30"/>
    <p:sldId id="286" r:id="rId31"/>
    <p:sldId id="288" r:id="rId32"/>
    <p:sldId id="289" r:id="rId33"/>
    <p:sldId id="301" r:id="rId34"/>
    <p:sldId id="290" r:id="rId35"/>
    <p:sldId id="291" r:id="rId36"/>
    <p:sldId id="292" r:id="rId37"/>
    <p:sldId id="293" r:id="rId38"/>
    <p:sldId id="302" r:id="rId39"/>
    <p:sldId id="294" r:id="rId40"/>
    <p:sldId id="296" r:id="rId41"/>
    <p:sldId id="297" r:id="rId42"/>
    <p:sldId id="298" r:id="rId43"/>
    <p:sldId id="268" r:id="rId44"/>
    <p:sldId id="269"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p:restoredTop sz="50085"/>
  </p:normalViewPr>
  <p:slideViewPr>
    <p:cSldViewPr snapToGrid="0" snapToObjects="1">
      <p:cViewPr varScale="1">
        <p:scale>
          <a:sx n="47" d="100"/>
          <a:sy n="47" d="100"/>
        </p:scale>
        <p:origin x="1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A5608-46D0-214D-AC33-0CB58B25DFBC}" type="datetimeFigureOut">
              <a:rPr lang="en-US" smtClean="0"/>
              <a:t>9/10/19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B2765-1034-7041-90BF-4ABF66263919}" type="slidenum">
              <a:rPr lang="en-US" smtClean="0"/>
              <a:t>‹#›</a:t>
            </a:fld>
            <a:endParaRPr lang="en-US"/>
          </a:p>
        </p:txBody>
      </p:sp>
    </p:spTree>
    <p:extLst>
      <p:ext uri="{BB962C8B-B14F-4D97-AF65-F5344CB8AC3E}">
        <p14:creationId xmlns:p14="http://schemas.microsoft.com/office/powerpoint/2010/main" val="1372931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B2765-1034-7041-90BF-4ABF66263919}" type="slidenum">
              <a:rPr lang="en-US" smtClean="0"/>
              <a:t>15</a:t>
            </a:fld>
            <a:endParaRPr lang="en-US"/>
          </a:p>
        </p:txBody>
      </p:sp>
    </p:spTree>
    <p:extLst>
      <p:ext uri="{BB962C8B-B14F-4D97-AF65-F5344CB8AC3E}">
        <p14:creationId xmlns:p14="http://schemas.microsoft.com/office/powerpoint/2010/main" val="181247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B2765-1034-7041-90BF-4ABF66263919}" type="slidenum">
              <a:rPr lang="en-US" smtClean="0"/>
              <a:t>35</a:t>
            </a:fld>
            <a:endParaRPr lang="en-US"/>
          </a:p>
        </p:txBody>
      </p:sp>
    </p:spTree>
    <p:extLst>
      <p:ext uri="{BB962C8B-B14F-4D97-AF65-F5344CB8AC3E}">
        <p14:creationId xmlns:p14="http://schemas.microsoft.com/office/powerpoint/2010/main" val="2042552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B2765-1034-7041-90BF-4ABF66263919}" type="slidenum">
              <a:rPr lang="en-US" smtClean="0"/>
              <a:t>36</a:t>
            </a:fld>
            <a:endParaRPr lang="en-US"/>
          </a:p>
        </p:txBody>
      </p:sp>
    </p:spTree>
    <p:extLst>
      <p:ext uri="{BB962C8B-B14F-4D97-AF65-F5344CB8AC3E}">
        <p14:creationId xmlns:p14="http://schemas.microsoft.com/office/powerpoint/2010/main" val="113755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Leisure offline</a:t>
            </a:r>
            <a:r>
              <a:rPr lang="en-US" sz="1200" b="1" u="sng" kern="1200" baseline="0" dirty="0">
                <a:solidFill>
                  <a:schemeClr val="tx1"/>
                </a:solidFill>
                <a:effectLst/>
                <a:latin typeface="+mn-lt"/>
                <a:ea typeface="+mn-ea"/>
                <a:cs typeface="+mn-cs"/>
              </a:rPr>
              <a:t> </a:t>
            </a:r>
            <a:r>
              <a:rPr lang="mr-IN" sz="1200" b="1" u="sng" kern="1200" baseline="0" dirty="0">
                <a:solidFill>
                  <a:schemeClr val="tx1"/>
                </a:solidFill>
                <a:effectLst/>
                <a:latin typeface="+mn-lt"/>
                <a:ea typeface="+mn-ea"/>
                <a:cs typeface="+mn-cs"/>
              </a:rPr>
              <a:t>–</a:t>
            </a:r>
            <a:r>
              <a:rPr lang="en-US" sz="1200" b="1" u="sng" kern="1200" baseline="0" dirty="0">
                <a:solidFill>
                  <a:schemeClr val="tx1"/>
                </a:solidFill>
                <a:effectLst/>
                <a:latin typeface="+mn-lt"/>
                <a:ea typeface="+mn-ea"/>
                <a:cs typeface="+mn-cs"/>
              </a:rPr>
              <a:t> Listening to music, watching movies now done online </a:t>
            </a:r>
            <a:endParaRPr lang="en-US" sz="1200" b="1" u="sng"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Leisure category includes social communication and hosting or attending social functions, watching television, reading, relaxing or thinking, playing or listening to music or other </a:t>
            </a:r>
            <a:r>
              <a:rPr lang="en-US" sz="1200" kern="1200" dirty="0" err="1">
                <a:solidFill>
                  <a:schemeClr val="tx1"/>
                </a:solidFill>
                <a:effectLst/>
                <a:latin typeface="+mn-lt"/>
                <a:ea typeface="+mn-ea"/>
                <a:cs typeface="+mn-cs"/>
              </a:rPr>
              <a:t>activies</a:t>
            </a:r>
            <a:r>
              <a:rPr lang="en-US" sz="1200" kern="1200" dirty="0">
                <a:solidFill>
                  <a:schemeClr val="tx1"/>
                </a:solidFill>
                <a:effectLst/>
                <a:latin typeface="+mn-lt"/>
                <a:ea typeface="+mn-ea"/>
                <a:cs typeface="+mn-cs"/>
              </a:rPr>
              <a:t> such as attending arts. We have not included leisure activities on the computer in this category (i.e. playing on the computer). </a:t>
            </a:r>
          </a:p>
          <a:p>
            <a:pPr lvl="0"/>
            <a:r>
              <a:rPr lang="en-US" sz="1200" kern="1200" dirty="0">
                <a:solidFill>
                  <a:schemeClr val="tx1"/>
                </a:solidFill>
                <a:effectLst/>
                <a:latin typeface="+mn-lt"/>
                <a:ea typeface="+mn-ea"/>
                <a:cs typeface="+mn-cs"/>
              </a:rPr>
              <a:t>&gt; From 2003 to 2011: 1 minute of online leisure activity translated into 0.29 fewer minutes spent on all other types of </a:t>
            </a:r>
            <a:r>
              <a:rPr lang="en-US" sz="1200" kern="1200" dirty="0" err="1">
                <a:solidFill>
                  <a:schemeClr val="tx1"/>
                </a:solidFill>
                <a:effectLst/>
                <a:latin typeface="+mn-lt"/>
                <a:ea typeface="+mn-ea"/>
                <a:cs typeface="+mn-cs"/>
              </a:rPr>
              <a:t>leisures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&gt; From 2011 to 2015: 1 minute of online leisure activity translates into 0.55 more minutes spent on all other types of leisure.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explanation of this positive correlation could be due to some of the subcategories, such as </a:t>
            </a:r>
            <a:r>
              <a:rPr lang="en-US" sz="1200" b="1" kern="1200" dirty="0">
                <a:solidFill>
                  <a:schemeClr val="tx1"/>
                </a:solidFill>
                <a:effectLst/>
                <a:latin typeface="+mn-lt"/>
                <a:ea typeface="+mn-ea"/>
                <a:cs typeface="+mn-cs"/>
              </a:rPr>
              <a:t>watching </a:t>
            </a:r>
            <a:r>
              <a:rPr lang="en-US" sz="1200" b="1" kern="1200" dirty="0" err="1">
                <a:solidFill>
                  <a:schemeClr val="tx1"/>
                </a:solidFill>
                <a:effectLst/>
                <a:latin typeface="+mn-lt"/>
                <a:ea typeface="+mn-ea"/>
                <a:cs typeface="+mn-cs"/>
              </a:rPr>
              <a:t>tv</a:t>
            </a:r>
            <a:r>
              <a:rPr lang="en-US" sz="1200" b="1" kern="1200" dirty="0">
                <a:solidFill>
                  <a:schemeClr val="tx1"/>
                </a:solidFill>
                <a:effectLst/>
                <a:latin typeface="+mn-lt"/>
                <a:ea typeface="+mn-ea"/>
                <a:cs typeface="+mn-cs"/>
              </a:rPr>
              <a:t>, reading or listening to music, are now activities being done through the internet</a:t>
            </a:r>
            <a:r>
              <a:rPr lang="en-US" sz="1200" kern="1200" dirty="0">
                <a:solidFill>
                  <a:schemeClr val="tx1"/>
                </a:solidFill>
                <a:effectLst/>
                <a:latin typeface="+mn-lt"/>
                <a:ea typeface="+mn-ea"/>
                <a:cs typeface="+mn-cs"/>
              </a:rPr>
              <a:t>. It would require further research in order for us to reach to a conclusion regarding this point. </a:t>
            </a:r>
          </a:p>
          <a:p>
            <a:endParaRPr lang="en-US" dirty="0"/>
          </a:p>
          <a:p>
            <a:r>
              <a:rPr lang="en-US" b="1" u="sng" dirty="0"/>
              <a:t>Phone Calls - SKYPE</a:t>
            </a:r>
          </a:p>
          <a:p>
            <a:r>
              <a:rPr lang="en-US" sz="1200" kern="1200" dirty="0">
                <a:solidFill>
                  <a:schemeClr val="tx1"/>
                </a:solidFill>
                <a:effectLst/>
                <a:latin typeface="+mn-lt"/>
                <a:ea typeface="+mn-ea"/>
                <a:cs typeface="+mn-cs"/>
              </a:rPr>
              <a:t>This category includes time spent in telephone communication, texting and Internet voice and video calling.</a:t>
            </a:r>
          </a:p>
          <a:p>
            <a:pPr lvl="0"/>
            <a:r>
              <a:rPr lang="en-US" sz="1200" kern="1200" dirty="0">
                <a:solidFill>
                  <a:schemeClr val="tx1"/>
                </a:solidFill>
                <a:effectLst/>
                <a:latin typeface="+mn-lt"/>
                <a:ea typeface="+mn-ea"/>
                <a:cs typeface="+mn-cs"/>
              </a:rPr>
              <a:t>From 2003 to 2011: 1 minute of online leisure activity translated into 0.0134 more minutes spent on all other types of </a:t>
            </a:r>
            <a:r>
              <a:rPr lang="en-US" sz="1200" kern="1200" dirty="0" err="1">
                <a:solidFill>
                  <a:schemeClr val="tx1"/>
                </a:solidFill>
                <a:effectLst/>
                <a:latin typeface="+mn-lt"/>
                <a:ea typeface="+mn-ea"/>
                <a:cs typeface="+mn-cs"/>
              </a:rPr>
              <a:t>leisures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From 2011 to 2015: 1 minute of online leisure activity translates into 0.050564 more minutes spent on all other types of leisure.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Work</a:t>
            </a:r>
            <a:r>
              <a:rPr lang="en-US" b="1" u="sng" baseline="0" dirty="0"/>
              <a:t> Activities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category includes time spent in working, doing activities as part of one’s job, engaging in income-generating activities not as part of one’s job, and job search activities. </a:t>
            </a:r>
          </a:p>
          <a:p>
            <a:pPr lvl="0"/>
            <a:r>
              <a:rPr lang="en-US" sz="1200" kern="1200" dirty="0">
                <a:solidFill>
                  <a:schemeClr val="tx1"/>
                </a:solidFill>
                <a:effectLst/>
                <a:latin typeface="+mn-lt"/>
                <a:ea typeface="+mn-ea"/>
                <a:cs typeface="+mn-cs"/>
              </a:rPr>
              <a:t>From 2003 to 2011: 1 minute of online leisure activity translated into 0.268 fewer minutes spent on all other types of </a:t>
            </a:r>
            <a:r>
              <a:rPr lang="en-US" sz="1200" kern="1200" dirty="0" err="1">
                <a:solidFill>
                  <a:schemeClr val="tx1"/>
                </a:solidFill>
                <a:effectLst/>
                <a:latin typeface="+mn-lt"/>
                <a:ea typeface="+mn-ea"/>
                <a:cs typeface="+mn-cs"/>
              </a:rPr>
              <a:t>leisures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From 2011 to 2015: 1 minute of online leisure activity translates into 0.97216 fewer minutes spent on all other types of leisure.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a:t>PersonalCare</a:t>
            </a:r>
            <a:r>
              <a:rPr lang="en-US" b="1" u="sng" baseline="0" dirty="0"/>
              <a:t> and Sleep</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category includes time spent sleeping, grooming (bathing or dressing), health-related, self-care, and personal or private activities. </a:t>
            </a:r>
          </a:p>
          <a:p>
            <a:pPr lvl="0"/>
            <a:r>
              <a:rPr lang="en-US" sz="1200" kern="1200" dirty="0">
                <a:solidFill>
                  <a:schemeClr val="tx1"/>
                </a:solidFill>
                <a:effectLst/>
                <a:latin typeface="+mn-lt"/>
                <a:ea typeface="+mn-ea"/>
                <a:cs typeface="+mn-cs"/>
              </a:rPr>
              <a:t>From 2003 to 2011: 1 minute of online leisure activity translated into 0.121 fewer minutes spent on all other types of </a:t>
            </a:r>
            <a:r>
              <a:rPr lang="en-US" sz="1200" kern="1200" dirty="0" err="1">
                <a:solidFill>
                  <a:schemeClr val="tx1"/>
                </a:solidFill>
                <a:effectLst/>
                <a:latin typeface="+mn-lt"/>
                <a:ea typeface="+mn-ea"/>
                <a:cs typeface="+mn-cs"/>
              </a:rPr>
              <a:t>leisures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From 2011 to 2015: 1 minute of online leisure activity translates into 0.28394 fewer minutes spent on all other types of leisure.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Household Activity</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category includes time spent by people to maintain their households. For example: housework, cooking, lawn and garden, pet care, vehicle maintenance and repair etc.  </a:t>
            </a:r>
          </a:p>
          <a:p>
            <a:pPr lvl="0"/>
            <a:r>
              <a:rPr lang="en-US" sz="1200" kern="1200" dirty="0">
                <a:solidFill>
                  <a:schemeClr val="tx1"/>
                </a:solidFill>
                <a:effectLst/>
                <a:latin typeface="+mn-lt"/>
                <a:ea typeface="+mn-ea"/>
                <a:cs typeface="+mn-cs"/>
              </a:rPr>
              <a:t>From 2003 to 2011: 1 minute of online leisure activity translated into 0.07 fewer minutes spent on all other types of </a:t>
            </a:r>
            <a:r>
              <a:rPr lang="en-US" sz="1200" kern="1200" dirty="0" err="1">
                <a:solidFill>
                  <a:schemeClr val="tx1"/>
                </a:solidFill>
                <a:effectLst/>
                <a:latin typeface="+mn-lt"/>
                <a:ea typeface="+mn-ea"/>
                <a:cs typeface="+mn-cs"/>
              </a:rPr>
              <a:t>leisures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From 2011 to 2015: 1 minute of online leisure activity translates into 0.18831 fewer minutes spent on all other types of leisure.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Education</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category includes time spent taking classes for a degree or for personal interest (including taking internet or other distance-learning courses), time spent doing research and homework, and time spent taking care of administrative tasks related to education.</a:t>
            </a:r>
          </a:p>
          <a:p>
            <a:pPr lvl="0"/>
            <a:r>
              <a:rPr lang="en-US" sz="1200" kern="1200" dirty="0">
                <a:solidFill>
                  <a:schemeClr val="tx1"/>
                </a:solidFill>
                <a:effectLst/>
                <a:latin typeface="+mn-lt"/>
                <a:ea typeface="+mn-ea"/>
                <a:cs typeface="+mn-cs"/>
              </a:rPr>
              <a:t>From 2003 to 2011: 1 minute of online leisure activity translated into 0.0574 fewer minutes spent on all other types of </a:t>
            </a:r>
            <a:r>
              <a:rPr lang="en-US" sz="1200" kern="1200" dirty="0" err="1">
                <a:solidFill>
                  <a:schemeClr val="tx1"/>
                </a:solidFill>
                <a:effectLst/>
                <a:latin typeface="+mn-lt"/>
                <a:ea typeface="+mn-ea"/>
                <a:cs typeface="+mn-cs"/>
              </a:rPr>
              <a:t>leisures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From 2011 to 2015: 1 minute of online leisure activity translates into 0.10285 fewer minutes spent on all other types of leisure. </a:t>
            </a:r>
          </a:p>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b="1" u="sng" dirty="0"/>
          </a:p>
        </p:txBody>
      </p:sp>
      <p:sp>
        <p:nvSpPr>
          <p:cNvPr id="4" name="Slide Number Placeholder 3"/>
          <p:cNvSpPr>
            <a:spLocks noGrp="1"/>
          </p:cNvSpPr>
          <p:nvPr>
            <p:ph type="sldNum" sz="quarter" idx="10"/>
          </p:nvPr>
        </p:nvSpPr>
        <p:spPr/>
        <p:txBody>
          <a:bodyPr/>
          <a:lstStyle/>
          <a:p>
            <a:fld id="{963B2765-1034-7041-90BF-4ABF66263919}" type="slidenum">
              <a:rPr lang="en-US" smtClean="0"/>
              <a:t>42</a:t>
            </a:fld>
            <a:endParaRPr lang="en-US"/>
          </a:p>
        </p:txBody>
      </p:sp>
    </p:spTree>
    <p:extLst>
      <p:ext uri="{BB962C8B-B14F-4D97-AF65-F5344CB8AC3E}">
        <p14:creationId xmlns:p14="http://schemas.microsoft.com/office/powerpoint/2010/main" val="100758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Overfitting: </a:t>
            </a:r>
          </a:p>
          <a:p>
            <a:pPr marL="228600" indent="-228600">
              <a:buAutoNum type="arabicParenR"/>
            </a:pPr>
            <a:r>
              <a:rPr lang="en-US" dirty="0" smtClean="0"/>
              <a:t>Visualize</a:t>
            </a:r>
            <a:r>
              <a:rPr lang="en-US" baseline="0" dirty="0" smtClean="0"/>
              <a:t> distribution prior to DT</a:t>
            </a:r>
          </a:p>
          <a:p>
            <a:pPr marL="228600" indent="-228600">
              <a:buAutoNum type="arabicParenR"/>
            </a:pPr>
            <a:r>
              <a:rPr lang="en-US" baseline="0" dirty="0" smtClean="0"/>
              <a:t>Kappa</a:t>
            </a:r>
          </a:p>
          <a:p>
            <a:pPr marL="228600" indent="-228600">
              <a:buAutoNum type="arabicParenR"/>
            </a:pPr>
            <a:r>
              <a:rPr lang="en-US" baseline="0" smtClean="0"/>
              <a:t>Randomized Lasso to overcome over-fitting</a:t>
            </a:r>
            <a:endParaRPr lang="en-US" dirty="0"/>
          </a:p>
        </p:txBody>
      </p:sp>
      <p:sp>
        <p:nvSpPr>
          <p:cNvPr id="4" name="Slide Number Placeholder 3"/>
          <p:cNvSpPr>
            <a:spLocks noGrp="1"/>
          </p:cNvSpPr>
          <p:nvPr>
            <p:ph type="sldNum" sz="quarter" idx="10"/>
          </p:nvPr>
        </p:nvSpPr>
        <p:spPr/>
        <p:txBody>
          <a:bodyPr/>
          <a:lstStyle/>
          <a:p>
            <a:fld id="{963B2765-1034-7041-90BF-4ABF66263919}" type="slidenum">
              <a:rPr lang="en-US" smtClean="0"/>
              <a:t>44</a:t>
            </a:fld>
            <a:endParaRPr lang="en-US"/>
          </a:p>
        </p:txBody>
      </p:sp>
    </p:spTree>
    <p:extLst>
      <p:ext uri="{BB962C8B-B14F-4D97-AF65-F5344CB8AC3E}">
        <p14:creationId xmlns:p14="http://schemas.microsoft.com/office/powerpoint/2010/main" val="1297918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B2765-1034-7041-90BF-4ABF66263919}" type="slidenum">
              <a:rPr lang="en-US" smtClean="0"/>
              <a:t>45</a:t>
            </a:fld>
            <a:endParaRPr lang="en-US"/>
          </a:p>
        </p:txBody>
      </p:sp>
    </p:spTree>
    <p:extLst>
      <p:ext uri="{BB962C8B-B14F-4D97-AF65-F5344CB8AC3E}">
        <p14:creationId xmlns:p14="http://schemas.microsoft.com/office/powerpoint/2010/main" val="1887023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B6BDD87-F5FC-114E-A126-355087EB7559}" type="datetimeFigureOut">
              <a:rPr lang="en-US" smtClean="0"/>
              <a:t>9/10/19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AD2B6-0956-EC43-8CF5-017BD3C7C36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BDD87-F5FC-114E-A126-355087EB7559}" type="datetimeFigureOut">
              <a:rPr lang="en-US" smtClean="0"/>
              <a:t>9/10/19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AD2B6-0956-EC43-8CF5-017BD3C7C3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BDD87-F5FC-114E-A126-355087EB7559}" type="datetimeFigureOut">
              <a:rPr lang="en-US" smtClean="0"/>
              <a:t>9/10/19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AD2B6-0956-EC43-8CF5-017BD3C7C3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6BDD87-F5FC-114E-A126-355087EB7559}" type="datetimeFigureOut">
              <a:rPr lang="en-US" smtClean="0"/>
              <a:t>9/10/19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AD2B6-0956-EC43-8CF5-017BD3C7C3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B6BDD87-F5FC-114E-A126-355087EB7559}" type="datetimeFigureOut">
              <a:rPr lang="en-US" smtClean="0"/>
              <a:t>9/10/19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AD2B6-0956-EC43-8CF5-017BD3C7C36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B6BDD87-F5FC-114E-A126-355087EB7559}" type="datetimeFigureOut">
              <a:rPr lang="en-US" smtClean="0"/>
              <a:t>9/10/19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55AD2B6-0956-EC43-8CF5-017BD3C7C36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B6BDD87-F5FC-114E-A126-355087EB7559}" type="datetimeFigureOut">
              <a:rPr lang="en-US" smtClean="0"/>
              <a:t>9/10/19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AD2B6-0956-EC43-8CF5-017BD3C7C36F}"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6BDD87-F5FC-114E-A126-355087EB7559}" type="datetimeFigureOut">
              <a:rPr lang="en-US" smtClean="0"/>
              <a:t>9/10/19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AD2B6-0956-EC43-8CF5-017BD3C7C3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BDD87-F5FC-114E-A126-355087EB7559}" type="datetimeFigureOut">
              <a:rPr lang="en-US" smtClean="0"/>
              <a:t>9/10/19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AD2B6-0956-EC43-8CF5-017BD3C7C3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8B6BDD87-F5FC-114E-A126-355087EB7559}" type="datetimeFigureOut">
              <a:rPr lang="en-US" smtClean="0"/>
              <a:t>9/10/19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55AD2B6-0956-EC43-8CF5-017BD3C7C36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B6BDD87-F5FC-114E-A126-355087EB7559}" type="datetimeFigureOut">
              <a:rPr lang="en-US" smtClean="0"/>
              <a:t>9/10/19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E55AD2B6-0956-EC43-8CF5-017BD3C7C3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B6BDD87-F5FC-114E-A126-355087EB7559}" type="datetimeFigureOut">
              <a:rPr lang="en-US" smtClean="0"/>
              <a:t>9/10/19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55AD2B6-0956-EC43-8CF5-017BD3C7C36F}" type="slidenum">
              <a:rPr lang="en-US" smtClean="0"/>
              <a:t>‹#›</a:t>
            </a:fld>
            <a:endParaRPr lang="en-US"/>
          </a:p>
        </p:txBody>
      </p:sp>
    </p:spTree>
    <p:extLst>
      <p:ext uri="{BB962C8B-B14F-4D97-AF65-F5344CB8AC3E}">
        <p14:creationId xmlns:p14="http://schemas.microsoft.com/office/powerpoint/2010/main" val="422287375"/>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png"/><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8.png"/><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Activities We Give Up When We’re Online</a:t>
            </a:r>
            <a:endParaRPr lang="en-US" dirty="0"/>
          </a:p>
        </p:txBody>
      </p:sp>
      <p:sp>
        <p:nvSpPr>
          <p:cNvPr id="3" name="Subtitle 2"/>
          <p:cNvSpPr>
            <a:spLocks noGrp="1"/>
          </p:cNvSpPr>
          <p:nvPr>
            <p:ph type="subTitle" idx="1"/>
          </p:nvPr>
        </p:nvSpPr>
        <p:spPr/>
        <p:txBody>
          <a:bodyPr/>
          <a:lstStyle/>
          <a:p>
            <a:r>
              <a:rPr lang="en-US" dirty="0" smtClean="0"/>
              <a:t>Measuring the Crowd Out Effect of Online Leisure Activity</a:t>
            </a:r>
            <a:endParaRPr lang="en-US" dirty="0"/>
          </a:p>
        </p:txBody>
      </p:sp>
    </p:spTree>
    <p:extLst>
      <p:ext uri="{BB962C8B-B14F-4D97-AF65-F5344CB8AC3E}">
        <p14:creationId xmlns:p14="http://schemas.microsoft.com/office/powerpoint/2010/main" val="907516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94089"/>
            <a:ext cx="7729728" cy="1188720"/>
          </a:xfrm>
        </p:spPr>
        <p:txBody>
          <a:bodyPr/>
          <a:lstStyle/>
          <a:p>
            <a:r>
              <a:rPr lang="en-US" dirty="0" smtClean="0"/>
              <a:t>My Methodology vs. </a:t>
            </a:r>
            <a:r>
              <a:rPr lang="en-US" dirty="0" err="1" smtClean="0"/>
              <a:t>Wallsten’s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8534981"/>
              </p:ext>
            </p:extLst>
          </p:nvPr>
        </p:nvGraphicFramePr>
        <p:xfrm>
          <a:off x="838200" y="1916294"/>
          <a:ext cx="10515600" cy="4383641"/>
        </p:xfrm>
        <a:graphic>
          <a:graphicData uri="http://schemas.openxmlformats.org/drawingml/2006/table">
            <a:tbl>
              <a:tblPr firstRow="1" firstCol="1" bandRow="1">
                <a:tableStyleId>{5C22544A-7EE6-4342-B048-85BDC9FD1C3A}</a:tableStyleId>
              </a:tblPr>
              <a:tblGrid>
                <a:gridCol w="3119629"/>
                <a:gridCol w="3582923"/>
                <a:gridCol w="3813048"/>
              </a:tblGrid>
              <a:tr h="836198">
                <a:tc>
                  <a:txBody>
                    <a:bodyPr/>
                    <a:lstStyle/>
                    <a:p>
                      <a:pPr>
                        <a:lnSpc>
                          <a:spcPct val="115000"/>
                        </a:lnSpc>
                        <a:spcAft>
                          <a:spcPts val="0"/>
                        </a:spcAft>
                      </a:pPr>
                      <a:r>
                        <a:rPr lang="en-US" sz="2800" dirty="0">
                          <a:effectLst/>
                        </a:rPr>
                        <a:t> </a:t>
                      </a:r>
                      <a:endParaRPr lang="en-US" sz="2800" dirty="0">
                        <a:effectLst/>
                        <a:latin typeface="Cambria" charset="0"/>
                        <a:ea typeface="Times New Roman" charset="0"/>
                        <a:cs typeface="Times New Roman" charset="0"/>
                      </a:endParaRPr>
                    </a:p>
                  </a:txBody>
                  <a:tcPr marL="68580" marR="68580" marT="0" marB="0"/>
                </a:tc>
                <a:tc>
                  <a:txBody>
                    <a:bodyPr/>
                    <a:lstStyle/>
                    <a:p>
                      <a:pPr>
                        <a:lnSpc>
                          <a:spcPct val="115000"/>
                        </a:lnSpc>
                        <a:spcAft>
                          <a:spcPts val="0"/>
                        </a:spcAft>
                      </a:pPr>
                      <a:r>
                        <a:rPr lang="en-US" sz="2800" dirty="0" err="1">
                          <a:effectLst/>
                        </a:rPr>
                        <a:t>Wallsten</a:t>
                      </a:r>
                      <a:endParaRPr lang="en-US" sz="2800" dirty="0">
                        <a:effectLst/>
                        <a:latin typeface="Cambria" charset="0"/>
                        <a:ea typeface="Times New Roman" charset="0"/>
                        <a:cs typeface="Times New Roman" charset="0"/>
                      </a:endParaRPr>
                    </a:p>
                  </a:txBody>
                  <a:tcPr marL="68580" marR="68580" marT="0" marB="0"/>
                </a:tc>
                <a:tc>
                  <a:txBody>
                    <a:bodyPr/>
                    <a:lstStyle/>
                    <a:p>
                      <a:pPr>
                        <a:lnSpc>
                          <a:spcPct val="115000"/>
                        </a:lnSpc>
                        <a:spcAft>
                          <a:spcPts val="0"/>
                        </a:spcAft>
                      </a:pPr>
                      <a:r>
                        <a:rPr lang="en-US" sz="2800" dirty="0">
                          <a:effectLst/>
                        </a:rPr>
                        <a:t>My Methodology</a:t>
                      </a:r>
                      <a:endParaRPr lang="en-US" sz="2800" dirty="0">
                        <a:effectLst/>
                        <a:latin typeface="Cambria" charset="0"/>
                        <a:ea typeface="Times New Roman" charset="0"/>
                        <a:cs typeface="Times New Roman" charset="0"/>
                      </a:endParaRPr>
                    </a:p>
                  </a:txBody>
                  <a:tcPr marL="68580" marR="68580" marT="0" marB="0"/>
                </a:tc>
              </a:tr>
              <a:tr h="836198">
                <a:tc>
                  <a:txBody>
                    <a:bodyPr/>
                    <a:lstStyle/>
                    <a:p>
                      <a:pPr>
                        <a:lnSpc>
                          <a:spcPct val="115000"/>
                        </a:lnSpc>
                        <a:spcAft>
                          <a:spcPts val="0"/>
                        </a:spcAft>
                      </a:pPr>
                      <a:r>
                        <a:rPr lang="en-US" sz="2800">
                          <a:effectLst/>
                        </a:rPr>
                        <a:t>Datasets</a:t>
                      </a:r>
                      <a:endParaRPr lang="en-US" sz="2800">
                        <a:effectLst/>
                        <a:latin typeface="Cambria" charset="0"/>
                        <a:ea typeface="Times New Roman" charset="0"/>
                        <a:cs typeface="Times New Roman" charset="0"/>
                      </a:endParaRPr>
                    </a:p>
                  </a:txBody>
                  <a:tcPr marL="68580" marR="68580" marT="0" marB="0"/>
                </a:tc>
                <a:tc>
                  <a:txBody>
                    <a:bodyPr/>
                    <a:lstStyle/>
                    <a:p>
                      <a:pPr>
                        <a:lnSpc>
                          <a:spcPct val="115000"/>
                        </a:lnSpc>
                        <a:spcAft>
                          <a:spcPts val="0"/>
                        </a:spcAft>
                      </a:pPr>
                      <a:r>
                        <a:rPr lang="en-US" sz="2800">
                          <a:effectLst/>
                        </a:rPr>
                        <a:t>ATUS</a:t>
                      </a:r>
                      <a:endParaRPr lang="en-US" sz="2800">
                        <a:effectLst/>
                        <a:latin typeface="Cambria" charset="0"/>
                        <a:ea typeface="Times New Roman" charset="0"/>
                        <a:cs typeface="Times New Roman" charset="0"/>
                      </a:endParaRPr>
                    </a:p>
                  </a:txBody>
                  <a:tcPr marL="68580" marR="68580" marT="0" marB="0"/>
                </a:tc>
                <a:tc>
                  <a:txBody>
                    <a:bodyPr/>
                    <a:lstStyle/>
                    <a:p>
                      <a:pPr>
                        <a:lnSpc>
                          <a:spcPct val="115000"/>
                        </a:lnSpc>
                        <a:spcAft>
                          <a:spcPts val="0"/>
                        </a:spcAft>
                      </a:pPr>
                      <a:r>
                        <a:rPr lang="en-US" sz="2800" dirty="0">
                          <a:effectLst/>
                        </a:rPr>
                        <a:t>ATUS and CPS</a:t>
                      </a:r>
                      <a:endParaRPr lang="en-US" sz="2800" dirty="0">
                        <a:effectLst/>
                        <a:latin typeface="Cambria" charset="0"/>
                        <a:ea typeface="Times New Roman" charset="0"/>
                        <a:cs typeface="Times New Roman" charset="0"/>
                      </a:endParaRPr>
                    </a:p>
                  </a:txBody>
                  <a:tcPr marL="68580" marR="68580" marT="0" marB="0"/>
                </a:tc>
              </a:tr>
              <a:tr h="918374">
                <a:tc>
                  <a:txBody>
                    <a:bodyPr/>
                    <a:lstStyle/>
                    <a:p>
                      <a:pPr>
                        <a:lnSpc>
                          <a:spcPct val="115000"/>
                        </a:lnSpc>
                        <a:spcAft>
                          <a:spcPts val="0"/>
                        </a:spcAft>
                      </a:pPr>
                      <a:r>
                        <a:rPr lang="en-US" sz="2800" dirty="0">
                          <a:effectLst/>
                        </a:rPr>
                        <a:t>Internet Prediction</a:t>
                      </a:r>
                      <a:endParaRPr lang="en-US" sz="2800" dirty="0">
                        <a:effectLst/>
                        <a:latin typeface="Cambria" charset="0"/>
                        <a:ea typeface="Times New Roman" charset="0"/>
                        <a:cs typeface="Times New Roman" charset="0"/>
                      </a:endParaRPr>
                    </a:p>
                  </a:txBody>
                  <a:tcPr marL="68580" marR="68580" marT="0" marB="0"/>
                </a:tc>
                <a:tc>
                  <a:txBody>
                    <a:bodyPr/>
                    <a:lstStyle/>
                    <a:p>
                      <a:pPr>
                        <a:lnSpc>
                          <a:spcPct val="115000"/>
                        </a:lnSpc>
                        <a:spcAft>
                          <a:spcPts val="0"/>
                        </a:spcAft>
                      </a:pPr>
                      <a:r>
                        <a:rPr lang="en-US" sz="2800">
                          <a:effectLst/>
                        </a:rPr>
                        <a:t>Two Stage Regression</a:t>
                      </a:r>
                      <a:endParaRPr lang="en-US" sz="2800">
                        <a:effectLst/>
                        <a:latin typeface="Cambria" charset="0"/>
                        <a:ea typeface="Times New Roman" charset="0"/>
                        <a:cs typeface="Times New Roman" charset="0"/>
                      </a:endParaRPr>
                    </a:p>
                  </a:txBody>
                  <a:tcPr marL="68580" marR="68580" marT="0" marB="0"/>
                </a:tc>
                <a:tc>
                  <a:txBody>
                    <a:bodyPr/>
                    <a:lstStyle/>
                    <a:p>
                      <a:pPr>
                        <a:lnSpc>
                          <a:spcPct val="115000"/>
                        </a:lnSpc>
                        <a:spcAft>
                          <a:spcPts val="0"/>
                        </a:spcAft>
                      </a:pPr>
                      <a:r>
                        <a:rPr lang="en-US" sz="2800" dirty="0">
                          <a:effectLst/>
                        </a:rPr>
                        <a:t>Decision Tree Classifier</a:t>
                      </a:r>
                      <a:endParaRPr lang="en-US" sz="2800" dirty="0">
                        <a:effectLst/>
                        <a:latin typeface="Cambria" charset="0"/>
                        <a:ea typeface="Times New Roman" charset="0"/>
                        <a:cs typeface="Times New Roman" charset="0"/>
                      </a:endParaRPr>
                    </a:p>
                  </a:txBody>
                  <a:tcPr marL="68580" marR="68580" marT="0" marB="0"/>
                </a:tc>
              </a:tr>
              <a:tr h="1729789">
                <a:tc>
                  <a:txBody>
                    <a:bodyPr/>
                    <a:lstStyle/>
                    <a:p>
                      <a:pPr>
                        <a:lnSpc>
                          <a:spcPct val="115000"/>
                        </a:lnSpc>
                        <a:spcAft>
                          <a:spcPts val="0"/>
                        </a:spcAft>
                      </a:pPr>
                      <a:r>
                        <a:rPr lang="en-US" sz="2800" dirty="0">
                          <a:effectLst/>
                        </a:rPr>
                        <a:t>Crowd Out Effect Measure</a:t>
                      </a:r>
                      <a:endParaRPr lang="en-US" sz="2800" dirty="0">
                        <a:effectLst/>
                        <a:latin typeface="Cambria" charset="0"/>
                        <a:ea typeface="Times New Roman" charset="0"/>
                        <a:cs typeface="Times New Roman" charset="0"/>
                      </a:endParaRPr>
                    </a:p>
                  </a:txBody>
                  <a:tcPr marL="68580" marR="68580" marT="0" marB="0"/>
                </a:tc>
                <a:tc>
                  <a:txBody>
                    <a:bodyPr/>
                    <a:lstStyle/>
                    <a:p>
                      <a:pPr>
                        <a:lnSpc>
                          <a:spcPct val="115000"/>
                        </a:lnSpc>
                        <a:spcAft>
                          <a:spcPts val="0"/>
                        </a:spcAft>
                      </a:pPr>
                      <a:r>
                        <a:rPr lang="en-US" sz="2800" dirty="0">
                          <a:effectLst/>
                        </a:rPr>
                        <a:t>Linear Regression and Coefficient Analysis</a:t>
                      </a:r>
                      <a:endParaRPr lang="en-US" sz="2800" dirty="0">
                        <a:effectLst/>
                        <a:latin typeface="Cambria" charset="0"/>
                        <a:ea typeface="Times New Roman" charset="0"/>
                        <a:cs typeface="Times New Roman" charset="0"/>
                      </a:endParaRPr>
                    </a:p>
                  </a:txBody>
                  <a:tcPr marL="68580" marR="68580" marT="0" marB="0"/>
                </a:tc>
                <a:tc>
                  <a:txBody>
                    <a:bodyPr/>
                    <a:lstStyle/>
                    <a:p>
                      <a:pPr>
                        <a:lnSpc>
                          <a:spcPct val="115000"/>
                        </a:lnSpc>
                        <a:spcAft>
                          <a:spcPts val="0"/>
                        </a:spcAft>
                      </a:pPr>
                      <a:r>
                        <a:rPr lang="en-US" sz="2800" dirty="0">
                          <a:effectLst/>
                        </a:rPr>
                        <a:t>Linear Regression and Coefficient Analysis</a:t>
                      </a:r>
                      <a:endParaRPr lang="en-US" sz="2800" dirty="0">
                        <a:effectLst/>
                        <a:latin typeface="Cambria" charset="0"/>
                        <a:ea typeface="Times New Roman" charset="0"/>
                        <a:cs typeface="Times New Roman" charset="0"/>
                      </a:endParaRPr>
                    </a:p>
                  </a:txBody>
                  <a:tcPr marL="68580" marR="68580" marT="0" marB="0"/>
                </a:tc>
              </a:tr>
            </a:tbl>
          </a:graphicData>
        </a:graphic>
      </p:graphicFrame>
    </p:spTree>
    <p:extLst>
      <p:ext uri="{BB962C8B-B14F-4D97-AF65-F5344CB8AC3E}">
        <p14:creationId xmlns:p14="http://schemas.microsoft.com/office/powerpoint/2010/main" val="1336721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23659"/>
            <a:ext cx="10515600" cy="549275"/>
          </a:xfrm>
        </p:spPr>
        <p:txBody>
          <a:bodyPr>
            <a:normAutofit fontScale="90000"/>
          </a:bodyPr>
          <a:lstStyle/>
          <a:p>
            <a:r>
              <a:rPr lang="en-US" dirty="0" smtClean="0"/>
              <a:t>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0307816"/>
              </p:ext>
            </p:extLst>
          </p:nvPr>
        </p:nvGraphicFramePr>
        <p:xfrm>
          <a:off x="426723" y="783770"/>
          <a:ext cx="10927078" cy="5666925"/>
        </p:xfrm>
        <a:graphic>
          <a:graphicData uri="http://schemas.openxmlformats.org/drawingml/2006/table">
            <a:tbl>
              <a:tblPr firstRow="1" firstCol="1" bandRow="1">
                <a:tableStyleId>{5C22544A-7EE6-4342-B048-85BDC9FD1C3A}</a:tableStyleId>
              </a:tblPr>
              <a:tblGrid>
                <a:gridCol w="3663595"/>
                <a:gridCol w="3663595"/>
                <a:gridCol w="3599888"/>
              </a:tblGrid>
              <a:tr h="408833">
                <a:tc>
                  <a:txBody>
                    <a:bodyPr/>
                    <a:lstStyle/>
                    <a:p>
                      <a:pPr algn="ctr">
                        <a:lnSpc>
                          <a:spcPct val="115000"/>
                        </a:lnSpc>
                        <a:spcAft>
                          <a:spcPts val="0"/>
                        </a:spcAft>
                      </a:pPr>
                      <a:r>
                        <a:rPr lang="en-US" sz="1200" dirty="0">
                          <a:effectLst/>
                        </a:rPr>
                        <a:t>Variables Related To</a:t>
                      </a:r>
                      <a:endParaRPr lang="en-US" sz="1200" dirty="0">
                        <a:effectLst/>
                        <a:latin typeface="Calibri" charset="0"/>
                        <a:ea typeface="Calibri" charset="0"/>
                        <a:cs typeface="Times New Roman" charset="0"/>
                      </a:endParaRPr>
                    </a:p>
                  </a:txBody>
                  <a:tcPr marL="46906" marR="46906" marT="0" marB="0"/>
                </a:tc>
                <a:tc>
                  <a:txBody>
                    <a:bodyPr/>
                    <a:lstStyle/>
                    <a:p>
                      <a:pPr algn="ctr">
                        <a:lnSpc>
                          <a:spcPct val="115000"/>
                        </a:lnSpc>
                        <a:spcAft>
                          <a:spcPts val="0"/>
                        </a:spcAft>
                      </a:pPr>
                      <a:r>
                        <a:rPr lang="en-US" sz="1200" dirty="0">
                          <a:effectLst/>
                        </a:rPr>
                        <a:t>ATUS Variables</a:t>
                      </a:r>
                    </a:p>
                    <a:p>
                      <a:pPr algn="ctr">
                        <a:lnSpc>
                          <a:spcPct val="115000"/>
                        </a:lnSpc>
                        <a:spcAft>
                          <a:spcPts val="0"/>
                        </a:spcAft>
                      </a:pPr>
                      <a:r>
                        <a:rPr lang="en-US" sz="1200" dirty="0" smtClean="0">
                          <a:effectLst/>
                        </a:rPr>
                        <a:t>CODE</a:t>
                      </a:r>
                      <a:endParaRPr lang="en-US" sz="1200" dirty="0">
                        <a:effectLst/>
                        <a:latin typeface="Calibri" charset="0"/>
                        <a:ea typeface="Calibri" charset="0"/>
                        <a:cs typeface="Times New Roman" charset="0"/>
                      </a:endParaRPr>
                    </a:p>
                  </a:txBody>
                  <a:tcPr marL="46906" marR="46906" marT="0" marB="0"/>
                </a:tc>
                <a:tc>
                  <a:txBody>
                    <a:bodyPr/>
                    <a:lstStyle/>
                    <a:p>
                      <a:pPr algn="ctr">
                        <a:lnSpc>
                          <a:spcPct val="115000"/>
                        </a:lnSpc>
                        <a:spcAft>
                          <a:spcPts val="0"/>
                        </a:spcAft>
                      </a:pPr>
                      <a:r>
                        <a:rPr lang="en-US" sz="1200" dirty="0">
                          <a:effectLst/>
                        </a:rPr>
                        <a:t>CPS Variables</a:t>
                      </a:r>
                    </a:p>
                    <a:p>
                      <a:pPr algn="ctr">
                        <a:lnSpc>
                          <a:spcPct val="115000"/>
                        </a:lnSpc>
                        <a:spcAft>
                          <a:spcPts val="0"/>
                        </a:spcAft>
                      </a:pPr>
                      <a:r>
                        <a:rPr lang="en-US" sz="1200" dirty="0" smtClean="0">
                          <a:effectLst/>
                        </a:rPr>
                        <a:t>CODE </a:t>
                      </a:r>
                      <a:endParaRPr lang="en-US" sz="1200" dirty="0">
                        <a:effectLst/>
                        <a:latin typeface="Calibri" charset="0"/>
                        <a:ea typeface="Calibri" charset="0"/>
                        <a:cs typeface="Times New Roman" charset="0"/>
                      </a:endParaRPr>
                    </a:p>
                  </a:txBody>
                  <a:tcPr marL="46906" marR="46906" marT="0" marB="0"/>
                </a:tc>
              </a:tr>
              <a:tr h="408833">
                <a:tc>
                  <a:txBody>
                    <a:bodyPr/>
                    <a:lstStyle/>
                    <a:p>
                      <a:pPr algn="ctr">
                        <a:lnSpc>
                          <a:spcPct val="115000"/>
                        </a:lnSpc>
                        <a:spcAft>
                          <a:spcPts val="0"/>
                        </a:spcAft>
                      </a:pPr>
                      <a:r>
                        <a:rPr lang="en-US" sz="1200" dirty="0">
                          <a:effectLst/>
                        </a:rPr>
                        <a:t>Income</a:t>
                      </a:r>
                      <a:endParaRPr lang="en-US" sz="1200" dirty="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Weekly earnings </a:t>
                      </a:r>
                    </a:p>
                    <a:p>
                      <a:pPr marL="457200" algn="ctr">
                        <a:lnSpc>
                          <a:spcPct val="115000"/>
                        </a:lnSpc>
                        <a:spcAft>
                          <a:spcPts val="0"/>
                        </a:spcAft>
                      </a:pPr>
                      <a:r>
                        <a:rPr lang="en-US" sz="1200">
                          <a:effectLst/>
                        </a:rPr>
                        <a:t>TRERNWA</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Weekly earnings </a:t>
                      </a:r>
                    </a:p>
                    <a:p>
                      <a:pPr marL="457200" algn="ctr">
                        <a:lnSpc>
                          <a:spcPct val="115000"/>
                        </a:lnSpc>
                        <a:spcAft>
                          <a:spcPts val="0"/>
                        </a:spcAft>
                      </a:pPr>
                      <a:r>
                        <a:rPr lang="en-US" sz="1200">
                          <a:effectLst/>
                        </a:rPr>
                        <a:t>PRERNWA</a:t>
                      </a:r>
                      <a:endParaRPr lang="en-US" sz="1200">
                        <a:effectLst/>
                        <a:latin typeface="Calibri" charset="0"/>
                        <a:ea typeface="Calibri" charset="0"/>
                        <a:cs typeface="Times New Roman" charset="0"/>
                      </a:endParaRPr>
                    </a:p>
                  </a:txBody>
                  <a:tcPr marL="46906" marR="46906" marT="0" marB="0"/>
                </a:tc>
              </a:tr>
              <a:tr h="408833">
                <a:tc>
                  <a:txBody>
                    <a:bodyPr/>
                    <a:lstStyle/>
                    <a:p>
                      <a:pPr algn="ctr">
                        <a:lnSpc>
                          <a:spcPct val="115000"/>
                        </a:lnSpc>
                        <a:spcAft>
                          <a:spcPts val="0"/>
                        </a:spcAft>
                      </a:pPr>
                      <a:r>
                        <a:rPr lang="en-US" sz="1200">
                          <a:effectLst/>
                        </a:rPr>
                        <a:t>Education</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Highest level of school completed </a:t>
                      </a:r>
                    </a:p>
                    <a:p>
                      <a:pPr marL="457200" algn="ctr">
                        <a:lnSpc>
                          <a:spcPct val="115000"/>
                        </a:lnSpc>
                        <a:spcAft>
                          <a:spcPts val="0"/>
                        </a:spcAft>
                      </a:pPr>
                      <a:r>
                        <a:rPr lang="en-US" sz="1200">
                          <a:effectLst/>
                        </a:rPr>
                        <a:t>PEEDUCA</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Highest level of school completed </a:t>
                      </a:r>
                    </a:p>
                    <a:p>
                      <a:pPr marL="457200" algn="ctr">
                        <a:lnSpc>
                          <a:spcPct val="115000"/>
                        </a:lnSpc>
                        <a:spcAft>
                          <a:spcPts val="0"/>
                        </a:spcAft>
                      </a:pPr>
                      <a:r>
                        <a:rPr lang="en-US" sz="1200">
                          <a:effectLst/>
                        </a:rPr>
                        <a:t>PEEDUCA</a:t>
                      </a:r>
                      <a:endParaRPr lang="en-US" sz="1200">
                        <a:effectLst/>
                        <a:latin typeface="Calibri" charset="0"/>
                        <a:ea typeface="Calibri" charset="0"/>
                        <a:cs typeface="Times New Roman" charset="0"/>
                      </a:endParaRPr>
                    </a:p>
                  </a:txBody>
                  <a:tcPr marL="46906" marR="46906" marT="0" marB="0"/>
                </a:tc>
              </a:tr>
              <a:tr h="408833">
                <a:tc>
                  <a:txBody>
                    <a:bodyPr/>
                    <a:lstStyle/>
                    <a:p>
                      <a:pPr algn="ctr">
                        <a:lnSpc>
                          <a:spcPct val="115000"/>
                        </a:lnSpc>
                        <a:spcAft>
                          <a:spcPts val="0"/>
                        </a:spcAft>
                      </a:pPr>
                      <a:r>
                        <a:rPr lang="en-US" sz="1200">
                          <a:effectLst/>
                        </a:rPr>
                        <a:t>Age</a:t>
                      </a:r>
                      <a:endParaRPr lang="en-US" sz="1200">
                        <a:effectLst/>
                        <a:latin typeface="Calibri" charset="0"/>
                        <a:ea typeface="Calibri" charset="0"/>
                        <a:cs typeface="Times New Roman" charset="0"/>
                      </a:endParaRPr>
                    </a:p>
                  </a:txBody>
                  <a:tcPr marL="46906" marR="46906" marT="0" marB="0"/>
                </a:tc>
                <a:tc>
                  <a:txBody>
                    <a:bodyPr/>
                    <a:lstStyle/>
                    <a:p>
                      <a:pPr algn="ctr">
                        <a:lnSpc>
                          <a:spcPct val="115000"/>
                        </a:lnSpc>
                        <a:spcAft>
                          <a:spcPts val="0"/>
                        </a:spcAft>
                      </a:pPr>
                      <a:r>
                        <a:rPr lang="en-US" sz="1200">
                          <a:effectLst/>
                        </a:rPr>
                        <a:t>Age </a:t>
                      </a:r>
                    </a:p>
                    <a:p>
                      <a:pPr algn="ctr">
                        <a:lnSpc>
                          <a:spcPct val="115000"/>
                        </a:lnSpc>
                        <a:spcAft>
                          <a:spcPts val="0"/>
                        </a:spcAft>
                      </a:pPr>
                      <a:r>
                        <a:rPr lang="en-US" sz="1200">
                          <a:effectLst/>
                        </a:rPr>
                        <a:t>PEAGE</a:t>
                      </a:r>
                      <a:endParaRPr lang="en-US" sz="1200">
                        <a:effectLst/>
                        <a:latin typeface="Calibri" charset="0"/>
                        <a:ea typeface="Calibri" charset="0"/>
                        <a:cs typeface="Times New Roman" charset="0"/>
                      </a:endParaRPr>
                    </a:p>
                  </a:txBody>
                  <a:tcPr marL="46906" marR="46906" marT="0" marB="0"/>
                </a:tc>
                <a:tc>
                  <a:txBody>
                    <a:bodyPr/>
                    <a:lstStyle/>
                    <a:p>
                      <a:pPr algn="ctr">
                        <a:lnSpc>
                          <a:spcPct val="115000"/>
                        </a:lnSpc>
                        <a:spcAft>
                          <a:spcPts val="0"/>
                        </a:spcAft>
                      </a:pPr>
                      <a:r>
                        <a:rPr lang="en-US" sz="1200">
                          <a:effectLst/>
                        </a:rPr>
                        <a:t>Age </a:t>
                      </a:r>
                    </a:p>
                    <a:p>
                      <a:pPr algn="ctr">
                        <a:lnSpc>
                          <a:spcPct val="115000"/>
                        </a:lnSpc>
                        <a:spcAft>
                          <a:spcPts val="0"/>
                        </a:spcAft>
                      </a:pPr>
                      <a:r>
                        <a:rPr lang="en-US" sz="1200">
                          <a:effectLst/>
                        </a:rPr>
                        <a:t>PEAGE</a:t>
                      </a:r>
                      <a:endParaRPr lang="en-US" sz="1200">
                        <a:effectLst/>
                        <a:latin typeface="Calibri" charset="0"/>
                        <a:ea typeface="Calibri" charset="0"/>
                        <a:cs typeface="Times New Roman" charset="0"/>
                      </a:endParaRPr>
                    </a:p>
                  </a:txBody>
                  <a:tcPr marL="46906" marR="46906" marT="0" marB="0"/>
                </a:tc>
              </a:tr>
              <a:tr h="408833">
                <a:tc>
                  <a:txBody>
                    <a:bodyPr/>
                    <a:lstStyle/>
                    <a:p>
                      <a:pPr algn="ctr">
                        <a:lnSpc>
                          <a:spcPct val="115000"/>
                        </a:lnSpc>
                        <a:spcAft>
                          <a:spcPts val="0"/>
                        </a:spcAft>
                      </a:pPr>
                      <a:r>
                        <a:rPr lang="en-US" sz="1200">
                          <a:effectLst/>
                        </a:rPr>
                        <a:t>Sex</a:t>
                      </a:r>
                      <a:endParaRPr lang="en-US" sz="1200">
                        <a:effectLst/>
                        <a:latin typeface="Calibri" charset="0"/>
                        <a:ea typeface="Calibri" charset="0"/>
                        <a:cs typeface="Times New Roman" charset="0"/>
                      </a:endParaRPr>
                    </a:p>
                  </a:txBody>
                  <a:tcPr marL="46906" marR="46906" marT="0" marB="0"/>
                </a:tc>
                <a:tc>
                  <a:txBody>
                    <a:bodyPr/>
                    <a:lstStyle/>
                    <a:p>
                      <a:pPr algn="ctr">
                        <a:lnSpc>
                          <a:spcPct val="115000"/>
                        </a:lnSpc>
                        <a:spcAft>
                          <a:spcPts val="0"/>
                        </a:spcAft>
                      </a:pPr>
                      <a:r>
                        <a:rPr lang="en-US" sz="1200">
                          <a:effectLst/>
                        </a:rPr>
                        <a:t>Sex </a:t>
                      </a:r>
                    </a:p>
                    <a:p>
                      <a:pPr algn="ctr">
                        <a:lnSpc>
                          <a:spcPct val="115000"/>
                        </a:lnSpc>
                        <a:spcAft>
                          <a:spcPts val="0"/>
                        </a:spcAft>
                      </a:pPr>
                      <a:r>
                        <a:rPr lang="en-US" sz="1200">
                          <a:effectLst/>
                        </a:rPr>
                        <a:t>PESEX</a:t>
                      </a:r>
                      <a:endParaRPr lang="en-US" sz="1200">
                        <a:effectLst/>
                        <a:latin typeface="Calibri" charset="0"/>
                        <a:ea typeface="Calibri" charset="0"/>
                        <a:cs typeface="Times New Roman" charset="0"/>
                      </a:endParaRPr>
                    </a:p>
                  </a:txBody>
                  <a:tcPr marL="46906" marR="46906" marT="0" marB="0"/>
                </a:tc>
                <a:tc>
                  <a:txBody>
                    <a:bodyPr/>
                    <a:lstStyle/>
                    <a:p>
                      <a:pPr algn="ctr">
                        <a:lnSpc>
                          <a:spcPct val="115000"/>
                        </a:lnSpc>
                        <a:spcAft>
                          <a:spcPts val="0"/>
                        </a:spcAft>
                      </a:pPr>
                      <a:r>
                        <a:rPr lang="en-US" sz="1200">
                          <a:effectLst/>
                        </a:rPr>
                        <a:t>Sex </a:t>
                      </a:r>
                    </a:p>
                    <a:p>
                      <a:pPr algn="ctr">
                        <a:lnSpc>
                          <a:spcPct val="115000"/>
                        </a:lnSpc>
                        <a:spcAft>
                          <a:spcPts val="0"/>
                        </a:spcAft>
                      </a:pPr>
                      <a:r>
                        <a:rPr lang="en-US" sz="1200">
                          <a:effectLst/>
                        </a:rPr>
                        <a:t>PESEX</a:t>
                      </a:r>
                      <a:endParaRPr lang="en-US" sz="1200">
                        <a:effectLst/>
                        <a:latin typeface="Calibri" charset="0"/>
                        <a:ea typeface="Calibri" charset="0"/>
                        <a:cs typeface="Times New Roman" charset="0"/>
                      </a:endParaRPr>
                    </a:p>
                  </a:txBody>
                  <a:tcPr marL="46906" marR="46906" marT="0" marB="0"/>
                </a:tc>
              </a:tr>
              <a:tr h="408833">
                <a:tc>
                  <a:txBody>
                    <a:bodyPr/>
                    <a:lstStyle/>
                    <a:p>
                      <a:pPr algn="ctr">
                        <a:lnSpc>
                          <a:spcPct val="115000"/>
                        </a:lnSpc>
                        <a:spcAft>
                          <a:spcPts val="0"/>
                        </a:spcAft>
                      </a:pPr>
                      <a:r>
                        <a:rPr lang="en-US" sz="1200" dirty="0">
                          <a:effectLst/>
                        </a:rPr>
                        <a:t>Married</a:t>
                      </a:r>
                      <a:endParaRPr lang="en-US" sz="1200" dirty="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dirty="0">
                          <a:effectLst/>
                        </a:rPr>
                        <a:t>Presence of Spouse in the household </a:t>
                      </a:r>
                    </a:p>
                    <a:p>
                      <a:pPr marL="457200" algn="ctr">
                        <a:lnSpc>
                          <a:spcPct val="115000"/>
                        </a:lnSpc>
                        <a:spcAft>
                          <a:spcPts val="0"/>
                        </a:spcAft>
                      </a:pPr>
                      <a:r>
                        <a:rPr lang="en-US" sz="1200" dirty="0">
                          <a:effectLst/>
                        </a:rPr>
                        <a:t>TRSPRES</a:t>
                      </a:r>
                      <a:endParaRPr lang="en-US" sz="1200" dirty="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dirty="0">
                          <a:effectLst/>
                        </a:rPr>
                        <a:t>Presence of Spouse in the household </a:t>
                      </a:r>
                    </a:p>
                    <a:p>
                      <a:pPr marL="457200" algn="ctr">
                        <a:lnSpc>
                          <a:spcPct val="115000"/>
                        </a:lnSpc>
                        <a:spcAft>
                          <a:spcPts val="0"/>
                        </a:spcAft>
                      </a:pPr>
                      <a:r>
                        <a:rPr lang="en-US" sz="1200" dirty="0">
                          <a:effectLst/>
                        </a:rPr>
                        <a:t>TRSPRES</a:t>
                      </a:r>
                      <a:endParaRPr lang="en-US" sz="1200" dirty="0">
                        <a:effectLst/>
                        <a:latin typeface="Calibri" charset="0"/>
                        <a:ea typeface="Calibri" charset="0"/>
                        <a:cs typeface="Times New Roman" charset="0"/>
                      </a:endParaRPr>
                    </a:p>
                  </a:txBody>
                  <a:tcPr marL="46906" marR="46906" marT="0" marB="0"/>
                </a:tc>
              </a:tr>
              <a:tr h="408833">
                <a:tc rowSpan="2">
                  <a:txBody>
                    <a:bodyPr/>
                    <a:lstStyle/>
                    <a:p>
                      <a:pPr algn="ctr">
                        <a:lnSpc>
                          <a:spcPct val="115000"/>
                        </a:lnSpc>
                        <a:spcAft>
                          <a:spcPts val="0"/>
                        </a:spcAft>
                      </a:pPr>
                      <a:r>
                        <a:rPr lang="en-US" sz="1200" dirty="0">
                          <a:effectLst/>
                        </a:rPr>
                        <a:t>Number of Children in the </a:t>
                      </a:r>
                      <a:r>
                        <a:rPr lang="en-US" sz="1200" dirty="0" smtClean="0">
                          <a:effectLst/>
                        </a:rPr>
                        <a:t>Household and Age of Youngest</a:t>
                      </a:r>
                      <a:r>
                        <a:rPr lang="en-US" sz="1200" baseline="0" dirty="0" smtClean="0">
                          <a:effectLst/>
                        </a:rPr>
                        <a:t> Child</a:t>
                      </a:r>
                      <a:endParaRPr lang="en-US" sz="1200" dirty="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Number of household children </a:t>
                      </a:r>
                    </a:p>
                    <a:p>
                      <a:pPr marL="457200" algn="ctr">
                        <a:lnSpc>
                          <a:spcPct val="115000"/>
                        </a:lnSpc>
                        <a:spcAft>
                          <a:spcPts val="0"/>
                        </a:spcAft>
                      </a:pPr>
                      <a:r>
                        <a:rPr lang="en-US" sz="1200">
                          <a:effectLst/>
                        </a:rPr>
                        <a:t>TRCHILDNUM</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Number of household children </a:t>
                      </a:r>
                    </a:p>
                    <a:p>
                      <a:pPr marL="457200" algn="ctr">
                        <a:lnSpc>
                          <a:spcPct val="115000"/>
                        </a:lnSpc>
                        <a:spcAft>
                          <a:spcPts val="0"/>
                        </a:spcAft>
                      </a:pPr>
                      <a:r>
                        <a:rPr lang="en-US" sz="1200">
                          <a:effectLst/>
                        </a:rPr>
                        <a:t>TRCHILDNUM</a:t>
                      </a:r>
                      <a:endParaRPr lang="en-US" sz="1200">
                        <a:effectLst/>
                        <a:latin typeface="Calibri" charset="0"/>
                        <a:ea typeface="Calibri" charset="0"/>
                        <a:cs typeface="Times New Roman" charset="0"/>
                      </a:endParaRPr>
                    </a:p>
                  </a:txBody>
                  <a:tcPr marL="46906" marR="46906" marT="0" marB="0"/>
                </a:tc>
              </a:tr>
              <a:tr h="408833">
                <a:tc vMerge="1">
                  <a:txBody>
                    <a:bodyPr/>
                    <a:lstStyle/>
                    <a:p>
                      <a:endParaRPr lang="en-US"/>
                    </a:p>
                  </a:txBody>
                  <a:tcPr/>
                </a:tc>
                <a:tc>
                  <a:txBody>
                    <a:bodyPr/>
                    <a:lstStyle/>
                    <a:p>
                      <a:pPr marL="457200" algn="ctr">
                        <a:lnSpc>
                          <a:spcPct val="115000"/>
                        </a:lnSpc>
                        <a:spcAft>
                          <a:spcPts val="0"/>
                        </a:spcAft>
                      </a:pPr>
                      <a:r>
                        <a:rPr lang="en-US" sz="1200">
                          <a:effectLst/>
                        </a:rPr>
                        <a:t>Age of Youngest Child</a:t>
                      </a:r>
                    </a:p>
                    <a:p>
                      <a:pPr marL="457200" algn="ctr">
                        <a:lnSpc>
                          <a:spcPct val="115000"/>
                        </a:lnSpc>
                        <a:spcAft>
                          <a:spcPts val="0"/>
                        </a:spcAft>
                      </a:pPr>
                      <a:r>
                        <a:rPr lang="en-US" sz="1200">
                          <a:effectLst/>
                        </a:rPr>
                        <a:t>TRYHHCHILD</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Age of youngest child</a:t>
                      </a:r>
                    </a:p>
                    <a:p>
                      <a:pPr marL="457200" algn="ctr">
                        <a:lnSpc>
                          <a:spcPct val="115000"/>
                        </a:lnSpc>
                        <a:spcAft>
                          <a:spcPts val="0"/>
                        </a:spcAft>
                      </a:pPr>
                      <a:r>
                        <a:rPr lang="en-US" sz="1200">
                          <a:effectLst/>
                        </a:rPr>
                        <a:t>PRCHLD</a:t>
                      </a:r>
                      <a:endParaRPr lang="en-US" sz="1200">
                        <a:effectLst/>
                        <a:latin typeface="Calibri" charset="0"/>
                        <a:ea typeface="Calibri" charset="0"/>
                        <a:cs typeface="Times New Roman" charset="0"/>
                      </a:endParaRPr>
                    </a:p>
                  </a:txBody>
                  <a:tcPr marL="46906" marR="46906" marT="0" marB="0"/>
                </a:tc>
              </a:tr>
              <a:tr h="408833">
                <a:tc>
                  <a:txBody>
                    <a:bodyPr/>
                    <a:lstStyle/>
                    <a:p>
                      <a:pPr algn="ctr">
                        <a:lnSpc>
                          <a:spcPct val="115000"/>
                        </a:lnSpc>
                        <a:spcAft>
                          <a:spcPts val="0"/>
                        </a:spcAft>
                      </a:pPr>
                      <a:r>
                        <a:rPr lang="en-US" sz="1200">
                          <a:effectLst/>
                        </a:rPr>
                        <a:t>Spanish-Speaking</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Are you Spanish, Hispanic or Latino? </a:t>
                      </a:r>
                    </a:p>
                    <a:p>
                      <a:pPr marL="457200" algn="ctr">
                        <a:lnSpc>
                          <a:spcPct val="115000"/>
                        </a:lnSpc>
                        <a:spcAft>
                          <a:spcPts val="0"/>
                        </a:spcAft>
                      </a:pPr>
                      <a:r>
                        <a:rPr lang="en-US" sz="1200">
                          <a:effectLst/>
                        </a:rPr>
                        <a:t>PEHSPNON</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Are you Spanish, Hispanic or Latino? </a:t>
                      </a:r>
                    </a:p>
                    <a:p>
                      <a:pPr marL="457200" algn="ctr">
                        <a:lnSpc>
                          <a:spcPct val="115000"/>
                        </a:lnSpc>
                        <a:spcAft>
                          <a:spcPts val="0"/>
                        </a:spcAft>
                      </a:pPr>
                      <a:r>
                        <a:rPr lang="en-US" sz="1200">
                          <a:effectLst/>
                        </a:rPr>
                        <a:t>PEHSPNON</a:t>
                      </a:r>
                      <a:endParaRPr lang="en-US" sz="1200">
                        <a:effectLst/>
                        <a:latin typeface="Calibri" charset="0"/>
                        <a:ea typeface="Calibri" charset="0"/>
                        <a:cs typeface="Times New Roman" charset="0"/>
                      </a:endParaRPr>
                    </a:p>
                  </a:txBody>
                  <a:tcPr marL="46906" marR="46906" marT="0" marB="0"/>
                </a:tc>
              </a:tr>
              <a:tr h="408833">
                <a:tc rowSpan="3">
                  <a:txBody>
                    <a:bodyPr/>
                    <a:lstStyle/>
                    <a:p>
                      <a:pPr algn="ctr">
                        <a:lnSpc>
                          <a:spcPct val="115000"/>
                        </a:lnSpc>
                        <a:spcAft>
                          <a:spcPts val="0"/>
                        </a:spcAft>
                      </a:pPr>
                      <a:r>
                        <a:rPr lang="en-US" sz="1200">
                          <a:effectLst/>
                        </a:rPr>
                        <a:t>Labor Force Status</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Total hours worked per week </a:t>
                      </a:r>
                    </a:p>
                    <a:p>
                      <a:pPr marL="457200" algn="ctr">
                        <a:lnSpc>
                          <a:spcPct val="115000"/>
                        </a:lnSpc>
                        <a:spcAft>
                          <a:spcPts val="0"/>
                        </a:spcAft>
                      </a:pPr>
                      <a:r>
                        <a:rPr lang="en-US" sz="1200">
                          <a:effectLst/>
                        </a:rPr>
                        <a:t>TEHRUSLT</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Total hours worked per week </a:t>
                      </a:r>
                    </a:p>
                    <a:p>
                      <a:pPr marL="457200" algn="ctr">
                        <a:lnSpc>
                          <a:spcPct val="115000"/>
                        </a:lnSpc>
                        <a:spcAft>
                          <a:spcPts val="0"/>
                        </a:spcAft>
                      </a:pPr>
                      <a:r>
                        <a:rPr lang="en-US" sz="1200">
                          <a:effectLst/>
                        </a:rPr>
                        <a:t>PEHRUSLT</a:t>
                      </a:r>
                      <a:endParaRPr lang="en-US" sz="1200">
                        <a:effectLst/>
                        <a:latin typeface="Calibri" charset="0"/>
                        <a:ea typeface="Calibri" charset="0"/>
                        <a:cs typeface="Times New Roman" charset="0"/>
                      </a:endParaRPr>
                    </a:p>
                  </a:txBody>
                  <a:tcPr marL="46906" marR="46906" marT="0" marB="0"/>
                </a:tc>
              </a:tr>
              <a:tr h="408833">
                <a:tc vMerge="1">
                  <a:txBody>
                    <a:bodyPr/>
                    <a:lstStyle/>
                    <a:p>
                      <a:endParaRPr lang="en-US"/>
                    </a:p>
                  </a:txBody>
                  <a:tcPr/>
                </a:tc>
                <a:tc>
                  <a:txBody>
                    <a:bodyPr/>
                    <a:lstStyle/>
                    <a:p>
                      <a:pPr marL="457200" algn="ctr">
                        <a:lnSpc>
                          <a:spcPct val="115000"/>
                        </a:lnSpc>
                        <a:spcAft>
                          <a:spcPts val="0"/>
                        </a:spcAft>
                      </a:pPr>
                      <a:r>
                        <a:rPr lang="en-US" sz="1200">
                          <a:effectLst/>
                        </a:rPr>
                        <a:t>Do you have more than one job? </a:t>
                      </a:r>
                    </a:p>
                    <a:p>
                      <a:pPr marL="457200" algn="ctr">
                        <a:lnSpc>
                          <a:spcPct val="115000"/>
                        </a:lnSpc>
                        <a:spcAft>
                          <a:spcPts val="0"/>
                        </a:spcAft>
                      </a:pPr>
                      <a:r>
                        <a:rPr lang="en-US" sz="1200">
                          <a:effectLst/>
                        </a:rPr>
                        <a:t>TEMJOT</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dirty="0">
                          <a:effectLst/>
                        </a:rPr>
                        <a:t>Do you have more than one job? </a:t>
                      </a:r>
                    </a:p>
                    <a:p>
                      <a:pPr marL="457200" algn="ctr">
                        <a:lnSpc>
                          <a:spcPct val="115000"/>
                        </a:lnSpc>
                        <a:spcAft>
                          <a:spcPts val="0"/>
                        </a:spcAft>
                      </a:pPr>
                      <a:r>
                        <a:rPr lang="en-US" sz="1200" dirty="0">
                          <a:effectLst/>
                        </a:rPr>
                        <a:t>PEMJOT</a:t>
                      </a:r>
                      <a:endParaRPr lang="en-US" sz="1200" dirty="0">
                        <a:effectLst/>
                        <a:latin typeface="Calibri" charset="0"/>
                        <a:ea typeface="Calibri" charset="0"/>
                        <a:cs typeface="Times New Roman" charset="0"/>
                      </a:endParaRPr>
                    </a:p>
                  </a:txBody>
                  <a:tcPr marL="46906" marR="46906" marT="0" marB="0"/>
                </a:tc>
              </a:tr>
              <a:tr h="408833">
                <a:tc vMerge="1">
                  <a:txBody>
                    <a:bodyPr/>
                    <a:lstStyle/>
                    <a:p>
                      <a:endParaRPr lang="en-US"/>
                    </a:p>
                  </a:txBody>
                  <a:tcPr/>
                </a:tc>
                <a:tc>
                  <a:txBody>
                    <a:bodyPr/>
                    <a:lstStyle/>
                    <a:p>
                      <a:pPr marL="457200" algn="ctr">
                        <a:lnSpc>
                          <a:spcPct val="115000"/>
                        </a:lnSpc>
                        <a:spcAft>
                          <a:spcPts val="0"/>
                        </a:spcAft>
                      </a:pPr>
                      <a:r>
                        <a:rPr lang="en-US" sz="1200">
                          <a:effectLst/>
                        </a:rPr>
                        <a:t>Labor force status (Employed, Unemployed etc.) TELFS</a:t>
                      </a:r>
                      <a:endParaRPr lang="en-US" sz="120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a:effectLst/>
                        </a:rPr>
                        <a:t>Labor Force Status </a:t>
                      </a:r>
                    </a:p>
                    <a:p>
                      <a:pPr marL="457200" algn="ctr">
                        <a:lnSpc>
                          <a:spcPct val="115000"/>
                        </a:lnSpc>
                        <a:spcAft>
                          <a:spcPts val="0"/>
                        </a:spcAft>
                      </a:pPr>
                      <a:r>
                        <a:rPr lang="en-US" sz="1200">
                          <a:effectLst/>
                        </a:rPr>
                        <a:t>PEMLR</a:t>
                      </a:r>
                      <a:endParaRPr lang="en-US" sz="1200">
                        <a:effectLst/>
                        <a:latin typeface="Calibri" charset="0"/>
                        <a:ea typeface="Calibri" charset="0"/>
                        <a:cs typeface="Times New Roman" charset="0"/>
                      </a:endParaRPr>
                    </a:p>
                  </a:txBody>
                  <a:tcPr marL="46906" marR="46906" marT="0" marB="0"/>
                </a:tc>
              </a:tr>
              <a:tr h="619437">
                <a:tc>
                  <a:txBody>
                    <a:bodyPr/>
                    <a:lstStyle/>
                    <a:p>
                      <a:pPr marL="457200" algn="ctr">
                        <a:lnSpc>
                          <a:spcPct val="115000"/>
                        </a:lnSpc>
                        <a:spcAft>
                          <a:spcPts val="0"/>
                        </a:spcAft>
                      </a:pPr>
                      <a:r>
                        <a:rPr lang="en-US" sz="1200" dirty="0">
                          <a:effectLst/>
                        </a:rPr>
                        <a:t>Metropolitan Status (Metro, Suburban, Rural)</a:t>
                      </a:r>
                      <a:endParaRPr lang="en-US" sz="1200" dirty="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dirty="0">
                          <a:effectLst/>
                        </a:rPr>
                        <a:t>Metropolitan Status (2000 and 2010 definitions)</a:t>
                      </a:r>
                    </a:p>
                    <a:p>
                      <a:pPr marL="457200" algn="ctr">
                        <a:lnSpc>
                          <a:spcPct val="115000"/>
                        </a:lnSpc>
                        <a:spcAft>
                          <a:spcPts val="0"/>
                        </a:spcAft>
                      </a:pPr>
                      <a:r>
                        <a:rPr lang="en-US" sz="1200" dirty="0">
                          <a:effectLst/>
                        </a:rPr>
                        <a:t>GTMETSA</a:t>
                      </a:r>
                      <a:endParaRPr lang="en-US" sz="1200" dirty="0">
                        <a:effectLst/>
                        <a:latin typeface="Calibri" charset="0"/>
                        <a:ea typeface="Calibri" charset="0"/>
                        <a:cs typeface="Times New Roman" charset="0"/>
                      </a:endParaRPr>
                    </a:p>
                  </a:txBody>
                  <a:tcPr marL="46906" marR="46906" marT="0" marB="0"/>
                </a:tc>
                <a:tc>
                  <a:txBody>
                    <a:bodyPr/>
                    <a:lstStyle/>
                    <a:p>
                      <a:pPr marL="457200" algn="ctr">
                        <a:lnSpc>
                          <a:spcPct val="115000"/>
                        </a:lnSpc>
                        <a:spcAft>
                          <a:spcPts val="0"/>
                        </a:spcAft>
                      </a:pPr>
                      <a:r>
                        <a:rPr lang="en-US" sz="1200" dirty="0">
                          <a:effectLst/>
                        </a:rPr>
                        <a:t>Metropolitan Status (2000 and 2010 definitions)</a:t>
                      </a:r>
                    </a:p>
                    <a:p>
                      <a:pPr marL="457200" algn="ctr">
                        <a:lnSpc>
                          <a:spcPct val="115000"/>
                        </a:lnSpc>
                        <a:spcAft>
                          <a:spcPts val="0"/>
                        </a:spcAft>
                      </a:pPr>
                      <a:r>
                        <a:rPr lang="en-US" sz="1200" dirty="0">
                          <a:effectLst/>
                        </a:rPr>
                        <a:t>GTMETSA</a:t>
                      </a:r>
                      <a:endParaRPr lang="en-US" sz="1200" dirty="0">
                        <a:effectLst/>
                        <a:latin typeface="Calibri" charset="0"/>
                        <a:ea typeface="Calibri" charset="0"/>
                        <a:cs typeface="Times New Roman" charset="0"/>
                      </a:endParaRPr>
                    </a:p>
                  </a:txBody>
                  <a:tcPr marL="46906" marR="46906" marT="0" marB="0"/>
                </a:tc>
              </a:tr>
            </a:tbl>
          </a:graphicData>
        </a:graphic>
      </p:graphicFrame>
    </p:spTree>
    <p:extLst>
      <p:ext uri="{BB962C8B-B14F-4D97-AF65-F5344CB8AC3E}">
        <p14:creationId xmlns:p14="http://schemas.microsoft.com/office/powerpoint/2010/main" val="1081959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Years 2011 to 2015</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Smaller Sample than </a:t>
            </a:r>
            <a:r>
              <a:rPr lang="en-US" dirty="0" err="1" smtClean="0"/>
              <a:t>Wallsten’s</a:t>
            </a:r>
            <a:r>
              <a:rPr lang="en-US" dirty="0" smtClean="0"/>
              <a:t> sample. Two Reasons: </a:t>
            </a:r>
          </a:p>
          <a:p>
            <a:pPr marL="514350" indent="-514350">
              <a:buFont typeface="+mj-lt"/>
              <a:buAutoNum type="arabicPeriod"/>
            </a:pPr>
            <a:r>
              <a:rPr lang="en-US" dirty="0" smtClean="0"/>
              <a:t>Limited Open Source Access to the CPS dataset (data used to build DT)</a:t>
            </a:r>
          </a:p>
          <a:p>
            <a:pPr marL="514350" indent="-514350">
              <a:buFont typeface="+mj-lt"/>
              <a:buAutoNum type="arabicPeriod"/>
            </a:pPr>
            <a:r>
              <a:rPr lang="en-US" dirty="0" smtClean="0"/>
              <a:t>Since 2011 only, the ATUS question for leisure computer time spent has changed to include: Facebook, Instagram, Twitter and other</a:t>
            </a:r>
            <a:r>
              <a:rPr lang="mr-IN" dirty="0" smtClean="0"/>
              <a:t>–</a:t>
            </a:r>
            <a:r>
              <a:rPr lang="en-US" dirty="0" smtClean="0"/>
              <a:t> The most commonly used online platforms. Programming and designing/updating website (personal interest) has also been included. </a:t>
            </a:r>
          </a:p>
          <a:p>
            <a:pPr marL="514350" indent="-514350">
              <a:buFont typeface="+mj-lt"/>
              <a:buAutoNum type="arabicPeriod"/>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8888" y="2744725"/>
            <a:ext cx="4270375" cy="2889374"/>
          </a:xfrm>
        </p:spPr>
      </p:pic>
    </p:spTree>
    <p:extLst>
      <p:ext uri="{BB962C8B-B14F-4D97-AF65-F5344CB8AC3E}">
        <p14:creationId xmlns:p14="http://schemas.microsoft.com/office/powerpoint/2010/main" val="757586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73591" y="1681164"/>
            <a:ext cx="2889843" cy="372204"/>
          </a:xfrm>
        </p:spPr>
        <p:txBody>
          <a:bodyPr>
            <a:noAutofit/>
          </a:bodyPr>
          <a:lstStyle/>
          <a:p>
            <a:r>
              <a:rPr lang="en-US" sz="1800" dirty="0" smtClean="0"/>
              <a:t>Table of Content</a:t>
            </a:r>
            <a:endParaRPr lang="en-US" sz="1800" dirty="0"/>
          </a:p>
        </p:txBody>
      </p:sp>
      <p:pic>
        <p:nvPicPr>
          <p:cNvPr id="30" name="Content Placeholder 2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3591" y="2053367"/>
            <a:ext cx="3813175" cy="2272290"/>
          </a:xfrm>
        </p:spPr>
      </p:pic>
      <p:sp>
        <p:nvSpPr>
          <p:cNvPr id="8" name="Text Placeholder 7"/>
          <p:cNvSpPr>
            <a:spLocks noGrp="1"/>
          </p:cNvSpPr>
          <p:nvPr>
            <p:ph type="body" sz="quarter" idx="13"/>
          </p:nvPr>
        </p:nvSpPr>
        <p:spPr>
          <a:xfrm>
            <a:off x="3163435" y="1681163"/>
            <a:ext cx="7268622" cy="372204"/>
          </a:xfrm>
        </p:spPr>
        <p:txBody>
          <a:bodyPr>
            <a:normAutofit lnSpcReduction="10000"/>
          </a:bodyPr>
          <a:lstStyle/>
          <a:p>
            <a:r>
              <a:rPr lang="en-US" dirty="0" smtClean="0"/>
              <a:t>Technical Steps </a:t>
            </a:r>
            <a:r>
              <a:rPr lang="mr-IN" dirty="0" smtClean="0"/>
              <a:t>–</a:t>
            </a:r>
            <a:r>
              <a:rPr lang="en-US" dirty="0" smtClean="0"/>
              <a:t> R, SQL (</a:t>
            </a:r>
            <a:r>
              <a:rPr lang="en-US" dirty="0" err="1" smtClean="0"/>
              <a:t>RMySQL</a:t>
            </a:r>
            <a:r>
              <a:rPr lang="en-US" dirty="0" smtClean="0"/>
              <a:t>, </a:t>
            </a:r>
            <a:r>
              <a:rPr lang="en-US" dirty="0" err="1" smtClean="0"/>
              <a:t>sqldf</a:t>
            </a:r>
            <a:r>
              <a:rPr lang="en-US" dirty="0" smtClean="0"/>
              <a:t>)</a:t>
            </a:r>
            <a:endParaRPr lang="en-US" dirty="0"/>
          </a:p>
        </p:txBody>
      </p:sp>
      <p:sp>
        <p:nvSpPr>
          <p:cNvPr id="2" name="Title 1"/>
          <p:cNvSpPr>
            <a:spLocks noGrp="1"/>
          </p:cNvSpPr>
          <p:nvPr>
            <p:ph type="title"/>
          </p:nvPr>
        </p:nvSpPr>
        <p:spPr>
          <a:xfrm>
            <a:off x="2242897" y="315361"/>
            <a:ext cx="7729728" cy="1188720"/>
          </a:xfrm>
        </p:spPr>
        <p:txBody>
          <a:bodyPr/>
          <a:lstStyle/>
          <a:p>
            <a:r>
              <a:rPr lang="en-US" dirty="0" smtClean="0"/>
              <a:t>Technical Report </a:t>
            </a:r>
            <a:r>
              <a:rPr lang="mr-IN" dirty="0" smtClean="0"/>
              <a:t>–</a:t>
            </a:r>
            <a:r>
              <a:rPr lang="en-US" dirty="0" smtClean="0"/>
              <a:t> Phase 1 Data Formatting and Data Cleaning</a:t>
            </a:r>
            <a:endParaRPr lang="en-US" dirty="0"/>
          </a:p>
        </p:txBody>
      </p:sp>
      <p:sp>
        <p:nvSpPr>
          <p:cNvPr id="10" name="Rounded Rectangle 9"/>
          <p:cNvSpPr/>
          <p:nvPr/>
        </p:nvSpPr>
        <p:spPr>
          <a:xfrm>
            <a:off x="4200911" y="2053367"/>
            <a:ext cx="1433946" cy="858838"/>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Creating CPS </a:t>
            </a:r>
            <a:r>
              <a:rPr lang="en-US" dirty="0" err="1" smtClean="0"/>
              <a:t>Dataframe</a:t>
            </a:r>
            <a:endParaRPr lang="en-US" dirty="0"/>
          </a:p>
        </p:txBody>
      </p:sp>
      <p:sp>
        <p:nvSpPr>
          <p:cNvPr id="12" name="Bent-Up Arrow 11"/>
          <p:cNvSpPr/>
          <p:nvPr/>
        </p:nvSpPr>
        <p:spPr>
          <a:xfrm rot="5400000">
            <a:off x="4724270" y="2789867"/>
            <a:ext cx="499672" cy="8873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417776" y="3026173"/>
            <a:ext cx="137997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Formatting ATUS data</a:t>
            </a:r>
          </a:p>
        </p:txBody>
      </p:sp>
      <p:sp>
        <p:nvSpPr>
          <p:cNvPr id="16" name="Bent-Up Arrow 15"/>
          <p:cNvSpPr/>
          <p:nvPr/>
        </p:nvSpPr>
        <p:spPr>
          <a:xfrm rot="5400000">
            <a:off x="6070713" y="3813330"/>
            <a:ext cx="541269" cy="85659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769647" y="4147621"/>
            <a:ext cx="1757869" cy="729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Consistency</a:t>
            </a:r>
          </a:p>
        </p:txBody>
      </p:sp>
      <p:sp>
        <p:nvSpPr>
          <p:cNvPr id="18" name="Bent-Up Arrow 17"/>
          <p:cNvSpPr/>
          <p:nvPr/>
        </p:nvSpPr>
        <p:spPr>
          <a:xfrm rot="5400000">
            <a:off x="8682248" y="5463501"/>
            <a:ext cx="475072" cy="7845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7942912" y="4994778"/>
            <a:ext cx="1570131" cy="62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Missing Values</a:t>
            </a:r>
            <a:endParaRPr lang="en-US" dirty="0"/>
          </a:p>
        </p:txBody>
      </p:sp>
      <p:sp>
        <p:nvSpPr>
          <p:cNvPr id="20" name="Bent-Up Arrow 19"/>
          <p:cNvSpPr/>
          <p:nvPr/>
        </p:nvSpPr>
        <p:spPr>
          <a:xfrm rot="5400000">
            <a:off x="7313108" y="4722175"/>
            <a:ext cx="475072" cy="7845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9312052" y="5736104"/>
            <a:ext cx="1349021" cy="453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Outliers</a:t>
            </a:r>
            <a:endParaRPr lang="en-US" dirty="0"/>
          </a:p>
        </p:txBody>
      </p:sp>
      <p:sp>
        <p:nvSpPr>
          <p:cNvPr id="23" name="Bent-Up Arrow 22"/>
          <p:cNvSpPr/>
          <p:nvPr/>
        </p:nvSpPr>
        <p:spPr>
          <a:xfrm rot="5400000">
            <a:off x="10031269" y="6034931"/>
            <a:ext cx="475072" cy="7845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0680877" y="6189663"/>
            <a:ext cx="1511123" cy="478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Final Datasets</a:t>
            </a:r>
            <a:endParaRPr lang="en-US" dirty="0"/>
          </a:p>
        </p:txBody>
      </p:sp>
    </p:spTree>
    <p:extLst>
      <p:ext uri="{BB962C8B-B14F-4D97-AF65-F5344CB8AC3E}">
        <p14:creationId xmlns:p14="http://schemas.microsoft.com/office/powerpoint/2010/main" val="1345943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07963" y="1791843"/>
            <a:ext cx="2927122" cy="428790"/>
          </a:xfrm>
        </p:spPr>
        <p:txBody>
          <a:bodyPr>
            <a:noAutofit/>
          </a:bodyPr>
          <a:lstStyle/>
          <a:p>
            <a:r>
              <a:rPr lang="en-US" dirty="0" smtClean="0"/>
              <a:t>Table of content</a:t>
            </a:r>
            <a:endParaRPr lang="en-US" i="1"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04" y="2220633"/>
            <a:ext cx="3860800" cy="1915353"/>
          </a:xfrm>
        </p:spPr>
      </p:pic>
      <p:sp>
        <p:nvSpPr>
          <p:cNvPr id="8" name="Text Placeholder 7"/>
          <p:cNvSpPr>
            <a:spLocks noGrp="1"/>
          </p:cNvSpPr>
          <p:nvPr>
            <p:ph type="body" sz="quarter" idx="13"/>
          </p:nvPr>
        </p:nvSpPr>
        <p:spPr>
          <a:xfrm>
            <a:off x="3472627" y="1700857"/>
            <a:ext cx="6824952" cy="372204"/>
          </a:xfrm>
        </p:spPr>
        <p:txBody>
          <a:bodyPr>
            <a:normAutofit lnSpcReduction="10000"/>
          </a:bodyPr>
          <a:lstStyle/>
          <a:p>
            <a:r>
              <a:rPr lang="en-US" dirty="0" smtClean="0"/>
              <a:t>Technical Steps </a:t>
            </a:r>
            <a:r>
              <a:rPr lang="mr-IN" dirty="0" smtClean="0"/>
              <a:t>–</a:t>
            </a:r>
            <a:r>
              <a:rPr lang="en-US" dirty="0" smtClean="0"/>
              <a:t> R (</a:t>
            </a:r>
            <a:r>
              <a:rPr lang="en-US" dirty="0" err="1" smtClean="0"/>
              <a:t>rpart</a:t>
            </a:r>
            <a:r>
              <a:rPr lang="en-US" dirty="0" smtClean="0"/>
              <a:t> and </a:t>
            </a:r>
            <a:r>
              <a:rPr lang="en-US" dirty="0" err="1" smtClean="0"/>
              <a:t>ctree</a:t>
            </a:r>
            <a:r>
              <a:rPr lang="en-US" dirty="0" smtClean="0"/>
              <a:t>)</a:t>
            </a:r>
            <a:endParaRPr lang="en-US" dirty="0"/>
          </a:p>
        </p:txBody>
      </p:sp>
      <p:sp>
        <p:nvSpPr>
          <p:cNvPr id="2" name="Title 1"/>
          <p:cNvSpPr>
            <a:spLocks noGrp="1"/>
          </p:cNvSpPr>
          <p:nvPr>
            <p:ph type="title"/>
          </p:nvPr>
        </p:nvSpPr>
        <p:spPr>
          <a:xfrm>
            <a:off x="2202874" y="79102"/>
            <a:ext cx="7729728" cy="1444285"/>
          </a:xfrm>
        </p:spPr>
        <p:txBody>
          <a:bodyPr>
            <a:normAutofit fontScale="90000"/>
          </a:bodyPr>
          <a:lstStyle/>
          <a:p>
            <a:r>
              <a:rPr lang="en-US" dirty="0" smtClean="0"/>
              <a:t>Technical Report </a:t>
            </a:r>
            <a:r>
              <a:rPr lang="mr-IN" dirty="0" smtClean="0"/>
              <a:t>–</a:t>
            </a:r>
            <a:r>
              <a:rPr lang="en-US" dirty="0" smtClean="0"/>
              <a:t> Phase 2 Correlation, Decision Tree Building and Internet Access Percentage Comparison</a:t>
            </a:r>
            <a:endParaRPr lang="en-US" dirty="0"/>
          </a:p>
        </p:txBody>
      </p:sp>
      <p:sp>
        <p:nvSpPr>
          <p:cNvPr id="10" name="Rounded Rectangle 9"/>
          <p:cNvSpPr/>
          <p:nvPr/>
        </p:nvSpPr>
        <p:spPr>
          <a:xfrm>
            <a:off x="4200911" y="2074149"/>
            <a:ext cx="1796664" cy="858838"/>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Investigating the Correlation</a:t>
            </a:r>
            <a:endParaRPr lang="en-US" dirty="0"/>
          </a:p>
        </p:txBody>
      </p:sp>
      <p:sp>
        <p:nvSpPr>
          <p:cNvPr id="12" name="Bent-Up Arrow 11"/>
          <p:cNvSpPr/>
          <p:nvPr/>
        </p:nvSpPr>
        <p:spPr>
          <a:xfrm rot="5400000">
            <a:off x="4724270" y="2789867"/>
            <a:ext cx="499672" cy="8873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417775" y="2932987"/>
            <a:ext cx="1835079" cy="1007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Conditional Inference Tree Building</a:t>
            </a:r>
          </a:p>
        </p:txBody>
      </p:sp>
      <p:sp>
        <p:nvSpPr>
          <p:cNvPr id="16" name="Bent-Up Arrow 15"/>
          <p:cNvSpPr/>
          <p:nvPr/>
        </p:nvSpPr>
        <p:spPr>
          <a:xfrm rot="5400000">
            <a:off x="6070713" y="3813330"/>
            <a:ext cx="541269" cy="85659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769647" y="3940573"/>
            <a:ext cx="1757869" cy="936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Decision Tree Building</a:t>
            </a:r>
          </a:p>
        </p:txBody>
      </p:sp>
      <p:sp>
        <p:nvSpPr>
          <p:cNvPr id="19" name="Rounded Rectangle 18"/>
          <p:cNvSpPr/>
          <p:nvPr/>
        </p:nvSpPr>
        <p:spPr>
          <a:xfrm>
            <a:off x="8527517" y="4306584"/>
            <a:ext cx="1728080" cy="1573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Tree Algorithm Application on ATUS Dataset</a:t>
            </a:r>
            <a:endParaRPr lang="en-US" dirty="0"/>
          </a:p>
        </p:txBody>
      </p:sp>
      <p:sp>
        <p:nvSpPr>
          <p:cNvPr id="20" name="Bent-Up Arrow 19"/>
          <p:cNvSpPr/>
          <p:nvPr/>
        </p:nvSpPr>
        <p:spPr>
          <a:xfrm rot="5400000">
            <a:off x="8055661" y="4815390"/>
            <a:ext cx="475072" cy="7845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0255597" y="5652655"/>
            <a:ext cx="1610823" cy="915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Percentage Comparison</a:t>
            </a:r>
            <a:endParaRPr lang="en-US" dirty="0"/>
          </a:p>
        </p:txBody>
      </p:sp>
      <p:sp>
        <p:nvSpPr>
          <p:cNvPr id="21" name="Bent-Up Arrow 20"/>
          <p:cNvSpPr/>
          <p:nvPr/>
        </p:nvSpPr>
        <p:spPr>
          <a:xfrm rot="5400000">
            <a:off x="9667775" y="5780388"/>
            <a:ext cx="475072" cy="7845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275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 y="1705145"/>
            <a:ext cx="3172408" cy="348222"/>
          </a:xfrm>
        </p:spPr>
        <p:txBody>
          <a:bodyPr>
            <a:normAutofit fontScale="92500" lnSpcReduction="10000"/>
          </a:bodyPr>
          <a:lstStyle/>
          <a:p>
            <a:r>
              <a:rPr lang="en-US" dirty="0" smtClean="0"/>
              <a:t>Table of Content</a:t>
            </a:r>
            <a:endParaRPr lang="en-US"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7198" y="2074149"/>
            <a:ext cx="3690648" cy="2461754"/>
          </a:xfrm>
        </p:spPr>
      </p:pic>
      <p:sp>
        <p:nvSpPr>
          <p:cNvPr id="8" name="Text Placeholder 7"/>
          <p:cNvSpPr>
            <a:spLocks noGrp="1"/>
          </p:cNvSpPr>
          <p:nvPr>
            <p:ph type="body" sz="quarter" idx="13"/>
          </p:nvPr>
        </p:nvSpPr>
        <p:spPr>
          <a:xfrm>
            <a:off x="3705825" y="1629331"/>
            <a:ext cx="6824952" cy="372204"/>
          </a:xfrm>
        </p:spPr>
        <p:txBody>
          <a:bodyPr>
            <a:normAutofit lnSpcReduction="10000"/>
          </a:bodyPr>
          <a:lstStyle/>
          <a:p>
            <a:r>
              <a:rPr lang="en-US" dirty="0" smtClean="0"/>
              <a:t>Technical Steps </a:t>
            </a:r>
            <a:r>
              <a:rPr lang="mr-IN" dirty="0" smtClean="0"/>
              <a:t>–</a:t>
            </a:r>
            <a:r>
              <a:rPr lang="en-US" dirty="0" smtClean="0"/>
              <a:t> R and Tableau</a:t>
            </a:r>
            <a:endParaRPr lang="en-US" dirty="0"/>
          </a:p>
        </p:txBody>
      </p:sp>
      <p:sp>
        <p:nvSpPr>
          <p:cNvPr id="2" name="Title 1"/>
          <p:cNvSpPr>
            <a:spLocks noGrp="1"/>
          </p:cNvSpPr>
          <p:nvPr>
            <p:ph type="title"/>
          </p:nvPr>
        </p:nvSpPr>
        <p:spPr>
          <a:xfrm>
            <a:off x="1801927" y="100783"/>
            <a:ext cx="7729728" cy="1188720"/>
          </a:xfrm>
        </p:spPr>
        <p:txBody>
          <a:bodyPr>
            <a:normAutofit fontScale="90000"/>
          </a:bodyPr>
          <a:lstStyle/>
          <a:p>
            <a:r>
              <a:rPr lang="en-US" dirty="0" smtClean="0"/>
              <a:t>Technical Report </a:t>
            </a:r>
            <a:r>
              <a:rPr lang="mr-IN" dirty="0" smtClean="0"/>
              <a:t>–</a:t>
            </a:r>
            <a:r>
              <a:rPr lang="en-US" dirty="0" smtClean="0"/>
              <a:t> Phase 3 Linear Regression and Coefficient Analysis</a:t>
            </a:r>
            <a:endParaRPr lang="en-US" dirty="0"/>
          </a:p>
        </p:txBody>
      </p:sp>
      <p:sp>
        <p:nvSpPr>
          <p:cNvPr id="10" name="Rounded Rectangle 9"/>
          <p:cNvSpPr/>
          <p:nvPr/>
        </p:nvSpPr>
        <p:spPr>
          <a:xfrm>
            <a:off x="4876848" y="2074149"/>
            <a:ext cx="2241453" cy="1295256"/>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 the Linear Regressions</a:t>
            </a:r>
            <a:endParaRPr lang="en-US" dirty="0"/>
          </a:p>
        </p:txBody>
      </p:sp>
      <p:sp>
        <p:nvSpPr>
          <p:cNvPr id="12" name="Bent-Up Arrow 11"/>
          <p:cNvSpPr/>
          <p:nvPr/>
        </p:nvSpPr>
        <p:spPr>
          <a:xfrm rot="5400000">
            <a:off x="6193930" y="3245663"/>
            <a:ext cx="1257422" cy="165013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647708" y="4025407"/>
            <a:ext cx="2302524" cy="134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Findings</a:t>
            </a:r>
          </a:p>
        </p:txBody>
      </p:sp>
    </p:spTree>
    <p:extLst>
      <p:ext uri="{BB962C8B-B14F-4D97-AF65-F5344CB8AC3E}">
        <p14:creationId xmlns:p14="http://schemas.microsoft.com/office/powerpoint/2010/main" val="2127276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PHASE 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28497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83" y="448755"/>
            <a:ext cx="7729728" cy="1188720"/>
          </a:xfrm>
        </p:spPr>
        <p:txBody>
          <a:bodyPr/>
          <a:lstStyle/>
          <a:p>
            <a:r>
              <a:rPr lang="en-US" dirty="0" smtClean="0"/>
              <a:t>Phase 1 - Step 1 CPS </a:t>
            </a:r>
            <a:r>
              <a:rPr lang="en-US" dirty="0" err="1" smtClean="0"/>
              <a:t>Dataframe</a:t>
            </a:r>
            <a:r>
              <a:rPr lang="en-US" dirty="0" smtClean="0"/>
              <a:t> </a:t>
            </a:r>
            <a:endParaRPr lang="en-US" dirty="0"/>
          </a:p>
        </p:txBody>
      </p:sp>
      <p:sp>
        <p:nvSpPr>
          <p:cNvPr id="9" name="Content Placeholder 8"/>
          <p:cNvSpPr>
            <a:spLocks noGrp="1"/>
          </p:cNvSpPr>
          <p:nvPr>
            <p:ph idx="1"/>
          </p:nvPr>
        </p:nvSpPr>
        <p:spPr>
          <a:xfrm>
            <a:off x="1447365" y="2115530"/>
            <a:ext cx="2919362" cy="963572"/>
          </a:xfrm>
        </p:spPr>
        <p:txBody>
          <a:bodyPr>
            <a:normAutofit/>
          </a:bodyPr>
          <a:lstStyle/>
          <a:p>
            <a:pPr marL="0" indent="0">
              <a:buNone/>
            </a:pPr>
            <a:r>
              <a:rPr lang="en-US" sz="2400" dirty="0" err="1" smtClean="0"/>
              <a:t>Dat</a:t>
            </a:r>
            <a:r>
              <a:rPr lang="en-US" sz="2400" dirty="0" smtClean="0"/>
              <a:t> file read in a single line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564" y="1825625"/>
            <a:ext cx="5671127" cy="4616352"/>
          </a:xfrm>
          <a:prstGeom prst="rect">
            <a:avLst/>
          </a:prstGeom>
        </p:spPr>
      </p:pic>
    </p:spTree>
    <p:extLst>
      <p:ext uri="{BB962C8B-B14F-4D97-AF65-F5344CB8AC3E}">
        <p14:creationId xmlns:p14="http://schemas.microsoft.com/office/powerpoint/2010/main" val="717904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Step 1 CPS </a:t>
            </a:r>
            <a:r>
              <a:rPr lang="en-US" dirty="0" err="1" smtClean="0"/>
              <a:t>Dataframe</a:t>
            </a:r>
            <a:r>
              <a:rPr lang="en-US" dirty="0" smtClean="0"/>
              <a:t> </a:t>
            </a:r>
            <a:endParaRPr lang="en-US" dirty="0"/>
          </a:p>
        </p:txBody>
      </p:sp>
      <p:sp>
        <p:nvSpPr>
          <p:cNvPr id="9" name="Content Placeholder 8"/>
          <p:cNvSpPr>
            <a:spLocks noGrp="1"/>
          </p:cNvSpPr>
          <p:nvPr>
            <p:ph idx="1"/>
          </p:nvPr>
        </p:nvSpPr>
        <p:spPr/>
        <p:txBody>
          <a:bodyPr/>
          <a:lstStyle/>
          <a:p>
            <a:r>
              <a:rPr lang="en-US" dirty="0" smtClean="0"/>
              <a:t>To read it in a </a:t>
            </a:r>
            <a:r>
              <a:rPr lang="en-US" dirty="0" err="1" smtClean="0"/>
              <a:t>datframe</a:t>
            </a:r>
            <a:r>
              <a:rPr lang="en-US" dirty="0" smtClean="0"/>
              <a:t> in R: </a:t>
            </a:r>
          </a:p>
          <a:p>
            <a:endParaRPr lang="en-US" dirty="0" smtClean="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86818"/>
            <a:ext cx="5633148" cy="648061"/>
          </a:xfrm>
          <a:prstGeom prst="rect">
            <a:avLst/>
          </a:prstGeom>
        </p:spPr>
      </p:pic>
      <p:pic>
        <p:nvPicPr>
          <p:cNvPr id="1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69816"/>
            <a:ext cx="5633148" cy="2006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348" y="2736705"/>
            <a:ext cx="5199380" cy="1752600"/>
          </a:xfrm>
          <a:prstGeom prst="rect">
            <a:avLst/>
          </a:prstGeom>
        </p:spPr>
      </p:pic>
    </p:spTree>
    <p:extLst>
      <p:ext uri="{BB962C8B-B14F-4D97-AF65-F5344CB8AC3E}">
        <p14:creationId xmlns:p14="http://schemas.microsoft.com/office/powerpoint/2010/main" val="1219909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474" y="195149"/>
            <a:ext cx="7729728" cy="1188720"/>
          </a:xfrm>
        </p:spPr>
        <p:txBody>
          <a:bodyPr/>
          <a:lstStyle/>
          <a:p>
            <a:r>
              <a:rPr lang="en-US" dirty="0" smtClean="0"/>
              <a:t>Phase 1 - Step 1 CPS </a:t>
            </a:r>
            <a:r>
              <a:rPr lang="en-US" dirty="0" err="1" smtClean="0"/>
              <a:t>Dataframe</a:t>
            </a: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64" y="1541752"/>
            <a:ext cx="5194300" cy="4114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614" y="2022338"/>
            <a:ext cx="6256703" cy="77754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0614" y="3327689"/>
            <a:ext cx="6670053" cy="5339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0614" y="4970860"/>
            <a:ext cx="6776685" cy="527809"/>
          </a:xfrm>
          <a:prstGeom prst="rect">
            <a:avLst/>
          </a:prstGeom>
        </p:spPr>
      </p:pic>
    </p:spTree>
    <p:extLst>
      <p:ext uri="{BB962C8B-B14F-4D97-AF65-F5344CB8AC3E}">
        <p14:creationId xmlns:p14="http://schemas.microsoft.com/office/powerpoint/2010/main" val="1682607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Since the dot-com revolution, the internet has become an integral part of our life. </a:t>
            </a:r>
          </a:p>
          <a:p>
            <a:r>
              <a:rPr lang="en-US" dirty="0" smtClean="0"/>
              <a:t>Some activities, like reading the newspaper or watching movies, are now being  done through the internet</a:t>
            </a:r>
          </a:p>
          <a:p>
            <a:r>
              <a:rPr lang="en-US" dirty="0" smtClean="0"/>
              <a:t>Other activities, like surfing the web for personal interest or checking Twitter, </a:t>
            </a:r>
            <a:r>
              <a:rPr lang="en-US" dirty="0"/>
              <a:t>F</a:t>
            </a:r>
            <a:r>
              <a:rPr lang="en-US" dirty="0" smtClean="0"/>
              <a:t>acebook, </a:t>
            </a:r>
            <a:r>
              <a:rPr lang="en-US" dirty="0"/>
              <a:t>I</a:t>
            </a:r>
            <a:r>
              <a:rPr lang="en-US" dirty="0" smtClean="0"/>
              <a:t>nstagram, are new activities that have emerged with the dot-com revolution</a:t>
            </a:r>
          </a:p>
          <a:p>
            <a:r>
              <a:rPr lang="en-US" b="1" dirty="0" smtClean="0"/>
              <a:t>How valuable are the activities we do online as opposed to offline ones?</a:t>
            </a:r>
          </a:p>
        </p:txBody>
      </p:sp>
    </p:spTree>
    <p:extLst>
      <p:ext uri="{BB962C8B-B14F-4D97-AF65-F5344CB8AC3E}">
        <p14:creationId xmlns:p14="http://schemas.microsoft.com/office/powerpoint/2010/main" val="1927796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01" r="-1" b="-1"/>
          <a:stretch/>
        </p:blipFill>
        <p:spPr>
          <a:xfrm>
            <a:off x="6338316" y="1904281"/>
            <a:ext cx="5074070" cy="4272681"/>
          </a:xfrm>
          <a:prstGeom prst="rect">
            <a:avLst/>
          </a:prstGeom>
        </p:spPr>
      </p:pic>
      <p:sp>
        <p:nvSpPr>
          <p:cNvPr id="2" name="Title 1"/>
          <p:cNvSpPr>
            <a:spLocks noGrp="1"/>
          </p:cNvSpPr>
          <p:nvPr>
            <p:ph type="title"/>
          </p:nvPr>
        </p:nvSpPr>
        <p:spPr>
          <a:xfrm>
            <a:off x="2175152" y="330210"/>
            <a:ext cx="7729728" cy="1188720"/>
          </a:xfrm>
        </p:spPr>
        <p:txBody>
          <a:bodyPr>
            <a:normAutofit/>
          </a:bodyPr>
          <a:lstStyle/>
          <a:p>
            <a:r>
              <a:rPr lang="en-US" dirty="0" smtClean="0"/>
              <a:t>Phase 1 - Step 1 CPS </a:t>
            </a:r>
            <a:r>
              <a:rPr lang="en-US" dirty="0" err="1" smtClean="0"/>
              <a:t>Dataframe</a:t>
            </a:r>
            <a:r>
              <a:rPr lang="en-US" dirty="0" smtClean="0"/>
              <a:t> </a:t>
            </a:r>
            <a:endParaRPr lang="en-US" dirty="0"/>
          </a:p>
        </p:txBody>
      </p:sp>
      <p:sp>
        <p:nvSpPr>
          <p:cNvPr id="3" name="Content Placeholder 2"/>
          <p:cNvSpPr>
            <a:spLocks noGrp="1"/>
          </p:cNvSpPr>
          <p:nvPr>
            <p:ph idx="1"/>
          </p:nvPr>
        </p:nvSpPr>
        <p:spPr>
          <a:xfrm>
            <a:off x="838200" y="1825625"/>
            <a:ext cx="5015484" cy="4351338"/>
          </a:xfrm>
        </p:spPr>
        <p:txBody>
          <a:bodyPr>
            <a:normAutofit/>
          </a:bodyPr>
          <a:lstStyle/>
          <a:p>
            <a:r>
              <a:rPr lang="en-US" sz="2000" dirty="0"/>
              <a:t>Each row contains has a length 1259. These represent the answers of the subjects on more than 100 questions. To know which answer corresponds to which question, we need to check the CPS codebook.</a:t>
            </a:r>
          </a:p>
          <a:p>
            <a:r>
              <a:rPr lang="en-US" sz="2000" dirty="0"/>
              <a:t>The location of the answers are highlighted in the codebook. </a:t>
            </a:r>
            <a:endParaRPr lang="en-US" sz="2000" dirty="0" smtClean="0"/>
          </a:p>
          <a:p>
            <a:r>
              <a:rPr lang="en-US" sz="2000" dirty="0" smtClean="0"/>
              <a:t>Example shown in the picture.</a:t>
            </a:r>
            <a:endParaRPr lang="en-US" sz="2000" dirty="0"/>
          </a:p>
          <a:p>
            <a:endParaRPr lang="en-US" sz="2000" dirty="0"/>
          </a:p>
        </p:txBody>
      </p:sp>
    </p:spTree>
    <p:extLst>
      <p:ext uri="{BB962C8B-B14F-4D97-AF65-F5344CB8AC3E}">
        <p14:creationId xmlns:p14="http://schemas.microsoft.com/office/powerpoint/2010/main" val="442365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Structuring 2011, 2013, 2015 dataset into </a:t>
            </a:r>
            <a:r>
              <a:rPr lang="en-US" dirty="0" err="1" smtClean="0"/>
              <a:t>dataframe</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2738" y="3180294"/>
            <a:ext cx="4270375" cy="2523061"/>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14387" y="5871053"/>
            <a:ext cx="5183188" cy="876710"/>
          </a:xfrm>
        </p:spPr>
      </p:pic>
      <p:sp>
        <p:nvSpPr>
          <p:cNvPr id="7" name="Text Placeholder 6"/>
          <p:cNvSpPr>
            <a:spLocks noGrp="1"/>
          </p:cNvSpPr>
          <p:nvPr>
            <p:ph type="body" sz="quarter" idx="13"/>
          </p:nvPr>
        </p:nvSpPr>
        <p:spPr/>
        <p:txBody>
          <a:bodyPr/>
          <a:lstStyle/>
          <a:p>
            <a:r>
              <a:rPr lang="en-US" dirty="0" smtClean="0"/>
              <a:t>View End Result</a:t>
            </a:r>
            <a:endParaRPr lang="en-US" dirty="0"/>
          </a:p>
        </p:txBody>
      </p:sp>
      <p:sp>
        <p:nvSpPr>
          <p:cNvPr id="5" name="Title 4"/>
          <p:cNvSpPr>
            <a:spLocks noGrp="1"/>
          </p:cNvSpPr>
          <p:nvPr>
            <p:ph type="title"/>
          </p:nvPr>
        </p:nvSpPr>
        <p:spPr/>
        <p:txBody>
          <a:bodyPr/>
          <a:lstStyle/>
          <a:p>
            <a:r>
              <a:rPr lang="en-US" dirty="0" smtClean="0"/>
              <a:t>Phase 1 - Step 1 CPS </a:t>
            </a:r>
            <a:r>
              <a:rPr lang="en-US" dirty="0" err="1" smtClean="0"/>
              <a:t>Dataframe</a:t>
            </a:r>
            <a:r>
              <a:rPr lang="en-US" dirty="0" smtClean="0"/>
              <a:t> </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7575" y="3481459"/>
            <a:ext cx="6194425" cy="1256597"/>
          </a:xfrm>
          <a:prstGeom prst="rect">
            <a:avLst/>
          </a:prstGeom>
        </p:spPr>
      </p:pic>
    </p:spTree>
    <p:extLst>
      <p:ext uri="{BB962C8B-B14F-4D97-AF65-F5344CB8AC3E}">
        <p14:creationId xmlns:p14="http://schemas.microsoft.com/office/powerpoint/2010/main" val="788323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Selecting Demographic Variables</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2738" y="3164642"/>
            <a:ext cx="4270375" cy="2554365"/>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38888" y="3526313"/>
            <a:ext cx="4252912" cy="1831024"/>
          </a:xfrm>
        </p:spPr>
      </p:pic>
      <p:sp>
        <p:nvSpPr>
          <p:cNvPr id="5" name="Text Placeholder 4"/>
          <p:cNvSpPr>
            <a:spLocks noGrp="1"/>
          </p:cNvSpPr>
          <p:nvPr>
            <p:ph type="body" sz="quarter" idx="13"/>
          </p:nvPr>
        </p:nvSpPr>
        <p:spPr/>
        <p:txBody>
          <a:bodyPr>
            <a:normAutofit/>
          </a:bodyPr>
          <a:lstStyle/>
          <a:p>
            <a:r>
              <a:rPr lang="en-US" dirty="0" smtClean="0"/>
              <a:t>Selecting Time Variables (An example)</a:t>
            </a:r>
            <a:endParaRPr lang="en-US" dirty="0"/>
          </a:p>
        </p:txBody>
      </p:sp>
      <p:sp>
        <p:nvSpPr>
          <p:cNvPr id="2" name="Title 1"/>
          <p:cNvSpPr>
            <a:spLocks noGrp="1"/>
          </p:cNvSpPr>
          <p:nvPr>
            <p:ph type="title"/>
          </p:nvPr>
        </p:nvSpPr>
        <p:spPr/>
        <p:txBody>
          <a:bodyPr/>
          <a:lstStyle/>
          <a:p>
            <a:r>
              <a:rPr lang="en-US" dirty="0" smtClean="0"/>
              <a:t>Phase 1 - Step 2 ATUS </a:t>
            </a:r>
            <a:r>
              <a:rPr lang="en-US" dirty="0" err="1" smtClean="0"/>
              <a:t>Dataframe</a:t>
            </a:r>
            <a:r>
              <a:rPr lang="en-US" dirty="0" smtClean="0"/>
              <a:t> </a:t>
            </a:r>
            <a:endParaRPr lang="en-US" dirty="0"/>
          </a:p>
        </p:txBody>
      </p:sp>
    </p:spTree>
    <p:extLst>
      <p:ext uri="{BB962C8B-B14F-4D97-AF65-F5344CB8AC3E}">
        <p14:creationId xmlns:p14="http://schemas.microsoft.com/office/powerpoint/2010/main" val="293255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View Demographic Variables</a:t>
            </a:r>
            <a:endParaRPr lang="en-US"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13270" y="3143250"/>
            <a:ext cx="4009311" cy="2597150"/>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200400"/>
            <a:ext cx="5183188" cy="1594249"/>
          </a:xfrm>
        </p:spPr>
      </p:pic>
      <p:sp>
        <p:nvSpPr>
          <p:cNvPr id="5" name="Text Placeholder 4"/>
          <p:cNvSpPr>
            <a:spLocks noGrp="1"/>
          </p:cNvSpPr>
          <p:nvPr>
            <p:ph type="body" sz="quarter" idx="13"/>
          </p:nvPr>
        </p:nvSpPr>
        <p:spPr/>
        <p:txBody>
          <a:bodyPr>
            <a:normAutofit/>
          </a:bodyPr>
          <a:lstStyle/>
          <a:p>
            <a:r>
              <a:rPr lang="en-US" dirty="0" smtClean="0"/>
              <a:t>View Time Variables (An example)</a:t>
            </a:r>
            <a:endParaRPr lang="en-US" dirty="0"/>
          </a:p>
        </p:txBody>
      </p:sp>
      <p:sp>
        <p:nvSpPr>
          <p:cNvPr id="2" name="Title 1"/>
          <p:cNvSpPr>
            <a:spLocks noGrp="1"/>
          </p:cNvSpPr>
          <p:nvPr>
            <p:ph type="title"/>
          </p:nvPr>
        </p:nvSpPr>
        <p:spPr/>
        <p:txBody>
          <a:bodyPr/>
          <a:lstStyle/>
          <a:p>
            <a:r>
              <a:rPr lang="en-US" dirty="0" smtClean="0"/>
              <a:t>Phase 1 - Step 2 ATUS </a:t>
            </a:r>
            <a:r>
              <a:rPr lang="en-US" dirty="0" err="1" smtClean="0"/>
              <a:t>Dataframe</a:t>
            </a:r>
            <a:r>
              <a:rPr lang="en-US" dirty="0" smtClean="0"/>
              <a:t> </a:t>
            </a:r>
            <a:endParaRPr lang="en-US" dirty="0"/>
          </a:p>
        </p:txBody>
      </p:sp>
    </p:spTree>
    <p:extLst>
      <p:ext uri="{BB962C8B-B14F-4D97-AF65-F5344CB8AC3E}">
        <p14:creationId xmlns:p14="http://schemas.microsoft.com/office/powerpoint/2010/main" val="1887899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CPS</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2738" y="3464151"/>
            <a:ext cx="4270375" cy="1955347"/>
          </a:xfrm>
        </p:spPr>
      </p:pic>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60688" y="3143250"/>
            <a:ext cx="4009311" cy="2597150"/>
          </a:xfrm>
        </p:spPr>
      </p:pic>
      <p:sp>
        <p:nvSpPr>
          <p:cNvPr id="5" name="Text Placeholder 4"/>
          <p:cNvSpPr>
            <a:spLocks noGrp="1"/>
          </p:cNvSpPr>
          <p:nvPr>
            <p:ph type="body" sz="quarter" idx="13"/>
          </p:nvPr>
        </p:nvSpPr>
        <p:spPr/>
        <p:txBody>
          <a:bodyPr/>
          <a:lstStyle/>
          <a:p>
            <a:r>
              <a:rPr lang="en-US" dirty="0" smtClean="0"/>
              <a:t>ATUS</a:t>
            </a:r>
            <a:endParaRPr lang="en-US" dirty="0"/>
          </a:p>
        </p:txBody>
      </p:sp>
      <p:sp>
        <p:nvSpPr>
          <p:cNvPr id="2" name="Title 1"/>
          <p:cNvSpPr>
            <a:spLocks noGrp="1"/>
          </p:cNvSpPr>
          <p:nvPr>
            <p:ph type="title"/>
          </p:nvPr>
        </p:nvSpPr>
        <p:spPr/>
        <p:txBody>
          <a:bodyPr/>
          <a:lstStyle/>
          <a:p>
            <a:r>
              <a:rPr lang="en-US" dirty="0" smtClean="0"/>
              <a:t>Phase 1 </a:t>
            </a:r>
            <a:r>
              <a:rPr lang="mr-IN" dirty="0" smtClean="0"/>
              <a:t>–</a:t>
            </a:r>
            <a:r>
              <a:rPr lang="en-US" dirty="0" smtClean="0"/>
              <a:t> Step 3 Data Consistency CPS vs. ATUS Demographics</a:t>
            </a:r>
            <a:endParaRPr lang="en-US" dirty="0"/>
          </a:p>
        </p:txBody>
      </p:sp>
    </p:spTree>
    <p:extLst>
      <p:ext uri="{BB962C8B-B14F-4D97-AF65-F5344CB8AC3E}">
        <p14:creationId xmlns:p14="http://schemas.microsoft.com/office/powerpoint/2010/main" val="978222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ATUS Update Example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5520" y="3224213"/>
            <a:ext cx="5182055" cy="1644506"/>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01636"/>
            <a:ext cx="5183188" cy="2768889"/>
          </a:xfrm>
        </p:spPr>
      </p:pic>
      <p:sp>
        <p:nvSpPr>
          <p:cNvPr id="5" name="Text Placeholder 4"/>
          <p:cNvSpPr>
            <a:spLocks noGrp="1"/>
          </p:cNvSpPr>
          <p:nvPr>
            <p:ph type="body" sz="quarter" idx="13"/>
          </p:nvPr>
        </p:nvSpPr>
        <p:spPr/>
        <p:txBody>
          <a:bodyPr/>
          <a:lstStyle/>
          <a:p>
            <a:r>
              <a:rPr lang="en-US" dirty="0" smtClean="0"/>
              <a:t>ATUS Result</a:t>
            </a:r>
            <a:endParaRPr lang="en-US" dirty="0"/>
          </a:p>
        </p:txBody>
      </p:sp>
      <p:sp>
        <p:nvSpPr>
          <p:cNvPr id="2" name="Title 1"/>
          <p:cNvSpPr>
            <a:spLocks noGrp="1"/>
          </p:cNvSpPr>
          <p:nvPr>
            <p:ph type="title"/>
          </p:nvPr>
        </p:nvSpPr>
        <p:spPr/>
        <p:txBody>
          <a:bodyPr/>
          <a:lstStyle/>
          <a:p>
            <a:r>
              <a:rPr lang="en-US" dirty="0" smtClean="0"/>
              <a:t>Phase 1 </a:t>
            </a:r>
            <a:r>
              <a:rPr lang="mr-IN" dirty="0" smtClean="0"/>
              <a:t>–</a:t>
            </a:r>
            <a:r>
              <a:rPr lang="en-US" dirty="0" smtClean="0"/>
              <a:t> Step 3 Data Consistency CPS vs. ATUS Demographics</a:t>
            </a:r>
            <a:endParaRPr lang="en-US" dirty="0"/>
          </a:p>
        </p:txBody>
      </p:sp>
    </p:spTree>
    <p:extLst>
      <p:ext uri="{BB962C8B-B14F-4D97-AF65-F5344CB8AC3E}">
        <p14:creationId xmlns:p14="http://schemas.microsoft.com/office/powerpoint/2010/main" val="7746716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Example: </a:t>
            </a:r>
            <a:r>
              <a:rPr lang="en-US" dirty="0" err="1" smtClean="0"/>
              <a:t>Labour</a:t>
            </a:r>
            <a:r>
              <a:rPr lang="en-US" dirty="0" smtClean="0"/>
              <a:t> Force Status</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7" y="2505075"/>
            <a:ext cx="5157787" cy="1847233"/>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914400" y="4352308"/>
            <a:ext cx="5183188" cy="1879474"/>
          </a:xfrm>
        </p:spPr>
      </p:pic>
      <p:sp>
        <p:nvSpPr>
          <p:cNvPr id="5" name="Text Placeholder 4"/>
          <p:cNvSpPr>
            <a:spLocks noGrp="1"/>
          </p:cNvSpPr>
          <p:nvPr>
            <p:ph type="body" sz="quarter" idx="13"/>
          </p:nvPr>
        </p:nvSpPr>
        <p:spPr/>
        <p:txBody>
          <a:bodyPr/>
          <a:lstStyle/>
          <a:p>
            <a:r>
              <a:rPr lang="en-US" dirty="0" smtClean="0"/>
              <a:t>R code</a:t>
            </a:r>
            <a:endParaRPr lang="en-US" dirty="0"/>
          </a:p>
        </p:txBody>
      </p:sp>
      <p:sp>
        <p:nvSpPr>
          <p:cNvPr id="2" name="Title 1"/>
          <p:cNvSpPr>
            <a:spLocks noGrp="1"/>
          </p:cNvSpPr>
          <p:nvPr>
            <p:ph type="title"/>
          </p:nvPr>
        </p:nvSpPr>
        <p:spPr/>
        <p:txBody>
          <a:bodyPr/>
          <a:lstStyle/>
          <a:p>
            <a:r>
              <a:rPr lang="en-US" dirty="0" smtClean="0"/>
              <a:t>Phase 1 </a:t>
            </a:r>
            <a:r>
              <a:rPr lang="mr-IN" dirty="0" smtClean="0"/>
              <a:t>–</a:t>
            </a:r>
            <a:r>
              <a:rPr lang="en-US" dirty="0" smtClean="0"/>
              <a:t> Step 3 Data Consistency CPS vs. ATUS Demographics</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2749240"/>
            <a:ext cx="6019800" cy="1603067"/>
          </a:xfrm>
          <a:prstGeom prst="rect">
            <a:avLst/>
          </a:prstGeom>
        </p:spPr>
      </p:pic>
    </p:spTree>
    <p:extLst>
      <p:ext uri="{BB962C8B-B14F-4D97-AF65-F5344CB8AC3E}">
        <p14:creationId xmlns:p14="http://schemas.microsoft.com/office/powerpoint/2010/main" val="723250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NAs in ATUS </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701636"/>
            <a:ext cx="5157787" cy="2774741"/>
          </a:xfrm>
        </p:spPr>
      </p:pic>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01636"/>
            <a:ext cx="5183188" cy="2755845"/>
          </a:xfrm>
        </p:spPr>
      </p:pic>
      <p:sp>
        <p:nvSpPr>
          <p:cNvPr id="5" name="Text Placeholder 4"/>
          <p:cNvSpPr>
            <a:spLocks noGrp="1"/>
          </p:cNvSpPr>
          <p:nvPr>
            <p:ph type="body" sz="quarter" idx="13"/>
          </p:nvPr>
        </p:nvSpPr>
        <p:spPr>
          <a:xfrm>
            <a:off x="6338316" y="2313433"/>
            <a:ext cx="4270248" cy="388203"/>
          </a:xfrm>
        </p:spPr>
        <p:txBody>
          <a:bodyPr/>
          <a:lstStyle/>
          <a:p>
            <a:r>
              <a:rPr lang="en-US" dirty="0" smtClean="0"/>
              <a:t>NAs in CPS</a:t>
            </a:r>
            <a:endParaRPr lang="en-US" dirty="0"/>
          </a:p>
        </p:txBody>
      </p:sp>
      <p:sp>
        <p:nvSpPr>
          <p:cNvPr id="2" name="Title 1"/>
          <p:cNvSpPr>
            <a:spLocks noGrp="1"/>
          </p:cNvSpPr>
          <p:nvPr>
            <p:ph type="title"/>
          </p:nvPr>
        </p:nvSpPr>
        <p:spPr/>
        <p:txBody>
          <a:bodyPr/>
          <a:lstStyle/>
          <a:p>
            <a:r>
              <a:rPr lang="en-US" dirty="0" smtClean="0"/>
              <a:t>Phase 1 </a:t>
            </a:r>
            <a:r>
              <a:rPr lang="mr-IN" dirty="0" smtClean="0"/>
              <a:t>–</a:t>
            </a:r>
            <a:r>
              <a:rPr lang="en-US" dirty="0" smtClean="0"/>
              <a:t> Step 4 Dealing With Missing Values</a:t>
            </a:r>
            <a:endParaRPr lang="en-US" dirty="0"/>
          </a:p>
        </p:txBody>
      </p:sp>
      <p:sp>
        <p:nvSpPr>
          <p:cNvPr id="9" name="Text Placeholder 4"/>
          <p:cNvSpPr txBox="1">
            <a:spLocks/>
          </p:cNvSpPr>
          <p:nvPr/>
        </p:nvSpPr>
        <p:spPr>
          <a:xfrm>
            <a:off x="1155128" y="2347513"/>
            <a:ext cx="4270248" cy="388203"/>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dirty="0" smtClean="0"/>
              <a:t>NAs in ATUS</a:t>
            </a:r>
            <a:endParaRPr lang="en-US" dirty="0"/>
          </a:p>
        </p:txBody>
      </p:sp>
    </p:spTree>
    <p:extLst>
      <p:ext uri="{BB962C8B-B14F-4D97-AF65-F5344CB8AC3E}">
        <p14:creationId xmlns:p14="http://schemas.microsoft.com/office/powerpoint/2010/main" val="216419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CPS Demographics</a:t>
            </a:r>
            <a:endParaRPr lang="en-US" dirty="0"/>
          </a:p>
        </p:txBody>
      </p:sp>
      <p:pic>
        <p:nvPicPr>
          <p:cNvPr id="7" name="Picture"/>
          <p:cNvPicPr>
            <a:picLocks noGrp="1"/>
          </p:cNvPicPr>
          <p:nvPr>
            <p:ph sz="half" idx="2"/>
          </p:nvPr>
        </p:nvPicPr>
        <p:blipFill>
          <a:blip r:embed="rId2"/>
          <a:stretch>
            <a:fillRect/>
          </a:stretch>
        </p:blipFill>
        <p:spPr bwMode="auto">
          <a:xfrm>
            <a:off x="2094707" y="3143250"/>
            <a:ext cx="3246437" cy="2597150"/>
          </a:xfrm>
          <a:prstGeom prst="rect">
            <a:avLst/>
          </a:prstGeom>
          <a:noFill/>
          <a:ln w="9525">
            <a:noFill/>
            <a:headEnd/>
            <a:tailEnd/>
          </a:ln>
        </p:spPr>
      </p:pic>
      <p:pic>
        <p:nvPicPr>
          <p:cNvPr id="10" name="Picture"/>
          <p:cNvPicPr>
            <a:picLocks noGrp="1"/>
          </p:cNvPicPr>
          <p:nvPr>
            <p:ph sz="quarter" idx="4"/>
          </p:nvPr>
        </p:nvPicPr>
        <p:blipFill>
          <a:blip r:embed="rId3"/>
          <a:stretch>
            <a:fillRect/>
          </a:stretch>
        </p:blipFill>
        <p:spPr bwMode="auto">
          <a:xfrm>
            <a:off x="6842125" y="3143250"/>
            <a:ext cx="3246437" cy="2597150"/>
          </a:xfrm>
          <a:prstGeom prst="rect">
            <a:avLst/>
          </a:prstGeom>
          <a:noFill/>
          <a:ln w="9525">
            <a:noFill/>
            <a:headEnd/>
            <a:tailEnd/>
          </a:ln>
        </p:spPr>
      </p:pic>
      <p:sp>
        <p:nvSpPr>
          <p:cNvPr id="5" name="Text Placeholder 4"/>
          <p:cNvSpPr>
            <a:spLocks noGrp="1"/>
          </p:cNvSpPr>
          <p:nvPr>
            <p:ph type="body" sz="quarter" idx="13"/>
          </p:nvPr>
        </p:nvSpPr>
        <p:spPr/>
        <p:txBody>
          <a:bodyPr/>
          <a:lstStyle/>
          <a:p>
            <a:r>
              <a:rPr lang="en-US" dirty="0" smtClean="0"/>
              <a:t>Children</a:t>
            </a:r>
            <a:endParaRPr lang="en-US" dirty="0"/>
          </a:p>
        </p:txBody>
      </p:sp>
      <p:sp>
        <p:nvSpPr>
          <p:cNvPr id="2" name="Title 1"/>
          <p:cNvSpPr>
            <a:spLocks noGrp="1"/>
          </p:cNvSpPr>
          <p:nvPr>
            <p:ph type="title"/>
          </p:nvPr>
        </p:nvSpPr>
        <p:spPr/>
        <p:txBody>
          <a:bodyPr/>
          <a:lstStyle/>
          <a:p>
            <a:r>
              <a:rPr lang="en-US" dirty="0" smtClean="0"/>
              <a:t>Phase 1 </a:t>
            </a:r>
            <a:r>
              <a:rPr lang="mr-IN" dirty="0" smtClean="0"/>
              <a:t>–</a:t>
            </a:r>
            <a:r>
              <a:rPr lang="en-US" dirty="0" smtClean="0"/>
              <a:t> Step 5 Dealing Outliers </a:t>
            </a:r>
            <a:endParaRPr lang="en-US" dirty="0"/>
          </a:p>
        </p:txBody>
      </p:sp>
    </p:spTree>
    <p:extLst>
      <p:ext uri="{BB962C8B-B14F-4D97-AF65-F5344CB8AC3E}">
        <p14:creationId xmlns:p14="http://schemas.microsoft.com/office/powerpoint/2010/main" val="699392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ATUS Demographics</a:t>
            </a:r>
            <a:endParaRPr lang="en-US" dirty="0"/>
          </a:p>
        </p:txBody>
      </p:sp>
      <p:pic>
        <p:nvPicPr>
          <p:cNvPr id="8" name="Picture"/>
          <p:cNvPicPr>
            <a:picLocks noGrp="1"/>
          </p:cNvPicPr>
          <p:nvPr>
            <p:ph sz="half" idx="2"/>
          </p:nvPr>
        </p:nvPicPr>
        <p:blipFill>
          <a:blip r:embed="rId2"/>
          <a:stretch>
            <a:fillRect/>
          </a:stretch>
        </p:blipFill>
        <p:spPr bwMode="auto">
          <a:xfrm>
            <a:off x="2094707" y="3143250"/>
            <a:ext cx="3246437" cy="2597150"/>
          </a:xfrm>
          <a:prstGeom prst="rect">
            <a:avLst/>
          </a:prstGeom>
          <a:noFill/>
          <a:ln w="9525">
            <a:noFill/>
            <a:headEnd/>
            <a:tailEnd/>
          </a:ln>
        </p:spPr>
      </p:pic>
      <p:pic>
        <p:nvPicPr>
          <p:cNvPr id="11" name="Picture"/>
          <p:cNvPicPr>
            <a:picLocks noGrp="1"/>
          </p:cNvPicPr>
          <p:nvPr>
            <p:ph sz="quarter" idx="4"/>
          </p:nvPr>
        </p:nvPicPr>
        <p:blipFill>
          <a:blip r:embed="rId3"/>
          <a:stretch>
            <a:fillRect/>
          </a:stretch>
        </p:blipFill>
        <p:spPr bwMode="auto">
          <a:xfrm>
            <a:off x="6842125" y="3143250"/>
            <a:ext cx="3246437" cy="2597150"/>
          </a:xfrm>
          <a:prstGeom prst="rect">
            <a:avLst/>
          </a:prstGeom>
          <a:noFill/>
          <a:ln w="9525">
            <a:noFill/>
            <a:headEnd/>
            <a:tailEnd/>
          </a:ln>
        </p:spPr>
      </p:pic>
      <p:sp>
        <p:nvSpPr>
          <p:cNvPr id="5" name="Text Placeholder 4"/>
          <p:cNvSpPr>
            <a:spLocks noGrp="1"/>
          </p:cNvSpPr>
          <p:nvPr>
            <p:ph type="body" sz="quarter" idx="13"/>
          </p:nvPr>
        </p:nvSpPr>
        <p:spPr/>
        <p:txBody>
          <a:bodyPr/>
          <a:lstStyle/>
          <a:p>
            <a:r>
              <a:rPr lang="en-US" dirty="0" smtClean="0"/>
              <a:t>Children</a:t>
            </a:r>
            <a:endParaRPr lang="en-US" dirty="0"/>
          </a:p>
        </p:txBody>
      </p:sp>
      <p:sp>
        <p:nvSpPr>
          <p:cNvPr id="2" name="Title 1"/>
          <p:cNvSpPr>
            <a:spLocks noGrp="1"/>
          </p:cNvSpPr>
          <p:nvPr>
            <p:ph type="title"/>
          </p:nvPr>
        </p:nvSpPr>
        <p:spPr/>
        <p:txBody>
          <a:bodyPr/>
          <a:lstStyle/>
          <a:p>
            <a:r>
              <a:rPr lang="en-US" dirty="0" smtClean="0"/>
              <a:t>Phase 1 </a:t>
            </a:r>
            <a:r>
              <a:rPr lang="mr-IN" dirty="0" smtClean="0"/>
              <a:t>–</a:t>
            </a:r>
            <a:r>
              <a:rPr lang="en-US" dirty="0" smtClean="0"/>
              <a:t> Step 5 Dealing Outliers </a:t>
            </a:r>
            <a:endParaRPr lang="en-US" dirty="0"/>
          </a:p>
        </p:txBody>
      </p:sp>
    </p:spTree>
    <p:extLst>
      <p:ext uri="{BB962C8B-B14F-4D97-AF65-F5344CB8AC3E}">
        <p14:creationId xmlns:p14="http://schemas.microsoft.com/office/powerpoint/2010/main" val="1839097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68" y="216301"/>
            <a:ext cx="9510590" cy="1903444"/>
          </a:xfrm>
        </p:spPr>
        <p:txBody>
          <a:bodyPr>
            <a:normAutofit fontScale="90000"/>
          </a:bodyPr>
          <a:lstStyle/>
          <a:p>
            <a:r>
              <a:rPr lang="en-US" dirty="0" smtClean="0"/>
              <a:t>Literature</a:t>
            </a:r>
            <a:br>
              <a:rPr lang="en-US" dirty="0" smtClean="0"/>
            </a:br>
            <a:r>
              <a:rPr lang="en-US" sz="3100" dirty="0" err="1" smtClean="0"/>
              <a:t>Wallsten</a:t>
            </a:r>
            <a:r>
              <a:rPr lang="en-US" sz="3100" dirty="0"/>
              <a:t>, Scott. </a:t>
            </a:r>
            <a:r>
              <a:rPr lang="en-US" sz="3100" i="1" dirty="0"/>
              <a:t>What are we not doing when we're online</a:t>
            </a:r>
            <a:r>
              <a:rPr lang="en-US" sz="3100" dirty="0"/>
              <a:t>. No. w19549. National Bureau of Economic Research, 2013.</a:t>
            </a:r>
            <a:r>
              <a:rPr lang="en-US" dirty="0"/>
              <a:t/>
            </a:r>
            <a:br>
              <a:rPr lang="en-US" dirty="0"/>
            </a:br>
            <a:endParaRPr lang="en-US" dirty="0"/>
          </a:p>
        </p:txBody>
      </p:sp>
      <p:sp>
        <p:nvSpPr>
          <p:cNvPr id="3" name="Content Placeholder 2"/>
          <p:cNvSpPr>
            <a:spLocks noGrp="1"/>
          </p:cNvSpPr>
          <p:nvPr>
            <p:ph idx="1"/>
          </p:nvPr>
        </p:nvSpPr>
        <p:spPr>
          <a:xfrm>
            <a:off x="457200" y="2332653"/>
            <a:ext cx="11284526" cy="4130492"/>
          </a:xfrm>
        </p:spPr>
        <p:txBody>
          <a:bodyPr>
            <a:normAutofit/>
          </a:bodyPr>
          <a:lstStyle/>
          <a:p>
            <a:r>
              <a:rPr lang="en-US" dirty="0" smtClean="0"/>
              <a:t>“Estimating </a:t>
            </a:r>
            <a:r>
              <a:rPr lang="en-US" dirty="0"/>
              <a:t>the value of the Internet is difficult in part not just because many online activities do not require monetary payment, but also because these activities may crowd out other, offline, activities</a:t>
            </a:r>
            <a:r>
              <a:rPr lang="en-US" dirty="0" smtClean="0"/>
              <a:t>.”</a:t>
            </a:r>
          </a:p>
          <a:p>
            <a:r>
              <a:rPr lang="en-US" dirty="0" smtClean="0"/>
              <a:t>This paper “</a:t>
            </a:r>
            <a:r>
              <a:rPr lang="en-US" dirty="0"/>
              <a:t>estimates the opportunity cost of online leisure time. The analysis suggests that the opportunity cost of online leisure is less time spent on a variety of activities, including leisure, sleep, and work. </a:t>
            </a:r>
            <a:r>
              <a:rPr lang="en-US" dirty="0" smtClean="0"/>
              <a:t>“</a:t>
            </a:r>
          </a:p>
          <a:p>
            <a:pPr marL="0" indent="0">
              <a:buNone/>
            </a:pPr>
            <a:endParaRPr lang="en-US" dirty="0"/>
          </a:p>
          <a:p>
            <a:pPr marL="0" indent="0">
              <a:buNone/>
            </a:pPr>
            <a:r>
              <a:rPr lang="en-US" b="1" dirty="0" smtClean="0"/>
              <a:t>	     Opportunity Cost of Online Leisure Time = Time Foregone on Other Activity </a:t>
            </a:r>
          </a:p>
          <a:p>
            <a:endParaRPr lang="en-US" dirty="0" smtClean="0"/>
          </a:p>
          <a:p>
            <a:pPr marL="3657600" lvl="8" indent="0">
              <a:buNone/>
            </a:pPr>
            <a:endParaRPr lang="en-US" dirty="0"/>
          </a:p>
          <a:p>
            <a:pPr marL="3657600" lvl="8" indent="0">
              <a:buNone/>
            </a:pPr>
            <a:endParaRPr lang="en-US" sz="2800" dirty="0" smtClean="0"/>
          </a:p>
          <a:p>
            <a:pPr marL="3657600" lvl="8" indent="0">
              <a:buNone/>
            </a:pPr>
            <a:r>
              <a:rPr lang="en-US" sz="2800" dirty="0" smtClean="0"/>
              <a:t>CROWD-OUT EFFECT</a:t>
            </a:r>
          </a:p>
        </p:txBody>
      </p:sp>
      <p:sp>
        <p:nvSpPr>
          <p:cNvPr id="6" name="Down Arrow 5"/>
          <p:cNvSpPr/>
          <p:nvPr/>
        </p:nvSpPr>
        <p:spPr>
          <a:xfrm>
            <a:off x="5444836" y="466191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653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ATUS Time Variables</a:t>
            </a:r>
            <a:endParaRPr lang="en-US" dirty="0"/>
          </a:p>
        </p:txBody>
      </p:sp>
      <p:pic>
        <p:nvPicPr>
          <p:cNvPr id="7" name="Picture"/>
          <p:cNvPicPr>
            <a:picLocks noGrp="1"/>
          </p:cNvPicPr>
          <p:nvPr>
            <p:ph sz="half" idx="2"/>
          </p:nvPr>
        </p:nvPicPr>
        <p:blipFill>
          <a:blip r:embed="rId2"/>
          <a:stretch>
            <a:fillRect/>
          </a:stretch>
        </p:blipFill>
        <p:spPr bwMode="auto">
          <a:xfrm>
            <a:off x="2094707" y="3143250"/>
            <a:ext cx="3246437" cy="2597150"/>
          </a:xfrm>
          <a:prstGeom prst="rect">
            <a:avLst/>
          </a:prstGeom>
          <a:noFill/>
          <a:ln w="9525">
            <a:noFill/>
            <a:headEnd/>
            <a:tailEnd/>
          </a:ln>
        </p:spPr>
      </p:pic>
      <p:pic>
        <p:nvPicPr>
          <p:cNvPr id="8" name="Picture"/>
          <p:cNvPicPr>
            <a:picLocks noGrp="1"/>
          </p:cNvPicPr>
          <p:nvPr>
            <p:ph sz="quarter" idx="4"/>
          </p:nvPr>
        </p:nvPicPr>
        <p:blipFill>
          <a:blip r:embed="rId3"/>
          <a:stretch>
            <a:fillRect/>
          </a:stretch>
        </p:blipFill>
        <p:spPr bwMode="auto">
          <a:xfrm>
            <a:off x="6842125" y="3143250"/>
            <a:ext cx="3246437" cy="2597150"/>
          </a:xfrm>
          <a:prstGeom prst="rect">
            <a:avLst/>
          </a:prstGeom>
          <a:noFill/>
          <a:ln w="9525">
            <a:noFill/>
            <a:headEnd/>
            <a:tailEnd/>
          </a:ln>
        </p:spPr>
      </p:pic>
      <p:sp>
        <p:nvSpPr>
          <p:cNvPr id="5" name="Text Placeholder 4"/>
          <p:cNvSpPr>
            <a:spLocks noGrp="1"/>
          </p:cNvSpPr>
          <p:nvPr>
            <p:ph type="body" sz="quarter" idx="13"/>
          </p:nvPr>
        </p:nvSpPr>
        <p:spPr/>
        <p:txBody>
          <a:bodyPr/>
          <a:lstStyle/>
          <a:p>
            <a:r>
              <a:rPr lang="en-US" dirty="0" smtClean="0"/>
              <a:t>Leisure Time</a:t>
            </a:r>
            <a:endParaRPr lang="en-US" dirty="0"/>
          </a:p>
        </p:txBody>
      </p:sp>
      <p:sp>
        <p:nvSpPr>
          <p:cNvPr id="2" name="Title 1"/>
          <p:cNvSpPr>
            <a:spLocks noGrp="1"/>
          </p:cNvSpPr>
          <p:nvPr>
            <p:ph type="title"/>
          </p:nvPr>
        </p:nvSpPr>
        <p:spPr/>
        <p:txBody>
          <a:bodyPr/>
          <a:lstStyle/>
          <a:p>
            <a:r>
              <a:rPr lang="en-US" dirty="0" smtClean="0"/>
              <a:t>Phase 1 </a:t>
            </a:r>
            <a:r>
              <a:rPr lang="mr-IN" dirty="0" smtClean="0"/>
              <a:t>–</a:t>
            </a:r>
            <a:r>
              <a:rPr lang="en-US" dirty="0" smtClean="0"/>
              <a:t> Step 5 Dealing Outliers </a:t>
            </a:r>
            <a:endParaRPr lang="en-US" dirty="0"/>
          </a:p>
        </p:txBody>
      </p:sp>
    </p:spTree>
    <p:extLst>
      <p:ext uri="{BB962C8B-B14F-4D97-AF65-F5344CB8AC3E}">
        <p14:creationId xmlns:p14="http://schemas.microsoft.com/office/powerpoint/2010/main" val="1897017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a:t>
            </a:r>
            <a:r>
              <a:rPr lang="mr-IN" dirty="0" smtClean="0"/>
              <a:t>–</a:t>
            </a:r>
            <a:r>
              <a:rPr lang="en-US" dirty="0" smtClean="0"/>
              <a:t> Step 5 Dealing Outliers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438" y="3012417"/>
            <a:ext cx="7731125" cy="2353990"/>
          </a:xfrm>
        </p:spPr>
      </p:pic>
    </p:spTree>
    <p:extLst>
      <p:ext uri="{BB962C8B-B14F-4D97-AF65-F5344CB8AC3E}">
        <p14:creationId xmlns:p14="http://schemas.microsoft.com/office/powerpoint/2010/main" val="1366690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a:t>
            </a:r>
            <a:r>
              <a:rPr lang="mr-IN" dirty="0" smtClean="0"/>
              <a:t>–</a:t>
            </a:r>
            <a:r>
              <a:rPr lang="en-US" dirty="0" smtClean="0"/>
              <a:t> Step 6 Final Datasets</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3955" y="2638425"/>
            <a:ext cx="3826353" cy="310197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8888" y="3498617"/>
            <a:ext cx="4270375" cy="1381591"/>
          </a:xfrm>
        </p:spPr>
      </p:pic>
    </p:spTree>
    <p:extLst>
      <p:ext uri="{BB962C8B-B14F-4D97-AF65-F5344CB8AC3E}">
        <p14:creationId xmlns:p14="http://schemas.microsoft.com/office/powerpoint/2010/main" val="482884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PHASE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8287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24" y="2103437"/>
            <a:ext cx="4939145" cy="1325563"/>
          </a:xfrm>
        </p:spPr>
        <p:txBody>
          <a:bodyPr/>
          <a:lstStyle/>
          <a:p>
            <a:r>
              <a:rPr lang="en-US" dirty="0" smtClean="0"/>
              <a:t>Phase 2 </a:t>
            </a:r>
            <a:r>
              <a:rPr lang="mr-IN" dirty="0" smtClean="0"/>
              <a:t>–</a:t>
            </a:r>
            <a:r>
              <a:rPr lang="en-US" dirty="0" smtClean="0"/>
              <a:t> Step 1 Correlation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345" y="0"/>
            <a:ext cx="6644185" cy="6858000"/>
          </a:xfrm>
          <a:prstGeom prst="rect">
            <a:avLst/>
          </a:prstGeom>
        </p:spPr>
      </p:pic>
    </p:spTree>
    <p:extLst>
      <p:ext uri="{BB962C8B-B14F-4D97-AF65-F5344CB8AC3E}">
        <p14:creationId xmlns:p14="http://schemas.microsoft.com/office/powerpoint/2010/main" val="128446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mr-IN" dirty="0" smtClean="0"/>
              <a:t>–</a:t>
            </a:r>
            <a:r>
              <a:rPr lang="en-US" dirty="0" smtClean="0"/>
              <a:t> Step 2 Conditional Inference Tree Building</a:t>
            </a:r>
            <a:endParaRPr 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1539" y="2265373"/>
            <a:ext cx="5525682" cy="4160140"/>
          </a:xfrm>
        </p:spPr>
      </p:pic>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38887" y="2266956"/>
            <a:ext cx="5832781" cy="4158557"/>
          </a:xfrm>
        </p:spPr>
      </p:pic>
    </p:spTree>
    <p:extLst>
      <p:ext uri="{BB962C8B-B14F-4D97-AF65-F5344CB8AC3E}">
        <p14:creationId xmlns:p14="http://schemas.microsoft.com/office/powerpoint/2010/main" val="8961213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mr-IN" dirty="0" smtClean="0"/>
              <a:t>–</a:t>
            </a:r>
            <a:r>
              <a:rPr lang="en-US" dirty="0" smtClean="0"/>
              <a:t> Step 3 Traditional Decision Tree Building</a:t>
            </a:r>
            <a:endParaRPr lang="en-US" dirty="0"/>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7356" y="2263519"/>
            <a:ext cx="5655757" cy="4087853"/>
          </a:xfr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38888" y="2263519"/>
            <a:ext cx="5670929" cy="4087853"/>
          </a:xfrm>
        </p:spPr>
      </p:pic>
    </p:spTree>
    <p:extLst>
      <p:ext uri="{BB962C8B-B14F-4D97-AF65-F5344CB8AC3E}">
        <p14:creationId xmlns:p14="http://schemas.microsoft.com/office/powerpoint/2010/main" val="366791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smtClean="0"/>
              <a:t>Percentage Comparison</a:t>
            </a:r>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05075"/>
            <a:ext cx="5157787" cy="2673713"/>
          </a:xfrm>
        </p:spPr>
      </p:pic>
      <p:sp>
        <p:nvSpPr>
          <p:cNvPr id="8" name="Content Placeholder 7"/>
          <p:cNvSpPr>
            <a:spLocks noGrp="1"/>
          </p:cNvSpPr>
          <p:nvPr>
            <p:ph sz="quarter" idx="4"/>
          </p:nvPr>
        </p:nvSpPr>
        <p:spPr/>
        <p:txBody>
          <a:bodyPr/>
          <a:lstStyle/>
          <a:p>
            <a:r>
              <a:rPr lang="en-US" dirty="0" smtClean="0"/>
              <a:t>Our model estimates 87%</a:t>
            </a:r>
          </a:p>
          <a:p>
            <a:pPr lvl="1"/>
            <a:r>
              <a:rPr lang="en-US" dirty="0" smtClean="0"/>
              <a:t>Note: we </a:t>
            </a:r>
            <a:r>
              <a:rPr lang="en-US" dirty="0"/>
              <a:t>only took years 2011, 2013 and 2015 </a:t>
            </a:r>
            <a:r>
              <a:rPr lang="en-US" dirty="0" smtClean="0"/>
              <a:t>and </a:t>
            </a:r>
            <a:r>
              <a:rPr lang="en-US" u="sng" dirty="0" smtClean="0"/>
              <a:t>averaged them</a:t>
            </a:r>
          </a:p>
          <a:p>
            <a:r>
              <a:rPr lang="en-US" dirty="0" smtClean="0"/>
              <a:t>According to PEW Research Center: the averaged percentage of population using the Internet from 2011 to 2015 is 84%. </a:t>
            </a:r>
            <a:endParaRPr lang="en-US" dirty="0"/>
          </a:p>
        </p:txBody>
      </p:sp>
      <p:sp>
        <p:nvSpPr>
          <p:cNvPr id="2" name="Title 1"/>
          <p:cNvSpPr>
            <a:spLocks noGrp="1"/>
          </p:cNvSpPr>
          <p:nvPr>
            <p:ph type="title"/>
          </p:nvPr>
        </p:nvSpPr>
        <p:spPr>
          <a:xfrm>
            <a:off x="839788" y="365125"/>
            <a:ext cx="10515600" cy="1549400"/>
          </a:xfrm>
        </p:spPr>
        <p:txBody>
          <a:bodyPr>
            <a:normAutofit/>
          </a:bodyPr>
          <a:lstStyle/>
          <a:p>
            <a:r>
              <a:rPr lang="en-US" dirty="0" smtClean="0"/>
              <a:t>Phase 2 </a:t>
            </a:r>
            <a:r>
              <a:rPr lang="mr-IN" dirty="0" smtClean="0"/>
              <a:t>–</a:t>
            </a:r>
            <a:r>
              <a:rPr lang="en-US" dirty="0" smtClean="0"/>
              <a:t> Step 4 and Step 5 Decision Tree Application on the ATUS Dataset ‘Who has Internet’</a:t>
            </a:r>
            <a:endParaRPr lang="en-US" dirty="0"/>
          </a:p>
        </p:txBody>
      </p:sp>
    </p:spTree>
    <p:extLst>
      <p:ext uri="{BB962C8B-B14F-4D97-AF65-F5344CB8AC3E}">
        <p14:creationId xmlns:p14="http://schemas.microsoft.com/office/powerpoint/2010/main" val="21350341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PHASE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29535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98" y="1876684"/>
            <a:ext cx="5476875" cy="1325563"/>
          </a:xfrm>
        </p:spPr>
        <p:txBody>
          <a:bodyPr/>
          <a:lstStyle/>
          <a:p>
            <a:r>
              <a:rPr lang="en-US" dirty="0" smtClean="0"/>
              <a:t>Phase 3 </a:t>
            </a:r>
            <a:r>
              <a:rPr lang="mr-IN" dirty="0" smtClean="0"/>
              <a:t>–</a:t>
            </a:r>
            <a:r>
              <a:rPr lang="en-US" dirty="0" smtClean="0"/>
              <a:t> Step 1 Linear Regression Analysis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675" y="-6350"/>
            <a:ext cx="5648325" cy="6858000"/>
          </a:xfrm>
          <a:prstGeom prst="rect">
            <a:avLst/>
          </a:prstGeom>
        </p:spPr>
      </p:pic>
    </p:spTree>
    <p:extLst>
      <p:ext uri="{BB962C8B-B14F-4D97-AF65-F5344CB8AC3E}">
        <p14:creationId xmlns:p14="http://schemas.microsoft.com/office/powerpoint/2010/main" val="760768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459" y="367533"/>
            <a:ext cx="7729728" cy="1188720"/>
          </a:xfrm>
        </p:spPr>
        <p:txBody>
          <a:bodyPr/>
          <a:lstStyle/>
          <a:p>
            <a:r>
              <a:rPr lang="en-US" dirty="0" err="1" smtClean="0"/>
              <a:t>Wallsten’s</a:t>
            </a:r>
            <a:r>
              <a:rPr lang="en-US" dirty="0" smtClean="0"/>
              <a:t> Dataset: ATUS</a:t>
            </a:r>
            <a:endParaRPr lang="en-US" dirty="0"/>
          </a:p>
        </p:txBody>
      </p:sp>
      <p:sp>
        <p:nvSpPr>
          <p:cNvPr id="3" name="Content Placeholder 2"/>
          <p:cNvSpPr>
            <a:spLocks noGrp="1"/>
          </p:cNvSpPr>
          <p:nvPr>
            <p:ph idx="1"/>
          </p:nvPr>
        </p:nvSpPr>
        <p:spPr>
          <a:xfrm>
            <a:off x="457200" y="1825625"/>
            <a:ext cx="10896600" cy="4351338"/>
          </a:xfrm>
        </p:spPr>
        <p:txBody>
          <a:bodyPr>
            <a:normAutofit/>
          </a:bodyPr>
          <a:lstStyle/>
          <a:p>
            <a:pPr marL="514350" indent="-514350">
              <a:lnSpc>
                <a:spcPct val="100000"/>
              </a:lnSpc>
              <a:spcBef>
                <a:spcPts val="0"/>
              </a:spcBef>
              <a:buNone/>
            </a:pPr>
            <a:r>
              <a:rPr lang="en-US" dirty="0"/>
              <a:t>The American Time Use Survey interviews respondents </a:t>
            </a:r>
            <a:r>
              <a:rPr lang="en-US" dirty="0" smtClean="0"/>
              <a:t>about:</a:t>
            </a:r>
          </a:p>
          <a:p>
            <a:pPr marL="1428750" lvl="2" indent="-514350">
              <a:lnSpc>
                <a:spcPct val="100000"/>
              </a:lnSpc>
              <a:spcBef>
                <a:spcPts val="0"/>
              </a:spcBef>
              <a:buNone/>
            </a:pPr>
            <a:endParaRPr lang="en-US" sz="2800" dirty="0" smtClean="0"/>
          </a:p>
          <a:p>
            <a:pPr lvl="3">
              <a:lnSpc>
                <a:spcPct val="100000"/>
              </a:lnSpc>
              <a:spcBef>
                <a:spcPts val="0"/>
              </a:spcBef>
            </a:pPr>
            <a:r>
              <a:rPr lang="en-US" sz="2800" dirty="0" smtClean="0"/>
              <a:t>how they spent </a:t>
            </a:r>
            <a:r>
              <a:rPr lang="en-US" sz="2800" dirty="0"/>
              <a:t>their time on the previous </a:t>
            </a:r>
            <a:r>
              <a:rPr lang="en-US" sz="2800" dirty="0" smtClean="0"/>
              <a:t>day</a:t>
            </a:r>
          </a:p>
          <a:p>
            <a:pPr lvl="3">
              <a:lnSpc>
                <a:spcPct val="100000"/>
              </a:lnSpc>
              <a:spcBef>
                <a:spcPts val="0"/>
              </a:spcBef>
            </a:pPr>
            <a:r>
              <a:rPr lang="en-US" sz="2800" dirty="0" smtClean="0"/>
              <a:t>where </a:t>
            </a:r>
            <a:r>
              <a:rPr lang="en-US" sz="2800" dirty="0"/>
              <a:t>they </a:t>
            </a:r>
            <a:r>
              <a:rPr lang="en-US" sz="2800" dirty="0" smtClean="0"/>
              <a:t>were</a:t>
            </a:r>
          </a:p>
          <a:p>
            <a:pPr lvl="3">
              <a:lnSpc>
                <a:spcPct val="100000"/>
              </a:lnSpc>
              <a:spcBef>
                <a:spcPts val="0"/>
              </a:spcBef>
            </a:pPr>
            <a:r>
              <a:rPr lang="en-US" sz="2800" dirty="0" smtClean="0"/>
              <a:t>whom </a:t>
            </a:r>
            <a:r>
              <a:rPr lang="en-US" sz="2800" dirty="0"/>
              <a:t>they were </a:t>
            </a:r>
            <a:r>
              <a:rPr lang="en-US" sz="2800" dirty="0" smtClean="0"/>
              <a:t>with</a:t>
            </a:r>
          </a:p>
          <a:p>
            <a:pPr marL="457200" lvl="1" indent="0">
              <a:lnSpc>
                <a:spcPct val="100000"/>
              </a:lnSpc>
              <a:spcBef>
                <a:spcPts val="0"/>
              </a:spcBef>
              <a:buNone/>
            </a:pPr>
            <a:endParaRPr lang="en-US" dirty="0" smtClean="0"/>
          </a:p>
          <a:p>
            <a:pPr>
              <a:lnSpc>
                <a:spcPct val="100000"/>
              </a:lnSpc>
              <a:spcBef>
                <a:spcPts val="0"/>
              </a:spcBef>
            </a:pPr>
            <a:r>
              <a:rPr lang="en-US" dirty="0" smtClean="0"/>
              <a:t>The </a:t>
            </a:r>
            <a:r>
              <a:rPr lang="en-US" dirty="0"/>
              <a:t>goal is to measure how people divide their time among life’s activities. </a:t>
            </a:r>
            <a:endParaRPr lang="en-US" dirty="0" smtClean="0"/>
          </a:p>
          <a:p>
            <a:pPr>
              <a:lnSpc>
                <a:spcPct val="100000"/>
              </a:lnSpc>
              <a:spcBef>
                <a:spcPts val="0"/>
              </a:spcBef>
            </a:pPr>
            <a:endParaRPr lang="en-US" dirty="0" smtClean="0"/>
          </a:p>
          <a:p>
            <a:pPr>
              <a:lnSpc>
                <a:spcPct val="100000"/>
              </a:lnSpc>
              <a:spcBef>
                <a:spcPts val="0"/>
              </a:spcBef>
            </a:pPr>
            <a:r>
              <a:rPr lang="en-US" dirty="0" smtClean="0"/>
              <a:t>Individuals </a:t>
            </a:r>
            <a:r>
              <a:rPr lang="en-US" dirty="0"/>
              <a:t>are randomly selected from a subset of households previously interviewed in the Current Population Survey (CPS).</a:t>
            </a:r>
          </a:p>
          <a:p>
            <a:pPr marL="514350" marR="0" lvl="0" indent="-514350" defTabSz="914400" eaLnBrk="1" fontAlgn="auto" latinLnBrk="0" hangingPunct="1">
              <a:lnSpc>
                <a:spcPct val="100000"/>
              </a:lnSpc>
              <a:spcBef>
                <a:spcPts val="0"/>
              </a:spcBef>
              <a:spcAft>
                <a:spcPts val="0"/>
              </a:spcAft>
              <a:buClrTx/>
              <a:buSzTx/>
              <a:buFont typeface="+mj-lt"/>
              <a:buNone/>
              <a:tabLst/>
              <a:defRPr/>
            </a:pPr>
            <a:endParaRPr lang="en-US" dirty="0"/>
          </a:p>
        </p:txBody>
      </p:sp>
    </p:spTree>
    <p:extLst>
      <p:ext uri="{BB962C8B-B14F-4D97-AF65-F5344CB8AC3E}">
        <p14:creationId xmlns:p14="http://schemas.microsoft.com/office/powerpoint/2010/main" val="20071456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385" y="2103437"/>
            <a:ext cx="4019550" cy="1325563"/>
          </a:xfrm>
        </p:spPr>
        <p:txBody>
          <a:bodyPr>
            <a:normAutofit fontScale="90000"/>
          </a:bodyPr>
          <a:lstStyle/>
          <a:p>
            <a:r>
              <a:rPr lang="en-US" dirty="0" smtClean="0"/>
              <a:t>Phase 3 </a:t>
            </a:r>
            <a:r>
              <a:rPr lang="mr-IN" dirty="0" smtClean="0"/>
              <a:t>–</a:t>
            </a:r>
            <a:r>
              <a:rPr lang="en-US" dirty="0" smtClean="0"/>
              <a:t> Step 1 Linear Regression Analysis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1" y="0"/>
            <a:ext cx="6762750" cy="6858000"/>
          </a:xfrm>
          <a:prstGeom prst="rect">
            <a:avLst/>
          </a:prstGeom>
        </p:spPr>
      </p:pic>
    </p:spTree>
    <p:extLst>
      <p:ext uri="{BB962C8B-B14F-4D97-AF65-F5344CB8AC3E}">
        <p14:creationId xmlns:p14="http://schemas.microsoft.com/office/powerpoint/2010/main" val="1465687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67" y="2380538"/>
            <a:ext cx="6562725" cy="1325563"/>
          </a:xfrm>
        </p:spPr>
        <p:txBody>
          <a:bodyPr/>
          <a:lstStyle/>
          <a:p>
            <a:r>
              <a:rPr lang="en-US" dirty="0" smtClean="0"/>
              <a:t>Phase 3 </a:t>
            </a:r>
            <a:r>
              <a:rPr lang="mr-IN" dirty="0" smtClean="0"/>
              <a:t>–</a:t>
            </a:r>
            <a:r>
              <a:rPr lang="en-US" dirty="0" smtClean="0"/>
              <a:t> Findings and Conclusions</a:t>
            </a:r>
            <a:endParaRPr lang="en-US" dirty="0"/>
          </a:p>
        </p:txBody>
      </p:sp>
      <p:sp>
        <p:nvSpPr>
          <p:cNvPr id="4" name="Rectangle 3"/>
          <p:cNvSpPr/>
          <p:nvPr/>
        </p:nvSpPr>
        <p:spPr>
          <a:xfrm>
            <a:off x="1677954" y="3911373"/>
            <a:ext cx="3790950" cy="1047979"/>
          </a:xfrm>
          <a:prstGeom prst="rect">
            <a:avLst/>
          </a:prstGeom>
        </p:spPr>
        <p:txBody>
          <a:bodyPr wrap="square">
            <a:spAutoFit/>
          </a:bodyPr>
          <a:lstStyle/>
          <a:p>
            <a:pPr>
              <a:lnSpc>
                <a:spcPct val="115000"/>
              </a:lnSpc>
              <a:spcAft>
                <a:spcPts val="0"/>
              </a:spcAft>
            </a:pPr>
            <a:r>
              <a:rPr lang="en-US" b="1" i="0" spc="75" dirty="0" smtClean="0">
                <a:solidFill>
                  <a:srgbClr val="4F81BD"/>
                </a:solidFill>
                <a:effectLst/>
                <a:latin typeface="Calibri" charset="0"/>
                <a:ea typeface="Times New Roman" charset="0"/>
                <a:cs typeface="Times New Roman" charset="0"/>
              </a:rPr>
              <a:t>Estimated </a:t>
            </a:r>
            <a:r>
              <a:rPr lang="en-US" b="1" i="0" spc="75" dirty="0" err="1" smtClean="0">
                <a:solidFill>
                  <a:srgbClr val="4F81BD"/>
                </a:solidFill>
                <a:effectLst/>
                <a:latin typeface="Calibri" charset="0"/>
                <a:ea typeface="Times New Roman" charset="0"/>
                <a:cs typeface="Times New Roman" charset="0"/>
              </a:rPr>
              <a:t>Crowdout</a:t>
            </a:r>
            <a:r>
              <a:rPr lang="en-US" b="1" i="0" spc="75" dirty="0" smtClean="0">
                <a:solidFill>
                  <a:srgbClr val="4F81BD"/>
                </a:solidFill>
                <a:effectLst/>
                <a:latin typeface="Calibri" charset="0"/>
                <a:ea typeface="Times New Roman" charset="0"/>
                <a:cs typeface="Times New Roman" charset="0"/>
              </a:rPr>
              <a:t> Effects of Computer Leisure on Major Categories</a:t>
            </a:r>
            <a:endParaRPr lang="en-US" b="1" i="1" spc="75" dirty="0">
              <a:solidFill>
                <a:srgbClr val="4F81BD"/>
              </a:solidFill>
              <a:effectLst/>
              <a:latin typeface="Calibri" charset="0"/>
              <a:ea typeface="Times New Roman" charset="0"/>
              <a:cs typeface="Times New Roman"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325" y="0"/>
            <a:ext cx="5019675" cy="6858000"/>
          </a:xfrm>
          <a:prstGeom prst="rect">
            <a:avLst/>
          </a:prstGeom>
        </p:spPr>
      </p:pic>
    </p:spTree>
    <p:extLst>
      <p:ext uri="{BB962C8B-B14F-4D97-AF65-F5344CB8AC3E}">
        <p14:creationId xmlns:p14="http://schemas.microsoft.com/office/powerpoint/2010/main" val="18678373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139" y="1320541"/>
            <a:ext cx="6142121" cy="3900247"/>
          </a:xfrm>
          <a:prstGeom prst="rect">
            <a:avLst/>
          </a:prstGeom>
        </p:spPr>
      </p:pic>
      <p:sp>
        <p:nvSpPr>
          <p:cNvPr id="2" name="Title 1"/>
          <p:cNvSpPr>
            <a:spLocks noGrp="1"/>
          </p:cNvSpPr>
          <p:nvPr>
            <p:ph type="title"/>
          </p:nvPr>
        </p:nvSpPr>
        <p:spPr>
          <a:xfrm>
            <a:off x="637889" y="2893470"/>
            <a:ext cx="2787467" cy="1071062"/>
          </a:xfrm>
        </p:spPr>
        <p:txBody>
          <a:bodyPr vert="horz" lIns="274320" tIns="182880" rIns="274320" bIns="182880" rtlCol="0" anchorCtr="1">
            <a:normAutofit/>
          </a:bodyPr>
          <a:lstStyle/>
          <a:p>
            <a:r>
              <a:rPr lang="en-US" sz="1700"/>
              <a:t>Findings Visualization Using Tableau</a:t>
            </a:r>
          </a:p>
        </p:txBody>
      </p:sp>
    </p:spTree>
    <p:extLst>
      <p:ext uri="{BB962C8B-B14F-4D97-AF65-F5344CB8AC3E}">
        <p14:creationId xmlns:p14="http://schemas.microsoft.com/office/powerpoint/2010/main" val="4919927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Research Related</a:t>
            </a:r>
            <a:endParaRPr lang="en-US" dirty="0"/>
          </a:p>
        </p:txBody>
      </p:sp>
      <p:sp>
        <p:nvSpPr>
          <p:cNvPr id="4" name="Content Placeholder 3"/>
          <p:cNvSpPr>
            <a:spLocks noGrp="1"/>
          </p:cNvSpPr>
          <p:nvPr>
            <p:ph sz="half" idx="2"/>
          </p:nvPr>
        </p:nvSpPr>
        <p:spPr/>
        <p:txBody>
          <a:bodyPr/>
          <a:lstStyle/>
          <a:p>
            <a:r>
              <a:rPr lang="en-US" dirty="0" smtClean="0"/>
              <a:t>Qualitative Selection</a:t>
            </a:r>
          </a:p>
          <a:p>
            <a:r>
              <a:rPr lang="en-US" dirty="0" smtClean="0"/>
              <a:t>Age Of Youngest Child and Marital Status</a:t>
            </a:r>
          </a:p>
        </p:txBody>
      </p:sp>
      <p:sp>
        <p:nvSpPr>
          <p:cNvPr id="6" name="Content Placeholder 5"/>
          <p:cNvSpPr>
            <a:spLocks noGrp="1"/>
          </p:cNvSpPr>
          <p:nvPr>
            <p:ph sz="quarter" idx="4"/>
          </p:nvPr>
        </p:nvSpPr>
        <p:spPr/>
        <p:txBody>
          <a:bodyPr>
            <a:normAutofit fontScale="92500" lnSpcReduction="20000"/>
          </a:bodyPr>
          <a:lstStyle/>
          <a:p>
            <a:r>
              <a:rPr lang="en-US" dirty="0" smtClean="0"/>
              <a:t>Data Cleaning and Formatting</a:t>
            </a:r>
          </a:p>
          <a:p>
            <a:r>
              <a:rPr lang="en-US" dirty="0" smtClean="0"/>
              <a:t>‘Too good to be true’ Tree</a:t>
            </a:r>
          </a:p>
          <a:p>
            <a:pPr lvl="1"/>
            <a:r>
              <a:rPr lang="en-US" dirty="0" smtClean="0"/>
              <a:t>Low F-Score at first</a:t>
            </a:r>
          </a:p>
          <a:p>
            <a:pPr lvl="1"/>
            <a:r>
              <a:rPr lang="en-US" dirty="0" smtClean="0"/>
              <a:t>Issues:</a:t>
            </a:r>
          </a:p>
          <a:p>
            <a:pPr lvl="2"/>
            <a:r>
              <a:rPr lang="en-US" dirty="0" smtClean="0"/>
              <a:t>Removing NAs rows and replacing those left with mean and mode</a:t>
            </a:r>
          </a:p>
          <a:p>
            <a:pPr lvl="1"/>
            <a:r>
              <a:rPr lang="en-US" dirty="0" smtClean="0"/>
              <a:t>Lesson learnt:</a:t>
            </a:r>
          </a:p>
          <a:p>
            <a:pPr lvl="2"/>
            <a:r>
              <a:rPr lang="en-US" dirty="0" smtClean="0"/>
              <a:t>It’s not enough to count NAs, it is important to visualize them</a:t>
            </a:r>
          </a:p>
        </p:txBody>
      </p:sp>
      <p:sp>
        <p:nvSpPr>
          <p:cNvPr id="5" name="Text Placeholder 4"/>
          <p:cNvSpPr>
            <a:spLocks noGrp="1"/>
          </p:cNvSpPr>
          <p:nvPr>
            <p:ph type="body" sz="quarter" idx="13"/>
          </p:nvPr>
        </p:nvSpPr>
        <p:spPr/>
        <p:txBody>
          <a:bodyPr/>
          <a:lstStyle/>
          <a:p>
            <a:r>
              <a:rPr lang="en-US" dirty="0" smtClean="0"/>
              <a:t>Technical Related</a:t>
            </a:r>
            <a:endParaRPr lang="en-US" dirty="0"/>
          </a:p>
        </p:txBody>
      </p:sp>
      <p:sp>
        <p:nvSpPr>
          <p:cNvPr id="2" name="Title 1"/>
          <p:cNvSpPr>
            <a:spLocks noGrp="1"/>
          </p:cNvSpPr>
          <p:nvPr>
            <p:ph type="title"/>
          </p:nvPr>
        </p:nvSpPr>
        <p:spPr/>
        <p:txBody>
          <a:bodyPr/>
          <a:lstStyle/>
          <a:p>
            <a:r>
              <a:rPr lang="en-US" dirty="0" smtClean="0"/>
              <a:t>Challenges Faced and Lessons Learnt</a:t>
            </a:r>
            <a:endParaRPr lang="en-US" dirty="0"/>
          </a:p>
        </p:txBody>
      </p:sp>
    </p:spTree>
    <p:extLst>
      <p:ext uri="{BB962C8B-B14F-4D97-AF65-F5344CB8AC3E}">
        <p14:creationId xmlns:p14="http://schemas.microsoft.com/office/powerpoint/2010/main" val="772725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Research</a:t>
            </a:r>
            <a:endParaRPr lang="en-US" dirty="0"/>
          </a:p>
        </p:txBody>
      </p:sp>
      <p:sp>
        <p:nvSpPr>
          <p:cNvPr id="4" name="Content Placeholder 3"/>
          <p:cNvSpPr>
            <a:spLocks noGrp="1"/>
          </p:cNvSpPr>
          <p:nvPr>
            <p:ph sz="half" idx="2"/>
          </p:nvPr>
        </p:nvSpPr>
        <p:spPr/>
        <p:txBody>
          <a:bodyPr/>
          <a:lstStyle/>
          <a:p>
            <a:r>
              <a:rPr lang="en-US" dirty="0" smtClean="0"/>
              <a:t>Research literature related to my findings and compare the accuracy of my findings to the literatures</a:t>
            </a:r>
            <a:endParaRPr lang="en-US" dirty="0"/>
          </a:p>
        </p:txBody>
      </p:sp>
      <p:sp>
        <p:nvSpPr>
          <p:cNvPr id="6" name="Content Placeholder 5"/>
          <p:cNvSpPr>
            <a:spLocks noGrp="1"/>
          </p:cNvSpPr>
          <p:nvPr>
            <p:ph sz="quarter" idx="4"/>
          </p:nvPr>
        </p:nvSpPr>
        <p:spPr/>
        <p:txBody>
          <a:bodyPr>
            <a:normAutofit lnSpcReduction="10000"/>
          </a:bodyPr>
          <a:lstStyle/>
          <a:p>
            <a:r>
              <a:rPr lang="en-US" dirty="0" smtClean="0"/>
              <a:t>Add the 2016 data</a:t>
            </a:r>
          </a:p>
          <a:p>
            <a:r>
              <a:rPr lang="en-US" dirty="0" smtClean="0"/>
              <a:t>Add more graphics</a:t>
            </a:r>
          </a:p>
          <a:p>
            <a:pPr lvl="1"/>
            <a:r>
              <a:rPr lang="en-US" dirty="0" smtClean="0"/>
              <a:t>Initial data exploration graphics</a:t>
            </a:r>
          </a:p>
          <a:p>
            <a:pPr lvl="1"/>
            <a:r>
              <a:rPr lang="en-US" dirty="0" smtClean="0"/>
              <a:t>More findings such as: crowd-out effect by age and others</a:t>
            </a:r>
          </a:p>
          <a:p>
            <a:r>
              <a:rPr lang="en-US" dirty="0" smtClean="0"/>
              <a:t>Use </a:t>
            </a:r>
            <a:r>
              <a:rPr lang="en-US" dirty="0" err="1" smtClean="0"/>
              <a:t>Wallsten’s</a:t>
            </a:r>
            <a:r>
              <a:rPr lang="en-US" dirty="0" smtClean="0"/>
              <a:t> Regression Methodology (Internet Prediction) and compare with DT</a:t>
            </a:r>
          </a:p>
        </p:txBody>
      </p:sp>
      <p:sp>
        <p:nvSpPr>
          <p:cNvPr id="5" name="Text Placeholder 4"/>
          <p:cNvSpPr>
            <a:spLocks noGrp="1"/>
          </p:cNvSpPr>
          <p:nvPr>
            <p:ph type="body" sz="quarter" idx="13"/>
          </p:nvPr>
        </p:nvSpPr>
        <p:spPr/>
        <p:txBody>
          <a:bodyPr/>
          <a:lstStyle/>
          <a:p>
            <a:r>
              <a:rPr lang="en-US" dirty="0" smtClean="0"/>
              <a:t>Technical</a:t>
            </a:r>
            <a:endParaRPr lang="en-US" dirty="0"/>
          </a:p>
        </p:txBody>
      </p:sp>
      <p:sp>
        <p:nvSpPr>
          <p:cNvPr id="2" name="Title 1"/>
          <p:cNvSpPr>
            <a:spLocks noGrp="1"/>
          </p:cNvSpPr>
          <p:nvPr>
            <p:ph type="title"/>
          </p:nvPr>
        </p:nvSpPr>
        <p:spPr/>
        <p:txBody>
          <a:bodyPr/>
          <a:lstStyle/>
          <a:p>
            <a:r>
              <a:rPr lang="en-US" dirty="0" smtClean="0"/>
              <a:t>Continuity</a:t>
            </a:r>
            <a:endParaRPr lang="en-US" dirty="0"/>
          </a:p>
        </p:txBody>
      </p:sp>
    </p:spTree>
    <p:extLst>
      <p:ext uri="{BB962C8B-B14F-4D97-AF65-F5344CB8AC3E}">
        <p14:creationId xmlns:p14="http://schemas.microsoft.com/office/powerpoint/2010/main" val="10159215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and Tools</a:t>
            </a:r>
            <a:endParaRPr lang="en-US" dirty="0"/>
          </a:p>
        </p:txBody>
      </p:sp>
      <p:sp>
        <p:nvSpPr>
          <p:cNvPr id="3" name="Rectangle 2"/>
          <p:cNvSpPr/>
          <p:nvPr/>
        </p:nvSpPr>
        <p:spPr>
          <a:xfrm>
            <a:off x="3048000" y="2372497"/>
            <a:ext cx="2883243" cy="3139321"/>
          </a:xfrm>
          <a:prstGeom prst="rect">
            <a:avLst/>
          </a:prstGeom>
        </p:spPr>
        <p:txBody>
          <a:bodyPr wrap="square">
            <a:spAutoFit/>
          </a:bodyPr>
          <a:lstStyle/>
          <a:p>
            <a:r>
              <a:rPr lang="en-US" dirty="0" smtClean="0">
                <a:solidFill>
                  <a:srgbClr val="454545"/>
                </a:solidFill>
                <a:effectLst/>
                <a:latin typeface="Helvetica Neue" charset="0"/>
              </a:rPr>
              <a:t>library("ggplot2")</a:t>
            </a:r>
          </a:p>
          <a:p>
            <a:r>
              <a:rPr lang="en-US" dirty="0" smtClean="0">
                <a:solidFill>
                  <a:srgbClr val="454545"/>
                </a:solidFill>
                <a:effectLst/>
                <a:latin typeface="Helvetica Neue" charset="0"/>
              </a:rPr>
              <a:t>library("lattice")</a:t>
            </a:r>
          </a:p>
          <a:p>
            <a:r>
              <a:rPr lang="en-US" dirty="0" smtClean="0">
                <a:solidFill>
                  <a:srgbClr val="454545"/>
                </a:solidFill>
                <a:effectLst/>
                <a:latin typeface="Helvetica Neue" charset="0"/>
              </a:rPr>
              <a:t>library("Formula")</a:t>
            </a:r>
          </a:p>
          <a:p>
            <a:r>
              <a:rPr lang="en-US" dirty="0" smtClean="0">
                <a:solidFill>
                  <a:srgbClr val="454545"/>
                </a:solidFill>
                <a:effectLst/>
                <a:latin typeface="Helvetica Neue" charset="0"/>
              </a:rPr>
              <a:t>library("survival")</a:t>
            </a:r>
          </a:p>
          <a:p>
            <a:r>
              <a:rPr lang="en-US" dirty="0" smtClean="0">
                <a:solidFill>
                  <a:srgbClr val="454545"/>
                </a:solidFill>
                <a:effectLst/>
                <a:latin typeface="Helvetica Neue" charset="0"/>
              </a:rPr>
              <a:t>library("</a:t>
            </a:r>
            <a:r>
              <a:rPr lang="en-US" dirty="0" err="1" smtClean="0">
                <a:solidFill>
                  <a:srgbClr val="454545"/>
                </a:solidFill>
                <a:effectLst/>
                <a:latin typeface="Helvetica Neue" charset="0"/>
              </a:rPr>
              <a:t>Hmisc</a:t>
            </a:r>
            <a:r>
              <a:rPr lang="en-US" dirty="0" smtClean="0">
                <a:solidFill>
                  <a:srgbClr val="454545"/>
                </a:solidFill>
                <a:effectLst/>
                <a:latin typeface="Helvetica Neue" charset="0"/>
              </a:rPr>
              <a:t>")</a:t>
            </a:r>
          </a:p>
          <a:p>
            <a:r>
              <a:rPr lang="en-US" dirty="0" smtClean="0">
                <a:solidFill>
                  <a:srgbClr val="454545"/>
                </a:solidFill>
                <a:effectLst/>
                <a:latin typeface="Helvetica Neue" charset="0"/>
              </a:rPr>
              <a:t>library(grid)</a:t>
            </a:r>
          </a:p>
          <a:p>
            <a:r>
              <a:rPr lang="en-US" dirty="0" smtClean="0">
                <a:solidFill>
                  <a:srgbClr val="454545"/>
                </a:solidFill>
                <a:effectLst/>
                <a:latin typeface="Helvetica Neue" charset="0"/>
              </a:rPr>
              <a:t>library(</a:t>
            </a:r>
            <a:r>
              <a:rPr lang="en-US" dirty="0" err="1" smtClean="0">
                <a:solidFill>
                  <a:srgbClr val="454545"/>
                </a:solidFill>
                <a:effectLst/>
                <a:latin typeface="Helvetica Neue" charset="0"/>
              </a:rPr>
              <a:t>mvtnorm</a:t>
            </a:r>
            <a:r>
              <a:rPr lang="en-US" dirty="0" smtClean="0">
                <a:solidFill>
                  <a:srgbClr val="454545"/>
                </a:solidFill>
                <a:effectLst/>
                <a:latin typeface="Helvetica Neue" charset="0"/>
              </a:rPr>
              <a:t>)</a:t>
            </a:r>
          </a:p>
          <a:p>
            <a:r>
              <a:rPr lang="en-US" dirty="0" smtClean="0">
                <a:solidFill>
                  <a:srgbClr val="454545"/>
                </a:solidFill>
                <a:effectLst/>
                <a:latin typeface="Helvetica Neue" charset="0"/>
              </a:rPr>
              <a:t>library(</a:t>
            </a:r>
            <a:r>
              <a:rPr lang="en-US" dirty="0" err="1" smtClean="0">
                <a:solidFill>
                  <a:srgbClr val="454545"/>
                </a:solidFill>
                <a:effectLst/>
                <a:latin typeface="Helvetica Neue" charset="0"/>
              </a:rPr>
              <a:t>modeltools</a:t>
            </a:r>
            <a:r>
              <a:rPr lang="en-US" dirty="0" smtClean="0">
                <a:solidFill>
                  <a:srgbClr val="454545"/>
                </a:solidFill>
                <a:effectLst/>
                <a:latin typeface="Helvetica Neue" charset="0"/>
              </a:rPr>
              <a:t>)</a:t>
            </a:r>
          </a:p>
          <a:p>
            <a:r>
              <a:rPr lang="en-US" dirty="0" smtClean="0">
                <a:solidFill>
                  <a:srgbClr val="454545"/>
                </a:solidFill>
                <a:effectLst/>
                <a:latin typeface="Helvetica Neue" charset="0"/>
              </a:rPr>
              <a:t>library(stats4)</a:t>
            </a:r>
          </a:p>
          <a:p>
            <a:r>
              <a:rPr lang="en-US" dirty="0" smtClean="0">
                <a:solidFill>
                  <a:srgbClr val="454545"/>
                </a:solidFill>
                <a:effectLst/>
                <a:latin typeface="Helvetica Neue" charset="0"/>
              </a:rPr>
              <a:t>library(</a:t>
            </a:r>
            <a:r>
              <a:rPr lang="en-US" dirty="0" err="1" smtClean="0">
                <a:solidFill>
                  <a:srgbClr val="454545"/>
                </a:solidFill>
                <a:effectLst/>
                <a:latin typeface="Helvetica Neue" charset="0"/>
              </a:rPr>
              <a:t>strucchange</a:t>
            </a:r>
            <a:r>
              <a:rPr lang="en-US" dirty="0" smtClean="0">
                <a:solidFill>
                  <a:srgbClr val="454545"/>
                </a:solidFill>
                <a:effectLst/>
                <a:latin typeface="Helvetica Neue" charset="0"/>
              </a:rPr>
              <a:t>)</a:t>
            </a:r>
          </a:p>
          <a:p>
            <a:r>
              <a:rPr lang="en-US" dirty="0" smtClean="0">
                <a:solidFill>
                  <a:srgbClr val="454545"/>
                </a:solidFill>
                <a:effectLst/>
                <a:latin typeface="Helvetica Neue" charset="0"/>
              </a:rPr>
              <a:t>library(zoo)</a:t>
            </a:r>
          </a:p>
        </p:txBody>
      </p:sp>
      <p:sp>
        <p:nvSpPr>
          <p:cNvPr id="4" name="Rectangle 3"/>
          <p:cNvSpPr/>
          <p:nvPr/>
        </p:nvSpPr>
        <p:spPr>
          <a:xfrm>
            <a:off x="6820929" y="2372497"/>
            <a:ext cx="2792628" cy="2308324"/>
          </a:xfrm>
          <a:prstGeom prst="rect">
            <a:avLst/>
          </a:prstGeom>
        </p:spPr>
        <p:txBody>
          <a:bodyPr wrap="square">
            <a:spAutoFit/>
          </a:bodyPr>
          <a:lstStyle/>
          <a:p>
            <a:r>
              <a:rPr lang="en-US" dirty="0" smtClean="0">
                <a:solidFill>
                  <a:srgbClr val="454545"/>
                </a:solidFill>
                <a:effectLst/>
                <a:latin typeface="Helvetica Neue" charset="0"/>
              </a:rPr>
              <a:t>library(party)</a:t>
            </a:r>
          </a:p>
          <a:p>
            <a:r>
              <a:rPr lang="en-US" dirty="0" smtClean="0">
                <a:solidFill>
                  <a:srgbClr val="454545"/>
                </a:solidFill>
                <a:effectLst/>
                <a:latin typeface="Helvetica Neue" charset="0"/>
              </a:rPr>
              <a:t>library(sandwich)</a:t>
            </a:r>
          </a:p>
          <a:p>
            <a:r>
              <a:rPr lang="en-US" dirty="0" smtClean="0">
                <a:solidFill>
                  <a:srgbClr val="454545"/>
                </a:solidFill>
                <a:effectLst/>
                <a:latin typeface="Helvetica Neue" charset="0"/>
              </a:rPr>
              <a:t>library(caret)</a:t>
            </a:r>
          </a:p>
          <a:p>
            <a:r>
              <a:rPr lang="en-US" dirty="0" smtClean="0">
                <a:solidFill>
                  <a:srgbClr val="454545"/>
                </a:solidFill>
                <a:effectLst/>
                <a:latin typeface="Helvetica Neue" charset="0"/>
              </a:rPr>
              <a:t>library(</a:t>
            </a:r>
            <a:r>
              <a:rPr lang="en-US" dirty="0" err="1" smtClean="0">
                <a:solidFill>
                  <a:srgbClr val="454545"/>
                </a:solidFill>
                <a:effectLst/>
                <a:latin typeface="Helvetica Neue" charset="0"/>
              </a:rPr>
              <a:t>rpart</a:t>
            </a:r>
            <a:r>
              <a:rPr lang="en-US" dirty="0" smtClean="0">
                <a:solidFill>
                  <a:srgbClr val="454545"/>
                </a:solidFill>
                <a:effectLst/>
                <a:latin typeface="Helvetica Neue" charset="0"/>
              </a:rPr>
              <a:t>)</a:t>
            </a:r>
          </a:p>
          <a:p>
            <a:r>
              <a:rPr lang="en-US" dirty="0" smtClean="0">
                <a:solidFill>
                  <a:srgbClr val="454545"/>
                </a:solidFill>
                <a:effectLst/>
                <a:latin typeface="Helvetica Neue" charset="0"/>
              </a:rPr>
              <a:t>library(</a:t>
            </a:r>
            <a:r>
              <a:rPr lang="en-US" dirty="0" err="1" smtClean="0">
                <a:solidFill>
                  <a:srgbClr val="454545"/>
                </a:solidFill>
                <a:effectLst/>
                <a:latin typeface="Helvetica Neue" charset="0"/>
              </a:rPr>
              <a:t>randomForest</a:t>
            </a:r>
            <a:r>
              <a:rPr lang="en-US" dirty="0" smtClean="0">
                <a:solidFill>
                  <a:srgbClr val="454545"/>
                </a:solidFill>
                <a:effectLst/>
                <a:latin typeface="Helvetica Neue" charset="0"/>
              </a:rPr>
              <a:t>)</a:t>
            </a:r>
          </a:p>
          <a:p>
            <a:r>
              <a:rPr lang="en-US" dirty="0" smtClean="0">
                <a:solidFill>
                  <a:srgbClr val="454545"/>
                </a:solidFill>
                <a:effectLst/>
                <a:latin typeface="Helvetica Neue" charset="0"/>
              </a:rPr>
              <a:t>library(</a:t>
            </a:r>
            <a:r>
              <a:rPr lang="en-US" dirty="0" err="1" smtClean="0">
                <a:solidFill>
                  <a:srgbClr val="454545"/>
                </a:solidFill>
                <a:effectLst/>
                <a:latin typeface="Helvetica Neue" charset="0"/>
              </a:rPr>
              <a:t>caTools</a:t>
            </a:r>
            <a:r>
              <a:rPr lang="en-US" dirty="0" smtClean="0">
                <a:solidFill>
                  <a:srgbClr val="454545"/>
                </a:solidFill>
                <a:effectLst/>
                <a:latin typeface="Helvetica Neue" charset="0"/>
              </a:rPr>
              <a:t>)</a:t>
            </a:r>
          </a:p>
          <a:p>
            <a:r>
              <a:rPr lang="en-US" dirty="0" smtClean="0">
                <a:solidFill>
                  <a:srgbClr val="454545"/>
                </a:solidFill>
                <a:effectLst/>
                <a:latin typeface="Helvetica Neue" charset="0"/>
              </a:rPr>
              <a:t>library(</a:t>
            </a:r>
            <a:r>
              <a:rPr lang="en-US" dirty="0" err="1" smtClean="0">
                <a:solidFill>
                  <a:srgbClr val="454545"/>
                </a:solidFill>
                <a:effectLst/>
                <a:latin typeface="Helvetica Neue" charset="0"/>
              </a:rPr>
              <a:t>sqldf</a:t>
            </a:r>
            <a:r>
              <a:rPr lang="en-US" dirty="0" smtClean="0">
                <a:solidFill>
                  <a:srgbClr val="454545"/>
                </a:solidFill>
                <a:effectLst/>
                <a:latin typeface="Helvetica Neue" charset="0"/>
              </a:rPr>
              <a:t>)</a:t>
            </a:r>
          </a:p>
          <a:p>
            <a:r>
              <a:rPr lang="en-US" dirty="0" smtClean="0">
                <a:solidFill>
                  <a:srgbClr val="454545"/>
                </a:solidFill>
                <a:effectLst/>
                <a:latin typeface="Helvetica Neue" charset="0"/>
              </a:rPr>
              <a:t>library(</a:t>
            </a:r>
            <a:r>
              <a:rPr lang="en-US" dirty="0" err="1" smtClean="0">
                <a:solidFill>
                  <a:srgbClr val="454545"/>
                </a:solidFill>
                <a:effectLst/>
                <a:latin typeface="Helvetica Neue" charset="0"/>
              </a:rPr>
              <a:t>RMySQL</a:t>
            </a:r>
            <a:r>
              <a:rPr lang="en-US" dirty="0" smtClean="0">
                <a:solidFill>
                  <a:srgbClr val="454545"/>
                </a:solidFill>
                <a:effectLst/>
                <a:latin typeface="Helvetica Neue" charset="0"/>
              </a:rPr>
              <a:t>)</a:t>
            </a:r>
            <a:endParaRPr lang="en-US" dirty="0">
              <a:solidFill>
                <a:srgbClr val="454545"/>
              </a:solidFill>
              <a:effectLst/>
              <a:latin typeface="Helvetica Neue" charset="0"/>
            </a:endParaRPr>
          </a:p>
        </p:txBody>
      </p:sp>
    </p:spTree>
    <p:extLst>
      <p:ext uri="{BB962C8B-B14F-4D97-AF65-F5344CB8AC3E}">
        <p14:creationId xmlns:p14="http://schemas.microsoft.com/office/powerpoint/2010/main" val="11452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Wallsten’s</a:t>
            </a:r>
            <a:r>
              <a:rPr lang="en-US" dirty="0" smtClean="0"/>
              <a:t> Methodology</a:t>
            </a:r>
            <a:endParaRPr lang="en-US" dirty="0"/>
          </a:p>
        </p:txBody>
      </p:sp>
      <p:sp>
        <p:nvSpPr>
          <p:cNvPr id="3" name="Content Placeholder 2"/>
          <p:cNvSpPr>
            <a:spLocks noGrp="1"/>
          </p:cNvSpPr>
          <p:nvPr>
            <p:ph idx="1"/>
          </p:nvPr>
        </p:nvSpPr>
        <p:spPr/>
        <p:txBody>
          <a:bodyPr/>
          <a:lstStyle/>
          <a:p>
            <a:r>
              <a:rPr lang="en-US" dirty="0" smtClean="0"/>
              <a:t>Using ATUS dataset for years 2003-2011, he estimates 18 versions of equations (one for each major activity and one for an unknown activity)</a:t>
            </a:r>
          </a:p>
          <a:p>
            <a:r>
              <a:rPr lang="en-US" dirty="0" smtClean="0"/>
              <a:t>He uses the coefficient  (and t-statistic) on the computer leisure variable from each regression as a measurement of the crowd-out effect of computer leisure on each major category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280" y="4429760"/>
            <a:ext cx="9123388" cy="2024380"/>
          </a:xfrm>
          <a:prstGeom prst="rect">
            <a:avLst/>
          </a:prstGeom>
        </p:spPr>
      </p:pic>
    </p:spTree>
    <p:extLst>
      <p:ext uri="{BB962C8B-B14F-4D97-AF65-F5344CB8AC3E}">
        <p14:creationId xmlns:p14="http://schemas.microsoft.com/office/powerpoint/2010/main" val="1627973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a:t>
            </a:r>
            <a:r>
              <a:rPr lang="mr-IN" dirty="0" smtClean="0"/>
              <a:t>–</a:t>
            </a:r>
            <a:r>
              <a:rPr lang="en-US" dirty="0" smtClean="0"/>
              <a:t> ‘Who Has Internet?’</a:t>
            </a:r>
            <a:endParaRPr lang="en-US" dirty="0"/>
          </a:p>
        </p:txBody>
      </p:sp>
      <p:sp>
        <p:nvSpPr>
          <p:cNvPr id="3" name="Content Placeholder 2"/>
          <p:cNvSpPr>
            <a:spLocks noGrp="1"/>
          </p:cNvSpPr>
          <p:nvPr>
            <p:ph idx="1"/>
          </p:nvPr>
        </p:nvSpPr>
        <p:spPr/>
        <p:txBody>
          <a:bodyPr/>
          <a:lstStyle/>
          <a:p>
            <a:r>
              <a:rPr lang="en-US" dirty="0" smtClean="0"/>
              <a:t>“While </a:t>
            </a:r>
            <a:r>
              <a:rPr lang="en-US" dirty="0"/>
              <a:t>I know the ages of all household members, the data do not indicate whether a household has Internet access</a:t>
            </a:r>
            <a:r>
              <a:rPr lang="en-US" dirty="0" smtClean="0"/>
              <a:t>.” </a:t>
            </a:r>
          </a:p>
          <a:p>
            <a:r>
              <a:rPr lang="en-US" dirty="0" smtClean="0"/>
              <a:t>However</a:t>
            </a:r>
            <a:r>
              <a:rPr lang="en-US" dirty="0"/>
              <a:t>, I can identify some households that have access. In particular, any ATUS respondent who spends any time at home involved in computer leisure, e- mail, or using a computer for volunteer work must have home Internet access. Following Goldfarb and Prince, I estimate the following two simultaneous equations using two-stage least squares: </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401" y="4851027"/>
            <a:ext cx="7696200" cy="1778000"/>
          </a:xfrm>
          <a:prstGeom prst="rect">
            <a:avLst/>
          </a:prstGeom>
        </p:spPr>
      </p:pic>
    </p:spTree>
    <p:extLst>
      <p:ext uri="{BB962C8B-B14F-4D97-AF65-F5344CB8AC3E}">
        <p14:creationId xmlns:p14="http://schemas.microsoft.com/office/powerpoint/2010/main" val="199847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Has Internet?’ - Implications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His </a:t>
            </a:r>
            <a:r>
              <a:rPr lang="en-US" dirty="0"/>
              <a:t>method implied that only 17 percent of households had access to the internet in 2010, when the US Census </a:t>
            </a:r>
            <a:r>
              <a:rPr lang="en-US" dirty="0" smtClean="0"/>
              <a:t>estimated </a:t>
            </a:r>
            <a:r>
              <a:rPr lang="en-US" dirty="0"/>
              <a:t>that more than 70 percent actually had access. </a:t>
            </a:r>
          </a:p>
          <a:p>
            <a:endParaRPr lang="en-US" dirty="0" smtClean="0"/>
          </a:p>
          <a:p>
            <a:r>
              <a:rPr lang="en-US" b="1" dirty="0">
                <a:solidFill>
                  <a:schemeClr val="accent1"/>
                </a:solidFill>
              </a:rPr>
              <a:t>For that reason, we will be taking a different approach for estimating the internet access variable on the ATUS dataset. </a:t>
            </a:r>
            <a:endParaRPr lang="en-US" b="1" dirty="0" smtClean="0">
              <a:solidFill>
                <a:schemeClr val="accent1"/>
              </a:solidFill>
            </a:endParaRPr>
          </a:p>
          <a:p>
            <a:endParaRPr lang="en-US" dirty="0"/>
          </a:p>
          <a:p>
            <a:r>
              <a:rPr lang="en-US" dirty="0" smtClean="0"/>
              <a:t>However, “The </a:t>
            </a:r>
            <a:r>
              <a:rPr lang="en-US" dirty="0"/>
              <a:t>fitted propensity to have access increases by about 70 percent while actual home Internet access increased by about 78 </a:t>
            </a:r>
            <a:r>
              <a:rPr lang="en-US" dirty="0" smtClean="0"/>
              <a:t>percent* </a:t>
            </a:r>
            <a:r>
              <a:rPr lang="en-US" dirty="0"/>
              <a:t>during that same time period</a:t>
            </a:r>
            <a:r>
              <a:rPr lang="en-US" dirty="0" smtClean="0"/>
              <a:t>.” </a:t>
            </a:r>
          </a:p>
          <a:p>
            <a:endParaRPr lang="en-US" dirty="0" smtClean="0"/>
          </a:p>
          <a:p>
            <a:pPr marL="0" indent="0">
              <a:buNone/>
            </a:pPr>
            <a:r>
              <a:rPr lang="en-US" dirty="0" smtClean="0"/>
              <a:t>* As per PEW RESEARCH data</a:t>
            </a:r>
          </a:p>
        </p:txBody>
      </p:sp>
    </p:spTree>
    <p:extLst>
      <p:ext uri="{BB962C8B-B14F-4D97-AF65-F5344CB8AC3E}">
        <p14:creationId xmlns:p14="http://schemas.microsoft.com/office/powerpoint/2010/main" val="612028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has Internet?’ </a:t>
            </a:r>
            <a:r>
              <a:rPr lang="mr-IN" dirty="0" smtClean="0"/>
              <a:t>–</a:t>
            </a:r>
            <a:r>
              <a:rPr lang="en-US" dirty="0" smtClean="0"/>
              <a:t> My Approach: Building a Decision Tree Classifier</a:t>
            </a:r>
            <a:endParaRPr lang="en-US" dirty="0"/>
          </a:p>
        </p:txBody>
      </p:sp>
      <p:sp>
        <p:nvSpPr>
          <p:cNvPr id="3" name="Content Placeholder 2"/>
          <p:cNvSpPr>
            <a:spLocks noGrp="1"/>
          </p:cNvSpPr>
          <p:nvPr>
            <p:ph idx="1"/>
          </p:nvPr>
        </p:nvSpPr>
        <p:spPr/>
        <p:txBody>
          <a:bodyPr/>
          <a:lstStyle/>
          <a:p>
            <a:r>
              <a:rPr lang="en-US" dirty="0"/>
              <a:t>The ATUS dataset is in fact a subsample of a larger dataset: CPS (Current Population Survey). </a:t>
            </a:r>
            <a:endParaRPr lang="en-US" dirty="0" smtClean="0"/>
          </a:p>
          <a:p>
            <a:r>
              <a:rPr lang="en-US" dirty="0" smtClean="0"/>
              <a:t>Unlike </a:t>
            </a:r>
            <a:r>
              <a:rPr lang="en-US" dirty="0"/>
              <a:t>the ATUS dataset, the CPS dataset includes a variable that indicates whether a subject has internet access or not. </a:t>
            </a:r>
            <a:endParaRPr lang="en-US" dirty="0" smtClean="0"/>
          </a:p>
          <a:p>
            <a:r>
              <a:rPr lang="en-US" dirty="0" smtClean="0"/>
              <a:t>As </a:t>
            </a:r>
            <a:r>
              <a:rPr lang="en-US" dirty="0"/>
              <a:t>such, we will be using similar type of variables as the one used in </a:t>
            </a:r>
            <a:r>
              <a:rPr lang="en-US" dirty="0" err="1"/>
              <a:t>Wallsten's</a:t>
            </a:r>
            <a:r>
              <a:rPr lang="en-US" dirty="0"/>
              <a:t> regression, and will look at the common variables found in both the ATUS and CPS datasets in order to construct a decision tree algorithm, </a:t>
            </a:r>
            <a:r>
              <a:rPr lang="en-US" dirty="0" err="1"/>
              <a:t>classifiying</a:t>
            </a:r>
            <a:r>
              <a:rPr lang="en-US" dirty="0"/>
              <a:t> our records into: subject has internet access or subject does not have internet access.</a:t>
            </a:r>
          </a:p>
        </p:txBody>
      </p:sp>
    </p:spTree>
    <p:extLst>
      <p:ext uri="{BB962C8B-B14F-4D97-AF65-F5344CB8AC3E}">
        <p14:creationId xmlns:p14="http://schemas.microsoft.com/office/powerpoint/2010/main" val="1422212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CPS Dataset </a:t>
            </a:r>
            <a:r>
              <a:rPr lang="mr-IN" dirty="0" smtClean="0"/>
              <a:t>–</a:t>
            </a:r>
            <a:r>
              <a:rPr lang="en-US" dirty="0" smtClean="0"/>
              <a:t> Computer and Internet Use Survey</a:t>
            </a:r>
            <a:endParaRPr lang="en-US" dirty="0"/>
          </a:p>
        </p:txBody>
      </p:sp>
      <p:sp>
        <p:nvSpPr>
          <p:cNvPr id="3" name="Content Placeholder 2"/>
          <p:cNvSpPr>
            <a:spLocks noGrp="1"/>
          </p:cNvSpPr>
          <p:nvPr>
            <p:ph idx="1"/>
          </p:nvPr>
        </p:nvSpPr>
        <p:spPr/>
        <p:txBody>
          <a:bodyPr>
            <a:normAutofit/>
          </a:bodyPr>
          <a:lstStyle/>
          <a:p>
            <a:r>
              <a:rPr lang="en-US" dirty="0"/>
              <a:t>The Current Population Survey (CPS) interviews around 56,000 households monthly, scientifically selected on the basis of area of residence to represent the nation as a whole, individual states, and other specified areas. </a:t>
            </a:r>
            <a:endParaRPr lang="en-US" dirty="0" smtClean="0"/>
          </a:p>
          <a:p>
            <a:r>
              <a:rPr lang="en-US" dirty="0" smtClean="0"/>
              <a:t>The </a:t>
            </a:r>
            <a:r>
              <a:rPr lang="en-US" dirty="0"/>
              <a:t>main purpose of the survey is to collect information on the employment situation, as well as other information on demographic characteristics such as age, sex, race, marital status, educational attainment, family relationship, occupation and industry etc.</a:t>
            </a:r>
          </a:p>
          <a:p>
            <a:r>
              <a:rPr lang="en-US" dirty="0" smtClean="0"/>
              <a:t>Starting 2011, CPS has included the optional Computer and Internet Use Survey. This was done for the years 2011, 2013, 2015. We will be using the </a:t>
            </a:r>
            <a:r>
              <a:rPr lang="en-US" dirty="0" err="1" smtClean="0"/>
              <a:t>aforestated</a:t>
            </a:r>
            <a:r>
              <a:rPr lang="en-US" dirty="0" smtClean="0"/>
              <a:t> datasets.</a:t>
            </a:r>
            <a:endParaRPr lang="en-US" dirty="0"/>
          </a:p>
        </p:txBody>
      </p:sp>
    </p:spTree>
    <p:extLst>
      <p:ext uri="{BB962C8B-B14F-4D97-AF65-F5344CB8AC3E}">
        <p14:creationId xmlns:p14="http://schemas.microsoft.com/office/powerpoint/2010/main" val="450363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1251</TotalTime>
  <Words>2256</Words>
  <Application>Microsoft Macintosh PowerPoint</Application>
  <PresentationFormat>Widescreen</PresentationFormat>
  <Paragraphs>295</Paragraphs>
  <Slides>45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Calibri</vt:lpstr>
      <vt:lpstr>Cambria</vt:lpstr>
      <vt:lpstr>Gill Sans MT</vt:lpstr>
      <vt:lpstr>Helvetica Neue</vt:lpstr>
      <vt:lpstr>Mangal</vt:lpstr>
      <vt:lpstr>Times New Roman</vt:lpstr>
      <vt:lpstr>Arial</vt:lpstr>
      <vt:lpstr>Parcel</vt:lpstr>
      <vt:lpstr>Activities We Give Up When We’re Online</vt:lpstr>
      <vt:lpstr>Background</vt:lpstr>
      <vt:lpstr>Literature Wallsten, Scott. What are we not doing when we're online. No. w19549. National Bureau of Economic Research, 2013. </vt:lpstr>
      <vt:lpstr>Wallsten’s Dataset: ATUS</vt:lpstr>
      <vt:lpstr>Wallsten’s Methodology</vt:lpstr>
      <vt:lpstr>Challenge – ‘Who Has Internet?’</vt:lpstr>
      <vt:lpstr>‘Who Has Internet?’ - Implications</vt:lpstr>
      <vt:lpstr>‘Who has Internet?’ – My Approach: Building a Decision Tree Classifier</vt:lpstr>
      <vt:lpstr>CPS Dataset – Computer and Internet Use Survey</vt:lpstr>
      <vt:lpstr>My Methodology vs. Wallsten’s</vt:lpstr>
      <vt:lpstr>Variables</vt:lpstr>
      <vt:lpstr>Variables Years 2011 to 2015</vt:lpstr>
      <vt:lpstr>Technical Report – Phase 1 Data Formatting and Data Cleaning</vt:lpstr>
      <vt:lpstr>Technical Report – Phase 2 Correlation, Decision Tree Building and Internet Access Percentage Comparison</vt:lpstr>
      <vt:lpstr>Technical Report – Phase 3 Linear Regression and Coefficient Analysis</vt:lpstr>
      <vt:lpstr>PHASE 1</vt:lpstr>
      <vt:lpstr>Phase 1 - Step 1 CPS Dataframe </vt:lpstr>
      <vt:lpstr>Phase 1 - Step 1 CPS Dataframe </vt:lpstr>
      <vt:lpstr>Phase 1 - Step 1 CPS Dataframe </vt:lpstr>
      <vt:lpstr>Phase 1 - Step 1 CPS Dataframe </vt:lpstr>
      <vt:lpstr>Phase 1 - Step 1 CPS Dataframe </vt:lpstr>
      <vt:lpstr>Phase 1 - Step 2 ATUS Dataframe </vt:lpstr>
      <vt:lpstr>Phase 1 - Step 2 ATUS Dataframe </vt:lpstr>
      <vt:lpstr>Phase 1 – Step 3 Data Consistency CPS vs. ATUS Demographics</vt:lpstr>
      <vt:lpstr>Phase 1 – Step 3 Data Consistency CPS vs. ATUS Demographics</vt:lpstr>
      <vt:lpstr>Phase 1 – Step 3 Data Consistency CPS vs. ATUS Demographics</vt:lpstr>
      <vt:lpstr>Phase 1 – Step 4 Dealing With Missing Values</vt:lpstr>
      <vt:lpstr>Phase 1 – Step 5 Dealing Outliers </vt:lpstr>
      <vt:lpstr>Phase 1 – Step 5 Dealing Outliers </vt:lpstr>
      <vt:lpstr>Phase 1 – Step 5 Dealing Outliers </vt:lpstr>
      <vt:lpstr>Phase 1 – Step 5 Dealing Outliers </vt:lpstr>
      <vt:lpstr>Phase 1 – Step 6 Final Datasets</vt:lpstr>
      <vt:lpstr>PHASE 2</vt:lpstr>
      <vt:lpstr>Phase 2 – Step 1 Correlation</vt:lpstr>
      <vt:lpstr>Phase 2 – Step 2 Conditional Inference Tree Building</vt:lpstr>
      <vt:lpstr>Phase 2 – Step 3 Traditional Decision Tree Building</vt:lpstr>
      <vt:lpstr>Phase 2 – Step 4 and Step 5 Decision Tree Application on the ATUS Dataset ‘Who has Internet’</vt:lpstr>
      <vt:lpstr>PHASE 3</vt:lpstr>
      <vt:lpstr>Phase 3 – Step 1 Linear Regression Analysis</vt:lpstr>
      <vt:lpstr>Phase 3 – Step 1 Linear Regression Analysis</vt:lpstr>
      <vt:lpstr>Phase 3 – Findings and Conclusions</vt:lpstr>
      <vt:lpstr>Findings Visualization Using Tableau</vt:lpstr>
      <vt:lpstr>Challenges Faced and Lessons Learnt</vt:lpstr>
      <vt:lpstr>Continuity</vt:lpstr>
      <vt:lpstr>Packages and Tools</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Activities We Give Up When We’re Online</dc:title>
  <dc:creator>Dalia Shan</dc:creator>
  <cp:lastModifiedBy>Dalia Shan</cp:lastModifiedBy>
  <cp:revision>57</cp:revision>
  <cp:lastPrinted>2019-09-10T23:28:20Z</cp:lastPrinted>
  <dcterms:created xsi:type="dcterms:W3CDTF">2017-08-03T01:40:56Z</dcterms:created>
  <dcterms:modified xsi:type="dcterms:W3CDTF">2019-09-10T23:29:13Z</dcterms:modified>
</cp:coreProperties>
</file>