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nton" charset="1" panose="00000500000000000000"/>
      <p:regular r:id="rId17"/>
    </p:embeddedFont>
    <p:embeddedFont>
      <p:font typeface="Inter Medium" charset="1" panose="02000503000000020004"/>
      <p:regular r:id="rId18"/>
    </p:embeddedFont>
    <p:embeddedFont>
      <p:font typeface="Arimo" charset="1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jpe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2076857" y="6251626"/>
            <a:ext cx="4966183" cy="5011745"/>
          </a:xfrm>
          <a:custGeom>
            <a:avLst/>
            <a:gdLst/>
            <a:ahLst/>
            <a:cxnLst/>
            <a:rect r="r" b="b" t="t" l="l"/>
            <a:pathLst>
              <a:path h="5011745" w="4966183">
                <a:moveTo>
                  <a:pt x="0" y="0"/>
                </a:moveTo>
                <a:lnTo>
                  <a:pt x="4966184" y="0"/>
                </a:lnTo>
                <a:lnTo>
                  <a:pt x="4966184" y="5011745"/>
                </a:lnTo>
                <a:lnTo>
                  <a:pt x="0" y="50117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15398673" y="6251626"/>
            <a:ext cx="4966183" cy="5011745"/>
          </a:xfrm>
          <a:custGeom>
            <a:avLst/>
            <a:gdLst/>
            <a:ahLst/>
            <a:cxnLst/>
            <a:rect r="r" b="b" t="t" l="l"/>
            <a:pathLst>
              <a:path h="5011745" w="4966183">
                <a:moveTo>
                  <a:pt x="0" y="5011745"/>
                </a:moveTo>
                <a:lnTo>
                  <a:pt x="4966184" y="5011745"/>
                </a:lnTo>
                <a:lnTo>
                  <a:pt x="4966184" y="0"/>
                </a:lnTo>
                <a:lnTo>
                  <a:pt x="0" y="0"/>
                </a:lnTo>
                <a:lnTo>
                  <a:pt x="0" y="50117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16654" y="1497931"/>
            <a:ext cx="8543731" cy="7043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68"/>
              </a:lnSpc>
              <a:spcBef>
                <a:spcPct val="0"/>
              </a:spcBef>
            </a:pPr>
            <a:r>
              <a:rPr lang="en-US" sz="13406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EXPLORATORY DATA ANALYISIS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55644" y="8902065"/>
            <a:ext cx="3976713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Presented by Hazem Elsheikh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77371" y="3431319"/>
            <a:ext cx="723776" cy="723776"/>
          </a:xfrm>
          <a:custGeom>
            <a:avLst/>
            <a:gdLst/>
            <a:ahLst/>
            <a:cxnLst/>
            <a:rect r="r" b="b" t="t" l="l"/>
            <a:pathLst>
              <a:path h="723776" w="723776">
                <a:moveTo>
                  <a:pt x="0" y="0"/>
                </a:moveTo>
                <a:lnTo>
                  <a:pt x="723776" y="0"/>
                </a:lnTo>
                <a:lnTo>
                  <a:pt x="723776" y="723776"/>
                </a:lnTo>
                <a:lnTo>
                  <a:pt x="0" y="723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86853" y="3431319"/>
            <a:ext cx="723776" cy="723776"/>
          </a:xfrm>
          <a:custGeom>
            <a:avLst/>
            <a:gdLst/>
            <a:ahLst/>
            <a:cxnLst/>
            <a:rect r="r" b="b" t="t" l="l"/>
            <a:pathLst>
              <a:path h="723776" w="723776">
                <a:moveTo>
                  <a:pt x="0" y="0"/>
                </a:moveTo>
                <a:lnTo>
                  <a:pt x="723776" y="0"/>
                </a:lnTo>
                <a:lnTo>
                  <a:pt x="723776" y="723776"/>
                </a:lnTo>
                <a:lnTo>
                  <a:pt x="0" y="723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1828" y="2836417"/>
            <a:ext cx="9927282" cy="5941124"/>
            <a:chOff x="0" y="0"/>
            <a:chExt cx="1420976" cy="850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0976" cy="850404"/>
            </a:xfrm>
            <a:custGeom>
              <a:avLst/>
              <a:gdLst/>
              <a:ahLst/>
              <a:cxnLst/>
              <a:rect r="r" b="b" t="t" l="l"/>
              <a:pathLst>
                <a:path h="850404" w="1420976">
                  <a:moveTo>
                    <a:pt x="17937" y="0"/>
                  </a:moveTo>
                  <a:lnTo>
                    <a:pt x="1403039" y="0"/>
                  </a:lnTo>
                  <a:cubicBezTo>
                    <a:pt x="1407796" y="0"/>
                    <a:pt x="1412359" y="1890"/>
                    <a:pt x="1415723" y="5254"/>
                  </a:cubicBezTo>
                  <a:cubicBezTo>
                    <a:pt x="1419086" y="8617"/>
                    <a:pt x="1420976" y="13180"/>
                    <a:pt x="1420976" y="17937"/>
                  </a:cubicBezTo>
                  <a:lnTo>
                    <a:pt x="1420976" y="832467"/>
                  </a:lnTo>
                  <a:cubicBezTo>
                    <a:pt x="1420976" y="842373"/>
                    <a:pt x="1412945" y="850404"/>
                    <a:pt x="1403039" y="850404"/>
                  </a:cubicBezTo>
                  <a:lnTo>
                    <a:pt x="17937" y="850404"/>
                  </a:lnTo>
                  <a:cubicBezTo>
                    <a:pt x="13180" y="850404"/>
                    <a:pt x="8617" y="848514"/>
                    <a:pt x="5254" y="845150"/>
                  </a:cubicBezTo>
                  <a:cubicBezTo>
                    <a:pt x="1890" y="841786"/>
                    <a:pt x="0" y="837224"/>
                    <a:pt x="0" y="832467"/>
                  </a:cubicBezTo>
                  <a:lnTo>
                    <a:pt x="0" y="17937"/>
                  </a:lnTo>
                  <a:cubicBezTo>
                    <a:pt x="0" y="13180"/>
                    <a:pt x="1890" y="8617"/>
                    <a:pt x="5254" y="5254"/>
                  </a:cubicBezTo>
                  <a:cubicBezTo>
                    <a:pt x="8617" y="1890"/>
                    <a:pt x="13180" y="0"/>
                    <a:pt x="17937" y="0"/>
                  </a:cubicBezTo>
                  <a:close/>
                </a:path>
              </a:pathLst>
            </a:custGeom>
            <a:blipFill>
              <a:blip r:embed="rId2"/>
              <a:stretch>
                <a:fillRect l="-185" t="0" r="-185" b="0"/>
              </a:stretch>
            </a:blipFill>
            <a:ln w="38100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329249" y="8777542"/>
            <a:ext cx="1930051" cy="480758"/>
          </a:xfrm>
          <a:custGeom>
            <a:avLst/>
            <a:gdLst/>
            <a:ahLst/>
            <a:cxnLst/>
            <a:rect r="r" b="b" t="t" l="l"/>
            <a:pathLst>
              <a:path h="480758" w="1930051">
                <a:moveTo>
                  <a:pt x="0" y="0"/>
                </a:moveTo>
                <a:lnTo>
                  <a:pt x="1930051" y="0"/>
                </a:lnTo>
                <a:lnTo>
                  <a:pt x="1930051" y="480758"/>
                </a:lnTo>
                <a:lnTo>
                  <a:pt x="0" y="4807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61828" y="567151"/>
            <a:ext cx="10642743" cy="142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39"/>
              </a:lnSpc>
            </a:pPr>
            <a:r>
              <a:rPr lang="en-US" sz="87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PRICE RANGES INSIGHTS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7732" y="9210675"/>
            <a:ext cx="7095474" cy="357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4"/>
              </a:lnSpc>
            </a:pPr>
            <a:r>
              <a:rPr lang="en-US" sz="20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Number of Cancelations based on average price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67024" y="4492637"/>
            <a:ext cx="7033147" cy="257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6087" indent="-263044" lvl="1">
              <a:lnSpc>
                <a:spcPts val="3411"/>
              </a:lnSpc>
              <a:buFont typeface="Arial"/>
              <a:buChar char="•"/>
            </a:pPr>
            <a:r>
              <a:rPr lang="en-US" sz="2436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Most of reservations were made with intermediate and high average average price</a:t>
            </a:r>
          </a:p>
          <a:p>
            <a:pPr algn="l">
              <a:lnSpc>
                <a:spcPts val="3411"/>
              </a:lnSpc>
            </a:pPr>
          </a:p>
          <a:p>
            <a:pPr algn="l" marL="526087" indent="-263044" lvl="1">
              <a:lnSpc>
                <a:spcPts val="3411"/>
              </a:lnSpc>
              <a:buFont typeface="Arial"/>
              <a:buChar char="•"/>
            </a:pPr>
            <a:r>
              <a:rPr lang="en-US" sz="2436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higher the price, the more likelihood of cancelation</a:t>
            </a:r>
          </a:p>
          <a:p>
            <a:pPr algn="l">
              <a:lnSpc>
                <a:spcPts val="341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69906" y="4193243"/>
            <a:ext cx="5548188" cy="171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49"/>
              </a:lnSpc>
            </a:pPr>
            <a:r>
              <a:rPr lang="en-US" sz="10576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960846">
            <a:off x="15936300" y="3008585"/>
            <a:ext cx="5984713" cy="2578867"/>
          </a:xfrm>
          <a:custGeom>
            <a:avLst/>
            <a:gdLst/>
            <a:ahLst/>
            <a:cxnLst/>
            <a:rect r="r" b="b" t="t" l="l"/>
            <a:pathLst>
              <a:path h="2578867" w="5984713">
                <a:moveTo>
                  <a:pt x="0" y="0"/>
                </a:moveTo>
                <a:lnTo>
                  <a:pt x="5984712" y="0"/>
                </a:lnTo>
                <a:lnTo>
                  <a:pt x="5984712" y="2578867"/>
                </a:lnTo>
                <a:lnTo>
                  <a:pt x="0" y="25788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92074" y="3813901"/>
            <a:ext cx="723776" cy="723776"/>
          </a:xfrm>
          <a:custGeom>
            <a:avLst/>
            <a:gdLst/>
            <a:ahLst/>
            <a:cxnLst/>
            <a:rect r="r" b="b" t="t" l="l"/>
            <a:pathLst>
              <a:path h="723776" w="723776">
                <a:moveTo>
                  <a:pt x="0" y="0"/>
                </a:moveTo>
                <a:lnTo>
                  <a:pt x="723775" y="0"/>
                </a:lnTo>
                <a:lnTo>
                  <a:pt x="723775" y="723776"/>
                </a:lnTo>
                <a:lnTo>
                  <a:pt x="0" y="7237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208588"/>
            <a:ext cx="8628511" cy="6809333"/>
            <a:chOff x="0" y="0"/>
            <a:chExt cx="1077597" cy="850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77597" cy="850404"/>
            </a:xfrm>
            <a:custGeom>
              <a:avLst/>
              <a:gdLst/>
              <a:ahLst/>
              <a:cxnLst/>
              <a:rect r="r" b="b" t="t" l="l"/>
              <a:pathLst>
                <a:path h="850404" w="1077597">
                  <a:moveTo>
                    <a:pt x="20637" y="0"/>
                  </a:moveTo>
                  <a:lnTo>
                    <a:pt x="1056960" y="0"/>
                  </a:lnTo>
                  <a:cubicBezTo>
                    <a:pt x="1062433" y="0"/>
                    <a:pt x="1067682" y="2174"/>
                    <a:pt x="1071553" y="6044"/>
                  </a:cubicBezTo>
                  <a:cubicBezTo>
                    <a:pt x="1075423" y="9914"/>
                    <a:pt x="1077597" y="15164"/>
                    <a:pt x="1077597" y="20637"/>
                  </a:cubicBezTo>
                  <a:lnTo>
                    <a:pt x="1077597" y="829767"/>
                  </a:lnTo>
                  <a:cubicBezTo>
                    <a:pt x="1077597" y="835240"/>
                    <a:pt x="1075423" y="840489"/>
                    <a:pt x="1071553" y="844359"/>
                  </a:cubicBezTo>
                  <a:cubicBezTo>
                    <a:pt x="1067682" y="848229"/>
                    <a:pt x="1062433" y="850404"/>
                    <a:pt x="1056960" y="850404"/>
                  </a:cubicBezTo>
                  <a:lnTo>
                    <a:pt x="20637" y="850404"/>
                  </a:lnTo>
                  <a:cubicBezTo>
                    <a:pt x="15164" y="850404"/>
                    <a:pt x="9914" y="848229"/>
                    <a:pt x="6044" y="844359"/>
                  </a:cubicBezTo>
                  <a:cubicBezTo>
                    <a:pt x="2174" y="840489"/>
                    <a:pt x="0" y="835240"/>
                    <a:pt x="0" y="829767"/>
                  </a:cubicBezTo>
                  <a:lnTo>
                    <a:pt x="0" y="20637"/>
                  </a:lnTo>
                  <a:cubicBezTo>
                    <a:pt x="0" y="15164"/>
                    <a:pt x="2174" y="9914"/>
                    <a:pt x="6044" y="6044"/>
                  </a:cubicBezTo>
                  <a:cubicBezTo>
                    <a:pt x="9914" y="2174"/>
                    <a:pt x="15164" y="0"/>
                    <a:pt x="20637" y="0"/>
                  </a:cubicBezTo>
                  <a:close/>
                </a:path>
              </a:pathLst>
            </a:custGeom>
            <a:blipFill>
              <a:blip r:embed="rId2"/>
              <a:stretch>
                <a:fillRect l="-1079" t="0" r="-1079" b="0"/>
              </a:stretch>
            </a:blipFill>
            <a:ln w="38100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329249" y="8777542"/>
            <a:ext cx="1930051" cy="480758"/>
          </a:xfrm>
          <a:custGeom>
            <a:avLst/>
            <a:gdLst/>
            <a:ahLst/>
            <a:cxnLst/>
            <a:rect r="r" b="b" t="t" l="l"/>
            <a:pathLst>
              <a:path h="480758" w="1930051">
                <a:moveTo>
                  <a:pt x="0" y="0"/>
                </a:moveTo>
                <a:lnTo>
                  <a:pt x="1930051" y="0"/>
                </a:lnTo>
                <a:lnTo>
                  <a:pt x="1930051" y="480758"/>
                </a:lnTo>
                <a:lnTo>
                  <a:pt x="0" y="4807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163826" y="942975"/>
            <a:ext cx="7095474" cy="286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39"/>
              </a:lnSpc>
            </a:pPr>
            <a:r>
              <a:rPr lang="en-US" sz="87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NO. CANCELLED RESERVATIONS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63826" y="4863166"/>
            <a:ext cx="7095474" cy="1452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6426" indent="-223213" lvl="1">
              <a:lnSpc>
                <a:spcPts val="2894"/>
              </a:lnSpc>
              <a:buFont typeface="Arial"/>
              <a:buChar char="•"/>
            </a:pPr>
            <a:r>
              <a:rPr lang="en-US" sz="20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Number of Canceled Reservations are very high despite having a lot of reservation requests.</a:t>
            </a:r>
          </a:p>
          <a:p>
            <a:pPr algn="l">
              <a:lnSpc>
                <a:spcPts val="2894"/>
              </a:lnSpc>
            </a:pPr>
          </a:p>
          <a:p>
            <a:pPr algn="l" marL="446426" indent="-223213" lvl="1">
              <a:lnSpc>
                <a:spcPts val="2894"/>
              </a:lnSpc>
              <a:buFont typeface="Arial"/>
              <a:buChar char="•"/>
            </a:pPr>
            <a:r>
              <a:rPr lang="en-US" sz="20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Around 33% of reservation were canceled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48526" y="9210675"/>
            <a:ext cx="7095474" cy="357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4"/>
              </a:lnSpc>
            </a:pPr>
            <a:r>
              <a:rPr lang="en-US" sz="20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Count of Total Cancelations and Confirmations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564" y="3361600"/>
            <a:ext cx="8631147" cy="4281042"/>
            <a:chOff x="0" y="0"/>
            <a:chExt cx="970061" cy="4811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0061" cy="481149"/>
            </a:xfrm>
            <a:custGeom>
              <a:avLst/>
              <a:gdLst/>
              <a:ahLst/>
              <a:cxnLst/>
              <a:rect r="r" b="b" t="t" l="l"/>
              <a:pathLst>
                <a:path h="481149" w="970061">
                  <a:moveTo>
                    <a:pt x="20630" y="0"/>
                  </a:moveTo>
                  <a:lnTo>
                    <a:pt x="949430" y="0"/>
                  </a:lnTo>
                  <a:cubicBezTo>
                    <a:pt x="954902" y="0"/>
                    <a:pt x="960149" y="2174"/>
                    <a:pt x="964018" y="6043"/>
                  </a:cubicBezTo>
                  <a:cubicBezTo>
                    <a:pt x="967887" y="9911"/>
                    <a:pt x="970061" y="15159"/>
                    <a:pt x="970061" y="20630"/>
                  </a:cubicBezTo>
                  <a:lnTo>
                    <a:pt x="970061" y="460519"/>
                  </a:lnTo>
                  <a:cubicBezTo>
                    <a:pt x="970061" y="465990"/>
                    <a:pt x="967887" y="471238"/>
                    <a:pt x="964018" y="475107"/>
                  </a:cubicBezTo>
                  <a:cubicBezTo>
                    <a:pt x="960149" y="478976"/>
                    <a:pt x="954902" y="481149"/>
                    <a:pt x="949430" y="481149"/>
                  </a:cubicBezTo>
                  <a:lnTo>
                    <a:pt x="20630" y="481149"/>
                  </a:lnTo>
                  <a:cubicBezTo>
                    <a:pt x="15159" y="481149"/>
                    <a:pt x="9911" y="478976"/>
                    <a:pt x="6043" y="475107"/>
                  </a:cubicBezTo>
                  <a:cubicBezTo>
                    <a:pt x="2174" y="471238"/>
                    <a:pt x="0" y="465990"/>
                    <a:pt x="0" y="460519"/>
                  </a:cubicBezTo>
                  <a:lnTo>
                    <a:pt x="0" y="20630"/>
                  </a:lnTo>
                  <a:cubicBezTo>
                    <a:pt x="0" y="15159"/>
                    <a:pt x="2174" y="9911"/>
                    <a:pt x="6043" y="6043"/>
                  </a:cubicBezTo>
                  <a:cubicBezTo>
                    <a:pt x="9911" y="2174"/>
                    <a:pt x="15159" y="0"/>
                    <a:pt x="2063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48" r="0" b="-148"/>
              </a:stretch>
            </a:blipFill>
            <a:ln w="38100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9144000" y="3361600"/>
            <a:ext cx="8279962" cy="4236740"/>
            <a:chOff x="0" y="0"/>
            <a:chExt cx="970061" cy="4963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70061" cy="496366"/>
            </a:xfrm>
            <a:custGeom>
              <a:avLst/>
              <a:gdLst/>
              <a:ahLst/>
              <a:cxnLst/>
              <a:rect r="r" b="b" t="t" l="l"/>
              <a:pathLst>
                <a:path h="496366" w="970061">
                  <a:moveTo>
                    <a:pt x="21505" y="0"/>
                  </a:moveTo>
                  <a:lnTo>
                    <a:pt x="948555" y="0"/>
                  </a:lnTo>
                  <a:cubicBezTo>
                    <a:pt x="954259" y="0"/>
                    <a:pt x="959729" y="2266"/>
                    <a:pt x="963762" y="6299"/>
                  </a:cubicBezTo>
                  <a:cubicBezTo>
                    <a:pt x="967795" y="10332"/>
                    <a:pt x="970061" y="15802"/>
                    <a:pt x="970061" y="21505"/>
                  </a:cubicBezTo>
                  <a:lnTo>
                    <a:pt x="970061" y="474861"/>
                  </a:lnTo>
                  <a:cubicBezTo>
                    <a:pt x="970061" y="486738"/>
                    <a:pt x="960432" y="496366"/>
                    <a:pt x="948555" y="496366"/>
                  </a:cubicBezTo>
                  <a:lnTo>
                    <a:pt x="21505" y="496366"/>
                  </a:lnTo>
                  <a:cubicBezTo>
                    <a:pt x="9628" y="496366"/>
                    <a:pt x="0" y="486738"/>
                    <a:pt x="0" y="474861"/>
                  </a:cubicBezTo>
                  <a:lnTo>
                    <a:pt x="0" y="21505"/>
                  </a:lnTo>
                  <a:cubicBezTo>
                    <a:pt x="0" y="9628"/>
                    <a:pt x="9628" y="0"/>
                    <a:pt x="21505" y="0"/>
                  </a:cubicBezTo>
                  <a:close/>
                </a:path>
              </a:pathLst>
            </a:custGeom>
            <a:blipFill>
              <a:blip r:embed="rId3"/>
              <a:stretch>
                <a:fillRect l="-1555" t="0" r="-1555" b="0"/>
              </a:stretch>
            </a:blipFill>
            <a:ln w="38100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7423962" y="2021748"/>
            <a:ext cx="2616364" cy="2679703"/>
          </a:xfrm>
          <a:custGeom>
            <a:avLst/>
            <a:gdLst/>
            <a:ahLst/>
            <a:cxnLst/>
            <a:rect r="r" b="b" t="t" l="l"/>
            <a:pathLst>
              <a:path h="2679703" w="2616364">
                <a:moveTo>
                  <a:pt x="0" y="0"/>
                </a:moveTo>
                <a:lnTo>
                  <a:pt x="2616364" y="0"/>
                </a:lnTo>
                <a:lnTo>
                  <a:pt x="2616364" y="2679703"/>
                </a:lnTo>
                <a:lnTo>
                  <a:pt x="0" y="26797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11056668" y="3726494"/>
            <a:ext cx="0" cy="3045242"/>
          </a:xfrm>
          <a:prstGeom prst="line">
            <a:avLst/>
          </a:prstGeom>
          <a:ln cap="flat" w="38100">
            <a:solidFill>
              <a:srgbClr val="2F2F2F">
                <a:alpha val="5882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13231836" y="3726494"/>
            <a:ext cx="0" cy="3198449"/>
          </a:xfrm>
          <a:prstGeom prst="line">
            <a:avLst/>
          </a:prstGeom>
          <a:ln cap="flat" w="38100">
            <a:solidFill>
              <a:srgbClr val="2F2F2F">
                <a:alpha val="5882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6415327" y="3726494"/>
            <a:ext cx="0" cy="3045242"/>
          </a:xfrm>
          <a:prstGeom prst="line">
            <a:avLst/>
          </a:prstGeom>
          <a:ln cap="flat" w="38100">
            <a:solidFill>
              <a:srgbClr val="2F2F2F">
                <a:alpha val="5882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942975"/>
            <a:ext cx="8661380" cy="142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39"/>
              </a:lnSpc>
            </a:pPr>
            <a:r>
              <a:rPr lang="en-US" sz="87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RESERVATION DATES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6400" y="7964549"/>
            <a:ext cx="7095474" cy="357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4"/>
              </a:lnSpc>
            </a:pPr>
            <a:r>
              <a:rPr lang="en-US" sz="20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Number of Requested Reservations Per Month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84099" y="7964549"/>
            <a:ext cx="7095474" cy="357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4"/>
              </a:lnSpc>
            </a:pPr>
            <a:r>
              <a:rPr lang="en-US" sz="20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Number of Canceled/Not-Cancelled Reservations Per Month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0112" y="3456414"/>
            <a:ext cx="8279962" cy="4236740"/>
            <a:chOff x="0" y="0"/>
            <a:chExt cx="970061" cy="496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0061" cy="496366"/>
            </a:xfrm>
            <a:custGeom>
              <a:avLst/>
              <a:gdLst/>
              <a:ahLst/>
              <a:cxnLst/>
              <a:rect r="r" b="b" t="t" l="l"/>
              <a:pathLst>
                <a:path h="496366" w="970061">
                  <a:moveTo>
                    <a:pt x="21505" y="0"/>
                  </a:moveTo>
                  <a:lnTo>
                    <a:pt x="948555" y="0"/>
                  </a:lnTo>
                  <a:cubicBezTo>
                    <a:pt x="954259" y="0"/>
                    <a:pt x="959729" y="2266"/>
                    <a:pt x="963762" y="6299"/>
                  </a:cubicBezTo>
                  <a:cubicBezTo>
                    <a:pt x="967795" y="10332"/>
                    <a:pt x="970061" y="15802"/>
                    <a:pt x="970061" y="21505"/>
                  </a:cubicBezTo>
                  <a:lnTo>
                    <a:pt x="970061" y="474861"/>
                  </a:lnTo>
                  <a:cubicBezTo>
                    <a:pt x="970061" y="486738"/>
                    <a:pt x="960432" y="496366"/>
                    <a:pt x="948555" y="496366"/>
                  </a:cubicBezTo>
                  <a:lnTo>
                    <a:pt x="21505" y="496366"/>
                  </a:lnTo>
                  <a:cubicBezTo>
                    <a:pt x="9628" y="496366"/>
                    <a:pt x="0" y="486738"/>
                    <a:pt x="0" y="474861"/>
                  </a:cubicBezTo>
                  <a:lnTo>
                    <a:pt x="0" y="21505"/>
                  </a:lnTo>
                  <a:cubicBezTo>
                    <a:pt x="0" y="9628"/>
                    <a:pt x="9628" y="0"/>
                    <a:pt x="21505" y="0"/>
                  </a:cubicBezTo>
                  <a:close/>
                </a:path>
              </a:pathLst>
            </a:custGeom>
            <a:blipFill>
              <a:blip r:embed="rId2"/>
              <a:stretch>
                <a:fillRect l="-1555" t="0" r="-1555" b="0"/>
              </a:stretch>
            </a:blipFill>
            <a:ln w="38100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7423962" y="2021748"/>
            <a:ext cx="2616364" cy="2679703"/>
          </a:xfrm>
          <a:custGeom>
            <a:avLst/>
            <a:gdLst/>
            <a:ahLst/>
            <a:cxnLst/>
            <a:rect r="r" b="b" t="t" l="l"/>
            <a:pathLst>
              <a:path h="2679703" w="2616364">
                <a:moveTo>
                  <a:pt x="0" y="0"/>
                </a:moveTo>
                <a:lnTo>
                  <a:pt x="2616364" y="0"/>
                </a:lnTo>
                <a:lnTo>
                  <a:pt x="2616364" y="2679703"/>
                </a:lnTo>
                <a:lnTo>
                  <a:pt x="0" y="26797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2258606" y="3897959"/>
            <a:ext cx="0" cy="3045242"/>
          </a:xfrm>
          <a:prstGeom prst="line">
            <a:avLst/>
          </a:prstGeom>
          <a:ln cap="flat" w="38100">
            <a:solidFill>
              <a:srgbClr val="2F2F2F">
                <a:alpha val="5882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>
            <a:off x="4461043" y="3869949"/>
            <a:ext cx="19050" cy="3073252"/>
          </a:xfrm>
          <a:prstGeom prst="line">
            <a:avLst/>
          </a:prstGeom>
          <a:ln cap="flat" w="38100">
            <a:solidFill>
              <a:srgbClr val="2F2F2F">
                <a:alpha val="5882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7617265" y="3869949"/>
            <a:ext cx="0" cy="3045242"/>
          </a:xfrm>
          <a:prstGeom prst="line">
            <a:avLst/>
          </a:prstGeom>
          <a:ln cap="flat" w="38100">
            <a:solidFill>
              <a:srgbClr val="2F2F2F">
                <a:alpha val="5882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40112" y="599983"/>
            <a:ext cx="13585825" cy="142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39"/>
              </a:lnSpc>
            </a:pPr>
            <a:r>
              <a:rPr lang="en-US" sz="87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RESERVATION DATES INSIGHTS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58558" y="2082411"/>
            <a:ext cx="8465404" cy="7175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1612" indent="-190806" lvl="1">
              <a:lnSpc>
                <a:spcPts val="2474"/>
              </a:lnSpc>
              <a:buFont typeface="Arial"/>
              <a:buChar char="•"/>
            </a:pPr>
            <a:r>
              <a:rPr lang="en-US" sz="17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Between October 2015 and July 2017, the hotel experienced low reservation levels.</a:t>
            </a:r>
          </a:p>
          <a:p>
            <a:pPr algn="l">
              <a:lnSpc>
                <a:spcPts val="2474"/>
              </a:lnSpc>
            </a:pPr>
          </a:p>
          <a:p>
            <a:pPr algn="l" marL="381612" indent="-190806" lvl="1">
              <a:lnSpc>
                <a:spcPts val="2474"/>
              </a:lnSpc>
              <a:buFont typeface="Arial"/>
              <a:buChar char="•"/>
            </a:pPr>
            <a:r>
              <a:rPr lang="en-US" sz="17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This period saw similar cancellation and confirmation rates due to limited demand.</a:t>
            </a:r>
          </a:p>
          <a:p>
            <a:pPr algn="l">
              <a:lnSpc>
                <a:spcPts val="2474"/>
              </a:lnSpc>
            </a:pPr>
          </a:p>
          <a:p>
            <a:pPr algn="l" marL="381612" indent="-190806" lvl="1">
              <a:lnSpc>
                <a:spcPts val="2474"/>
              </a:lnSpc>
              <a:buFont typeface="Arial"/>
              <a:buChar char="•"/>
            </a:pPr>
            <a:r>
              <a:rPr lang="en-US" sz="17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Post-July 2017, the hotel's popularity surged.</a:t>
            </a:r>
          </a:p>
          <a:p>
            <a:pPr algn="l">
              <a:lnSpc>
                <a:spcPts val="2474"/>
              </a:lnSpc>
            </a:pPr>
          </a:p>
          <a:p>
            <a:pPr algn="l" marL="381612" indent="-190806" lvl="1">
              <a:lnSpc>
                <a:spcPts val="2474"/>
              </a:lnSpc>
              <a:buFont typeface="Arial"/>
              <a:buChar char="•"/>
            </a:pPr>
            <a:r>
              <a:rPr lang="en-US" sz="17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Cancellation rates noticeably declined while confirmed reservations increased.</a:t>
            </a:r>
          </a:p>
          <a:p>
            <a:pPr algn="l">
              <a:lnSpc>
                <a:spcPts val="2474"/>
              </a:lnSpc>
            </a:pPr>
          </a:p>
          <a:p>
            <a:pPr algn="l" marL="381612" indent="-190806" lvl="1">
              <a:lnSpc>
                <a:spcPts val="2474"/>
              </a:lnSpc>
              <a:buFont typeface="Arial"/>
              <a:buChar char="•"/>
            </a:pPr>
            <a:r>
              <a:rPr lang="en-US" sz="17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This change reflected improved customer interest and satisfaction.</a:t>
            </a:r>
          </a:p>
          <a:p>
            <a:pPr algn="l">
              <a:lnSpc>
                <a:spcPts val="2474"/>
              </a:lnSpc>
            </a:pPr>
          </a:p>
          <a:p>
            <a:pPr algn="l" marL="381612" indent="-190806" lvl="1">
              <a:lnSpc>
                <a:spcPts val="2474"/>
              </a:lnSpc>
              <a:buFont typeface="Arial"/>
              <a:buChar char="•"/>
            </a:pPr>
            <a:r>
              <a:rPr lang="en-US" sz="17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From January 2018 to October 2018, cancellations unexpectedly increased despite continued popularity.</a:t>
            </a:r>
          </a:p>
          <a:p>
            <a:pPr algn="l">
              <a:lnSpc>
                <a:spcPts val="2474"/>
              </a:lnSpc>
            </a:pPr>
          </a:p>
          <a:p>
            <a:pPr algn="l" marL="381612" indent="-190806" lvl="1">
              <a:lnSpc>
                <a:spcPts val="2474"/>
              </a:lnSpc>
              <a:buFont typeface="Arial"/>
              <a:buChar char="•"/>
            </a:pPr>
            <a:r>
              <a:rPr lang="en-US" sz="17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rise in cancellations was likely due to internal issues rather than external factors or seasonal trends.</a:t>
            </a:r>
          </a:p>
          <a:p>
            <a:pPr algn="l">
              <a:lnSpc>
                <a:spcPts val="2474"/>
              </a:lnSpc>
            </a:pPr>
          </a:p>
          <a:p>
            <a:pPr algn="l" marL="381612" indent="-190806" lvl="1">
              <a:lnSpc>
                <a:spcPts val="2474"/>
              </a:lnSpc>
              <a:buFont typeface="Arial"/>
              <a:buChar char="•"/>
            </a:pPr>
            <a:r>
              <a:rPr lang="en-US" sz="17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From October 2018 onwards, cancellation rates reduced.</a:t>
            </a:r>
          </a:p>
          <a:p>
            <a:pPr algn="l">
              <a:lnSpc>
                <a:spcPts val="2474"/>
              </a:lnSpc>
            </a:pPr>
          </a:p>
          <a:p>
            <a:pPr algn="l" marL="381612" indent="-190806" lvl="1">
              <a:lnSpc>
                <a:spcPts val="2474"/>
              </a:lnSpc>
              <a:buFont typeface="Arial"/>
              <a:buChar char="•"/>
            </a:pPr>
            <a:r>
              <a:rPr lang="en-US" sz="17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This reduction implied that underlying problems had been addressed.</a:t>
            </a:r>
          </a:p>
          <a:p>
            <a:pPr algn="l">
              <a:lnSpc>
                <a:spcPts val="2474"/>
              </a:lnSpc>
            </a:pPr>
          </a:p>
          <a:p>
            <a:pPr algn="l" marL="381612" indent="-190806" lvl="1">
              <a:lnSpc>
                <a:spcPts val="2474"/>
              </a:lnSpc>
              <a:buFont typeface="Arial"/>
              <a:buChar char="•"/>
            </a:pPr>
            <a:r>
              <a:rPr lang="en-US" sz="17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Customer confidence was restored, stabilizing reservations.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2356" y="7922099"/>
            <a:ext cx="7095474" cy="357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4"/>
              </a:lnSpc>
            </a:pPr>
            <a:r>
              <a:rPr lang="en-US" sz="20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Number of Canceled/Not-Cancelled Reservations Per Month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85052" y="2413561"/>
            <a:ext cx="5984713" cy="2578867"/>
          </a:xfrm>
          <a:custGeom>
            <a:avLst/>
            <a:gdLst/>
            <a:ahLst/>
            <a:cxnLst/>
            <a:rect r="r" b="b" t="t" l="l"/>
            <a:pathLst>
              <a:path h="2578867" w="5984713">
                <a:moveTo>
                  <a:pt x="0" y="0"/>
                </a:moveTo>
                <a:lnTo>
                  <a:pt x="5984712" y="0"/>
                </a:lnTo>
                <a:lnTo>
                  <a:pt x="5984712" y="2578867"/>
                </a:lnTo>
                <a:lnTo>
                  <a:pt x="0" y="25788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24774" y="3981757"/>
            <a:ext cx="11438451" cy="5672692"/>
            <a:chOff x="0" y="0"/>
            <a:chExt cx="1181048" cy="5857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81048" cy="585719"/>
            </a:xfrm>
            <a:custGeom>
              <a:avLst/>
              <a:gdLst/>
              <a:ahLst/>
              <a:cxnLst/>
              <a:rect r="r" b="b" t="t" l="l"/>
              <a:pathLst>
                <a:path h="585719" w="1181048">
                  <a:moveTo>
                    <a:pt x="15567" y="0"/>
                  </a:moveTo>
                  <a:lnTo>
                    <a:pt x="1165481" y="0"/>
                  </a:lnTo>
                  <a:cubicBezTo>
                    <a:pt x="1174079" y="0"/>
                    <a:pt x="1181048" y="6970"/>
                    <a:pt x="1181048" y="15567"/>
                  </a:cubicBezTo>
                  <a:lnTo>
                    <a:pt x="1181048" y="570152"/>
                  </a:lnTo>
                  <a:cubicBezTo>
                    <a:pt x="1181048" y="578750"/>
                    <a:pt x="1174079" y="585719"/>
                    <a:pt x="1165481" y="585719"/>
                  </a:cubicBezTo>
                  <a:lnTo>
                    <a:pt x="15567" y="585719"/>
                  </a:lnTo>
                  <a:cubicBezTo>
                    <a:pt x="6970" y="585719"/>
                    <a:pt x="0" y="578750"/>
                    <a:pt x="0" y="570152"/>
                  </a:cubicBezTo>
                  <a:lnTo>
                    <a:pt x="0" y="15567"/>
                  </a:lnTo>
                  <a:cubicBezTo>
                    <a:pt x="0" y="6970"/>
                    <a:pt x="6970" y="0"/>
                    <a:pt x="15567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58" r="0" b="-158"/>
              </a:stretch>
            </a:blipFill>
            <a:ln w="38100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name="TextBox 5" id="5"/>
          <p:cNvSpPr txBox="true"/>
          <p:nvPr/>
        </p:nvSpPr>
        <p:spPr>
          <a:xfrm rot="0">
            <a:off x="778305" y="976300"/>
            <a:ext cx="8365695" cy="286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39"/>
              </a:lnSpc>
            </a:pPr>
            <a:r>
              <a:rPr lang="en-US" sz="87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CANCELATION BASED ON LEAD TIME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13777" y="9740175"/>
            <a:ext cx="8660446" cy="357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4"/>
              </a:lnSpc>
            </a:pPr>
            <a:r>
              <a:rPr lang="en-US" sz="20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Number of Canceled/Not-Cancelled Reservations Based on Lead Time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0112" y="3456414"/>
            <a:ext cx="8472649" cy="4236740"/>
            <a:chOff x="0" y="0"/>
            <a:chExt cx="992636" cy="496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2636" cy="496366"/>
            </a:xfrm>
            <a:custGeom>
              <a:avLst/>
              <a:gdLst/>
              <a:ahLst/>
              <a:cxnLst/>
              <a:rect r="r" b="b" t="t" l="l"/>
              <a:pathLst>
                <a:path h="496366" w="992636">
                  <a:moveTo>
                    <a:pt x="21016" y="0"/>
                  </a:moveTo>
                  <a:lnTo>
                    <a:pt x="971619" y="0"/>
                  </a:lnTo>
                  <a:cubicBezTo>
                    <a:pt x="977193" y="0"/>
                    <a:pt x="982539" y="2214"/>
                    <a:pt x="986480" y="6156"/>
                  </a:cubicBezTo>
                  <a:cubicBezTo>
                    <a:pt x="990421" y="10097"/>
                    <a:pt x="992636" y="15442"/>
                    <a:pt x="992636" y="21016"/>
                  </a:cubicBezTo>
                  <a:lnTo>
                    <a:pt x="992636" y="475350"/>
                  </a:lnTo>
                  <a:cubicBezTo>
                    <a:pt x="992636" y="480924"/>
                    <a:pt x="990421" y="486270"/>
                    <a:pt x="986480" y="490211"/>
                  </a:cubicBezTo>
                  <a:cubicBezTo>
                    <a:pt x="982539" y="494152"/>
                    <a:pt x="977193" y="496366"/>
                    <a:pt x="971619" y="496366"/>
                  </a:cubicBezTo>
                  <a:lnTo>
                    <a:pt x="21016" y="496366"/>
                  </a:lnTo>
                  <a:cubicBezTo>
                    <a:pt x="15442" y="496366"/>
                    <a:pt x="10097" y="494152"/>
                    <a:pt x="6156" y="490211"/>
                  </a:cubicBezTo>
                  <a:cubicBezTo>
                    <a:pt x="2214" y="486270"/>
                    <a:pt x="0" y="480924"/>
                    <a:pt x="0" y="475350"/>
                  </a:cubicBezTo>
                  <a:lnTo>
                    <a:pt x="0" y="21016"/>
                  </a:lnTo>
                  <a:cubicBezTo>
                    <a:pt x="0" y="15442"/>
                    <a:pt x="2214" y="10097"/>
                    <a:pt x="6156" y="6156"/>
                  </a:cubicBezTo>
                  <a:cubicBezTo>
                    <a:pt x="10097" y="2214"/>
                    <a:pt x="15442" y="0"/>
                    <a:pt x="21016" y="0"/>
                  </a:cubicBezTo>
                  <a:close/>
                </a:path>
              </a:pathLst>
            </a:custGeom>
            <a:blipFill>
              <a:blip r:embed="rId2"/>
              <a:stretch>
                <a:fillRect l="-259" t="0" r="-259" b="0"/>
              </a:stretch>
            </a:blipFill>
            <a:ln w="38100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7423962" y="1353728"/>
            <a:ext cx="2616364" cy="2679703"/>
          </a:xfrm>
          <a:custGeom>
            <a:avLst/>
            <a:gdLst/>
            <a:ahLst/>
            <a:cxnLst/>
            <a:rect r="r" b="b" t="t" l="l"/>
            <a:pathLst>
              <a:path h="2679703" w="2616364">
                <a:moveTo>
                  <a:pt x="0" y="0"/>
                </a:moveTo>
                <a:lnTo>
                  <a:pt x="2616364" y="0"/>
                </a:lnTo>
                <a:lnTo>
                  <a:pt x="2616364" y="2679703"/>
                </a:lnTo>
                <a:lnTo>
                  <a:pt x="0" y="26797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0112" y="599983"/>
            <a:ext cx="13585825" cy="142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39"/>
              </a:lnSpc>
            </a:pPr>
            <a:r>
              <a:rPr lang="en-US" sz="87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LEAD TIME INSIGHTS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4236677"/>
            <a:ext cx="9144000" cy="312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1082" indent="-190541" lvl="1">
              <a:lnSpc>
                <a:spcPts val="2471"/>
              </a:lnSpc>
              <a:buFont typeface="Arial"/>
              <a:buChar char="•"/>
            </a:pPr>
            <a:r>
              <a:rPr lang="en-US" sz="17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Lead Time is the time between the date of reservation and the date of actual staying in the hotel</a:t>
            </a:r>
          </a:p>
          <a:p>
            <a:pPr algn="l">
              <a:lnSpc>
                <a:spcPts val="2471"/>
              </a:lnSpc>
            </a:pPr>
          </a:p>
          <a:p>
            <a:pPr algn="l" marL="381082" indent="-190541" lvl="1">
              <a:lnSpc>
                <a:spcPts val="2471"/>
              </a:lnSpc>
              <a:buFont typeface="Arial"/>
              <a:buChar char="•"/>
            </a:pPr>
            <a:r>
              <a:rPr lang="en-US" sz="17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more the lead time is, the more probability of cancelation</a:t>
            </a:r>
          </a:p>
          <a:p>
            <a:pPr algn="l">
              <a:lnSpc>
                <a:spcPts val="2471"/>
              </a:lnSpc>
            </a:pPr>
          </a:p>
          <a:p>
            <a:pPr algn="l" marL="381082" indent="-190541" lvl="1">
              <a:lnSpc>
                <a:spcPts val="2471"/>
              </a:lnSpc>
              <a:buFont typeface="Arial"/>
              <a:buChar char="•"/>
            </a:pPr>
            <a:r>
              <a:rPr lang="en-US" sz="17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Cancelations are very high for the costumers with lead time between three and six months</a:t>
            </a:r>
          </a:p>
          <a:p>
            <a:pPr algn="l">
              <a:lnSpc>
                <a:spcPts val="2471"/>
              </a:lnSpc>
            </a:pPr>
          </a:p>
          <a:p>
            <a:pPr algn="l" marL="381082" indent="-190541" lvl="1">
              <a:lnSpc>
                <a:spcPts val="2471"/>
              </a:lnSpc>
              <a:buFont typeface="Arial"/>
              <a:buChar char="•"/>
            </a:pPr>
            <a:r>
              <a:rPr lang="en-US" sz="17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For lead times more than six month, the cancellations are higher than the confirmed ones even if the reservation requests are low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0112" y="7922099"/>
            <a:ext cx="8472649" cy="357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4"/>
              </a:lnSpc>
            </a:pPr>
            <a:r>
              <a:rPr lang="en-US" sz="20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Number of Canceled/Not-Cancelled Reservations Based on Lead Time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74975" y="2072725"/>
            <a:ext cx="11067121" cy="6704817"/>
            <a:chOff x="0" y="0"/>
            <a:chExt cx="1403695" cy="850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03695" cy="850404"/>
            </a:xfrm>
            <a:custGeom>
              <a:avLst/>
              <a:gdLst/>
              <a:ahLst/>
              <a:cxnLst/>
              <a:rect r="r" b="b" t="t" l="l"/>
              <a:pathLst>
                <a:path h="850404" w="1403695">
                  <a:moveTo>
                    <a:pt x="16089" y="0"/>
                  </a:moveTo>
                  <a:lnTo>
                    <a:pt x="1387606" y="0"/>
                  </a:lnTo>
                  <a:cubicBezTo>
                    <a:pt x="1396492" y="0"/>
                    <a:pt x="1403695" y="7204"/>
                    <a:pt x="1403695" y="16089"/>
                  </a:cubicBezTo>
                  <a:lnTo>
                    <a:pt x="1403695" y="834314"/>
                  </a:lnTo>
                  <a:cubicBezTo>
                    <a:pt x="1403695" y="838581"/>
                    <a:pt x="1402000" y="842674"/>
                    <a:pt x="1398983" y="845691"/>
                  </a:cubicBezTo>
                  <a:cubicBezTo>
                    <a:pt x="1395965" y="848708"/>
                    <a:pt x="1391873" y="850404"/>
                    <a:pt x="1387606" y="850404"/>
                  </a:cubicBezTo>
                  <a:lnTo>
                    <a:pt x="16089" y="850404"/>
                  </a:lnTo>
                  <a:cubicBezTo>
                    <a:pt x="11822" y="850404"/>
                    <a:pt x="7730" y="848708"/>
                    <a:pt x="4712" y="845691"/>
                  </a:cubicBezTo>
                  <a:cubicBezTo>
                    <a:pt x="1695" y="842674"/>
                    <a:pt x="0" y="838581"/>
                    <a:pt x="0" y="834314"/>
                  </a:cubicBezTo>
                  <a:lnTo>
                    <a:pt x="0" y="16089"/>
                  </a:lnTo>
                  <a:cubicBezTo>
                    <a:pt x="0" y="11822"/>
                    <a:pt x="1695" y="7730"/>
                    <a:pt x="4712" y="4712"/>
                  </a:cubicBezTo>
                  <a:cubicBezTo>
                    <a:pt x="7730" y="1695"/>
                    <a:pt x="11822" y="0"/>
                    <a:pt x="16089" y="0"/>
                  </a:cubicBezTo>
                  <a:close/>
                </a:path>
              </a:pathLst>
            </a:custGeom>
            <a:blipFill>
              <a:blip r:embed="rId2"/>
              <a:stretch>
                <a:fillRect l="-591" t="0" r="-591" b="0"/>
              </a:stretch>
            </a:blipFill>
            <a:ln w="38100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8777542"/>
            <a:ext cx="1930051" cy="480758"/>
          </a:xfrm>
          <a:custGeom>
            <a:avLst/>
            <a:gdLst/>
            <a:ahLst/>
            <a:cxnLst/>
            <a:rect r="r" b="b" t="t" l="l"/>
            <a:pathLst>
              <a:path h="480758" w="1930051">
                <a:moveTo>
                  <a:pt x="0" y="0"/>
                </a:moveTo>
                <a:lnTo>
                  <a:pt x="1930051" y="0"/>
                </a:lnTo>
                <a:lnTo>
                  <a:pt x="1930051" y="480758"/>
                </a:lnTo>
                <a:lnTo>
                  <a:pt x="0" y="4807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379279"/>
            <a:ext cx="6526276" cy="5765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39"/>
              </a:lnSpc>
            </a:pPr>
            <a:r>
              <a:rPr lang="en-US" sz="87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CANCELATION FOR EACH MARKET SEGMENT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60798" y="9055960"/>
            <a:ext cx="7095474" cy="719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4"/>
              </a:lnSpc>
            </a:pPr>
            <a:r>
              <a:rPr lang="en-US" sz="20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Number of Canceled/Not-Cancelled Reservations for Each Market Segment Type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0112" y="3456414"/>
            <a:ext cx="8472649" cy="5092258"/>
            <a:chOff x="0" y="0"/>
            <a:chExt cx="992636" cy="5965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2636" cy="596597"/>
            </a:xfrm>
            <a:custGeom>
              <a:avLst/>
              <a:gdLst/>
              <a:ahLst/>
              <a:cxnLst/>
              <a:rect r="r" b="b" t="t" l="l"/>
              <a:pathLst>
                <a:path h="596597" w="992636">
                  <a:moveTo>
                    <a:pt x="21016" y="0"/>
                  </a:moveTo>
                  <a:lnTo>
                    <a:pt x="971619" y="0"/>
                  </a:lnTo>
                  <a:cubicBezTo>
                    <a:pt x="977193" y="0"/>
                    <a:pt x="982539" y="2214"/>
                    <a:pt x="986480" y="6156"/>
                  </a:cubicBezTo>
                  <a:cubicBezTo>
                    <a:pt x="990421" y="10097"/>
                    <a:pt x="992636" y="15442"/>
                    <a:pt x="992636" y="21016"/>
                  </a:cubicBezTo>
                  <a:lnTo>
                    <a:pt x="992636" y="575581"/>
                  </a:lnTo>
                  <a:cubicBezTo>
                    <a:pt x="992636" y="581154"/>
                    <a:pt x="990421" y="586500"/>
                    <a:pt x="986480" y="590441"/>
                  </a:cubicBezTo>
                  <a:cubicBezTo>
                    <a:pt x="982539" y="594383"/>
                    <a:pt x="977193" y="596597"/>
                    <a:pt x="971619" y="596597"/>
                  </a:cubicBezTo>
                  <a:lnTo>
                    <a:pt x="21016" y="596597"/>
                  </a:lnTo>
                  <a:cubicBezTo>
                    <a:pt x="15442" y="596597"/>
                    <a:pt x="10097" y="594383"/>
                    <a:pt x="6156" y="590441"/>
                  </a:cubicBezTo>
                  <a:cubicBezTo>
                    <a:pt x="2214" y="586500"/>
                    <a:pt x="0" y="581154"/>
                    <a:pt x="0" y="575581"/>
                  </a:cubicBezTo>
                  <a:lnTo>
                    <a:pt x="0" y="21016"/>
                  </a:lnTo>
                  <a:cubicBezTo>
                    <a:pt x="0" y="15442"/>
                    <a:pt x="2214" y="10097"/>
                    <a:pt x="6156" y="6156"/>
                  </a:cubicBezTo>
                  <a:cubicBezTo>
                    <a:pt x="10097" y="2214"/>
                    <a:pt x="15442" y="0"/>
                    <a:pt x="21016" y="0"/>
                  </a:cubicBezTo>
                  <a:close/>
                </a:path>
              </a:pathLst>
            </a:custGeom>
            <a:blipFill>
              <a:blip r:embed="rId2"/>
              <a:stretch>
                <a:fillRect l="-221" t="0" r="-221" b="0"/>
              </a:stretch>
            </a:blipFill>
            <a:ln w="38100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7423962" y="2021748"/>
            <a:ext cx="2616364" cy="2679703"/>
          </a:xfrm>
          <a:custGeom>
            <a:avLst/>
            <a:gdLst/>
            <a:ahLst/>
            <a:cxnLst/>
            <a:rect r="r" b="b" t="t" l="l"/>
            <a:pathLst>
              <a:path h="2679703" w="2616364">
                <a:moveTo>
                  <a:pt x="0" y="0"/>
                </a:moveTo>
                <a:lnTo>
                  <a:pt x="2616364" y="0"/>
                </a:lnTo>
                <a:lnTo>
                  <a:pt x="2616364" y="2679703"/>
                </a:lnTo>
                <a:lnTo>
                  <a:pt x="0" y="26797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0112" y="599983"/>
            <a:ext cx="13585825" cy="142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39"/>
              </a:lnSpc>
            </a:pPr>
            <a:r>
              <a:rPr lang="en-US" sz="87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MARKET SEGMENT TYPE INSIGHTS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5190235"/>
            <a:ext cx="7666784" cy="2811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1082" indent="-190541" lvl="1">
              <a:lnSpc>
                <a:spcPts val="2471"/>
              </a:lnSpc>
              <a:buFont typeface="Arial"/>
              <a:buChar char="•"/>
            </a:pPr>
            <a:r>
              <a:rPr lang="en-US" sz="17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Most of both the reservations and cancelations were made online</a:t>
            </a:r>
          </a:p>
          <a:p>
            <a:pPr algn="l">
              <a:lnSpc>
                <a:spcPts val="2471"/>
              </a:lnSpc>
            </a:pPr>
          </a:p>
          <a:p>
            <a:pPr algn="l" marL="381082" indent="-190541" lvl="1">
              <a:lnSpc>
                <a:spcPts val="2471"/>
              </a:lnSpc>
              <a:buFont typeface="Arial"/>
              <a:buChar char="•"/>
            </a:pPr>
            <a:r>
              <a:rPr lang="en-US" sz="17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Cancelations from offline is also high</a:t>
            </a:r>
          </a:p>
          <a:p>
            <a:pPr algn="l">
              <a:lnSpc>
                <a:spcPts val="2471"/>
              </a:lnSpc>
            </a:pPr>
          </a:p>
          <a:p>
            <a:pPr algn="l" marL="381082" indent="-190541" lvl="1">
              <a:lnSpc>
                <a:spcPts val="2471"/>
              </a:lnSpc>
              <a:buFont typeface="Arial"/>
              <a:buChar char="•"/>
            </a:pPr>
            <a:r>
              <a:rPr lang="en-US" sz="17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Cancelation percentage for both offline and online booking is around 50%</a:t>
            </a:r>
          </a:p>
          <a:p>
            <a:pPr algn="l">
              <a:lnSpc>
                <a:spcPts val="2471"/>
              </a:lnSpc>
            </a:pPr>
          </a:p>
          <a:p>
            <a:pPr algn="l" marL="381082" indent="-190541" lvl="1">
              <a:lnSpc>
                <a:spcPts val="2471"/>
              </a:lnSpc>
              <a:buFont typeface="Arial"/>
              <a:buChar char="•"/>
            </a:pPr>
            <a:r>
              <a:rPr lang="en-US" sz="17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Cancelations made by corporates are very low</a:t>
            </a:r>
          </a:p>
          <a:p>
            <a:pPr algn="l">
              <a:lnSpc>
                <a:spcPts val="2471"/>
              </a:lnSpc>
            </a:pPr>
          </a:p>
          <a:p>
            <a:pPr algn="l" marL="381082" indent="-190541" lvl="1">
              <a:lnSpc>
                <a:spcPts val="2471"/>
              </a:lnSpc>
              <a:buFont typeface="Arial"/>
              <a:buChar char="•"/>
            </a:pPr>
            <a:r>
              <a:rPr lang="en-US" sz="1765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Complementary reservations are all confirmed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0112" y="8901246"/>
            <a:ext cx="8472649" cy="357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4"/>
              </a:lnSpc>
            </a:pPr>
            <a:r>
              <a:rPr lang="en-US" sz="20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Number of Canceled/Not-Cancelled Reservations Based on Lead Time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0518" y="2227203"/>
            <a:ext cx="10602318" cy="6249460"/>
            <a:chOff x="0" y="0"/>
            <a:chExt cx="1442724" cy="850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724" cy="850404"/>
            </a:xfrm>
            <a:custGeom>
              <a:avLst/>
              <a:gdLst/>
              <a:ahLst/>
              <a:cxnLst/>
              <a:rect r="r" b="b" t="t" l="l"/>
              <a:pathLst>
                <a:path h="850404" w="1442724">
                  <a:moveTo>
                    <a:pt x="16795" y="0"/>
                  </a:moveTo>
                  <a:lnTo>
                    <a:pt x="1425930" y="0"/>
                  </a:lnTo>
                  <a:cubicBezTo>
                    <a:pt x="1430384" y="0"/>
                    <a:pt x="1434656" y="1769"/>
                    <a:pt x="1437805" y="4919"/>
                  </a:cubicBezTo>
                  <a:cubicBezTo>
                    <a:pt x="1440955" y="8069"/>
                    <a:pt x="1442724" y="12341"/>
                    <a:pt x="1442724" y="16795"/>
                  </a:cubicBezTo>
                  <a:lnTo>
                    <a:pt x="1442724" y="833609"/>
                  </a:lnTo>
                  <a:cubicBezTo>
                    <a:pt x="1442724" y="838063"/>
                    <a:pt x="1440955" y="842335"/>
                    <a:pt x="1437805" y="845484"/>
                  </a:cubicBezTo>
                  <a:cubicBezTo>
                    <a:pt x="1434656" y="848634"/>
                    <a:pt x="1430384" y="850404"/>
                    <a:pt x="1425930" y="850404"/>
                  </a:cubicBezTo>
                  <a:lnTo>
                    <a:pt x="16795" y="850404"/>
                  </a:lnTo>
                  <a:cubicBezTo>
                    <a:pt x="12341" y="850404"/>
                    <a:pt x="8069" y="848634"/>
                    <a:pt x="4919" y="845484"/>
                  </a:cubicBezTo>
                  <a:cubicBezTo>
                    <a:pt x="1769" y="842335"/>
                    <a:pt x="0" y="838063"/>
                    <a:pt x="0" y="833609"/>
                  </a:cubicBezTo>
                  <a:lnTo>
                    <a:pt x="0" y="16795"/>
                  </a:lnTo>
                  <a:cubicBezTo>
                    <a:pt x="0" y="12341"/>
                    <a:pt x="1769" y="8069"/>
                    <a:pt x="4919" y="4919"/>
                  </a:cubicBezTo>
                  <a:cubicBezTo>
                    <a:pt x="8069" y="1769"/>
                    <a:pt x="12341" y="0"/>
                    <a:pt x="16795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577" r="0" b="-577"/>
              </a:stretch>
            </a:blipFill>
            <a:ln w="38100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329249" y="8777542"/>
            <a:ext cx="1930051" cy="480758"/>
          </a:xfrm>
          <a:custGeom>
            <a:avLst/>
            <a:gdLst/>
            <a:ahLst/>
            <a:cxnLst/>
            <a:rect r="r" b="b" t="t" l="l"/>
            <a:pathLst>
              <a:path h="480758" w="1930051">
                <a:moveTo>
                  <a:pt x="0" y="0"/>
                </a:moveTo>
                <a:lnTo>
                  <a:pt x="1930051" y="0"/>
                </a:lnTo>
                <a:lnTo>
                  <a:pt x="1930051" y="480758"/>
                </a:lnTo>
                <a:lnTo>
                  <a:pt x="0" y="4807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754112" y="3439616"/>
            <a:ext cx="5505188" cy="4032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1794" indent="-205897" lvl="1">
              <a:lnSpc>
                <a:spcPts val="2670"/>
              </a:lnSpc>
              <a:buFont typeface="Arial"/>
              <a:buChar char="•"/>
            </a:pPr>
            <a:r>
              <a:rPr lang="en-US" sz="190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Most reservations were made by small families or groups consisting of two</a:t>
            </a:r>
            <a:r>
              <a:rPr lang="en-US" sz="190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or three people.</a:t>
            </a:r>
          </a:p>
          <a:p>
            <a:pPr algn="l">
              <a:lnSpc>
                <a:spcPts val="2670"/>
              </a:lnSpc>
            </a:pPr>
          </a:p>
          <a:p>
            <a:pPr algn="l" marL="411794" indent="-205897" lvl="1">
              <a:lnSpc>
                <a:spcPts val="2670"/>
              </a:lnSpc>
              <a:buFont typeface="Arial"/>
              <a:buChar char="•"/>
            </a:pPr>
            <a:r>
              <a:rPr lang="en-US" sz="190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Reservations for singles followed closely behind in frequency.</a:t>
            </a:r>
          </a:p>
          <a:p>
            <a:pPr algn="l">
              <a:lnSpc>
                <a:spcPts val="2670"/>
              </a:lnSpc>
            </a:pPr>
          </a:p>
          <a:p>
            <a:pPr algn="l" marL="411794" indent="-205897" lvl="1">
              <a:lnSpc>
                <a:spcPts val="2670"/>
              </a:lnSpc>
              <a:buFont typeface="Arial"/>
              <a:buChar char="•"/>
            </a:pPr>
            <a:r>
              <a:rPr lang="en-US" sz="190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Larger groups have a high cancellation percentage, despite having a low total number of reservations.</a:t>
            </a:r>
          </a:p>
          <a:p>
            <a:pPr algn="l">
              <a:lnSpc>
                <a:spcPts val="2670"/>
              </a:lnSpc>
            </a:pPr>
          </a:p>
          <a:p>
            <a:pPr algn="l" marL="411794" indent="-205897" lvl="1">
              <a:lnSpc>
                <a:spcPts val="2670"/>
              </a:lnSpc>
              <a:buFont typeface="Arial"/>
              <a:buChar char="•"/>
            </a:pPr>
            <a:r>
              <a:rPr lang="en-US" sz="190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The likelihood of ca</a:t>
            </a:r>
            <a:r>
              <a:rPr lang="en-US" sz="190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ncellation increases with the number of people in the reservation.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0112" y="599983"/>
            <a:ext cx="13585825" cy="1421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39"/>
              </a:lnSpc>
            </a:pPr>
            <a:r>
              <a:rPr lang="en-US" sz="879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NUMBER OF GUESTS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53941" y="8638588"/>
            <a:ext cx="7095474" cy="357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4"/>
              </a:lnSpc>
            </a:pPr>
            <a:r>
              <a:rPr lang="en-US" sz="206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Number of Cancelations based on number of guests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DAGsAx6inZ0</dc:identifier>
  <dcterms:modified xsi:type="dcterms:W3CDTF">2011-08-01T06:04:30Z</dcterms:modified>
  <cp:revision>1</cp:revision>
  <dc:title>Cellula Technologies</dc:title>
</cp:coreProperties>
</file>