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Hotel Booking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Report</a:t>
            </a:r>
          </a:p>
          <a:p>
            <a:r>
              <a:t>Key Insights and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contains 36,285 hotel bookings with 16 features</a:t>
            </a:r>
          </a:p>
          <a:p>
            <a:r>
              <a:t>• Overall cancellation rate: 32.8% (11,889 cancellations)</a:t>
            </a:r>
          </a:p>
          <a:p>
            <a:r>
              <a:t>• Average booking price: $103.42 (range: $0 - $540)</a:t>
            </a:r>
          </a:p>
          <a:p>
            <a:r>
              <a:t>• Key finding: Canceled bookings have 2.4x longer lead times</a:t>
            </a:r>
          </a:p>
          <a:p>
            <a:r>
              <a:t>• Room Type 1 dominates bookings (75% of all reservations)</a:t>
            </a:r>
          </a:p>
          <a:p>
            <a:r>
              <a:t>• Online market segment is most popular channel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Booking Status Distribution</a:t>
            </a:r>
          </a:p>
        </p:txBody>
      </p:sp>
      <p:pic>
        <p:nvPicPr>
          <p:cNvPr id="4" name="Picture 3" descr="booking_status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5836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KEY INSIGHT: 67.2% of bookings are confirmed, while 32.8% are canceled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Lead Time Analysis: Key Predictor of Cancellations</a:t>
            </a:r>
          </a:p>
        </p:txBody>
      </p:sp>
      <p:pic>
        <p:nvPicPr>
          <p:cNvPr id="4" name="Picture 3" descr="lead_time_viol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5836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CRITICAL FINDING: Canceled bookings have 2.4x longer lead times (139 vs 59 days)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Price Analysis by Booking Status</a:t>
            </a:r>
          </a:p>
        </p:txBody>
      </p:sp>
      <p:pic>
        <p:nvPicPr>
          <p:cNvPr id="4" name="Picture 3" descr="price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5836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Average price: $103.42 | Range: $0 - $540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Room Type Distribution by Booking Status</a:t>
            </a:r>
          </a:p>
        </p:txBody>
      </p:sp>
      <p:pic>
        <p:nvPicPr>
          <p:cNvPr id="4" name="Picture 3" descr="room_type_stac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5836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Room Type 1 dominates with 77.5% of all bookings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REVENUE OPTIMIZATION</a:t>
            </a:r>
          </a:p>
          <a:p>
            <a:r>
              <a:t>• Implement dynamic pricing for long lead-time bookings (&gt;100 days)</a:t>
            </a:r>
          </a:p>
          <a:p>
            <a:r>
              <a:t>• Offer early booking incentives to reduce cancellation risk</a:t>
            </a:r>
          </a:p>
          <a:p/>
          <a:p>
            <a:r>
              <a:t>📊 OPERATIONAL IMPROVEMENTS  </a:t>
            </a:r>
          </a:p>
          <a:p>
            <a:r>
              <a:t>• Develop cancellation prediction model using lead time as primary feature</a:t>
            </a:r>
          </a:p>
          <a:p>
            <a:r>
              <a:t>• Implement flexible booking policies for high-risk reservations</a:t>
            </a:r>
          </a:p>
          <a:p/>
          <a:p>
            <a:r>
              <a:t>🏨 INVENTORY MANAGEMENT</a:t>
            </a:r>
          </a:p>
          <a:p>
            <a:r>
              <a:t>• Optimize Room Type 1 availability and pricing (75% of demand)</a:t>
            </a:r>
          </a:p>
          <a:p>
            <a:r>
              <a:t>• Consider overbooking strategies based on historical cancellation patterns</a:t>
            </a:r>
          </a:p>
          <a:p/>
          <a:p>
            <a:r>
              <a:t>💼 MARKETING STRATEGY</a:t>
            </a:r>
          </a:p>
          <a:p>
            <a:r>
              <a:t>• Focus retention efforts on online segment customers</a:t>
            </a:r>
          </a:p>
          <a:p>
            <a:r>
              <a:t>• Target repeat customers with loyalty programs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Key Performance Metrics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2286000" cy="1645920"/>
          </a:xfrm>
          <a:prstGeom prst="roundRect">
            <a:avLst/>
          </a:prstGeom>
          <a:solidFill>
            <a:srgbClr val="87CEEB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05840" y="2011680"/>
            <a:ext cx="210312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Total Bookings</a:t>
            </a:r>
          </a:p>
          <a:p>
            <a:pPr algn="ctr">
              <a:defRPr sz="1800" b="1">
                <a:solidFill>
                  <a:srgbClr val="DC143C"/>
                </a:solidFill>
              </a:defRPr>
            </a:pPr>
            <a:r>
              <a:t>36,285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0" y="1828800"/>
            <a:ext cx="2286000" cy="1645920"/>
          </a:xfrm>
          <a:prstGeom prst="roundRect">
            <a:avLst/>
          </a:prstGeom>
          <a:solidFill>
            <a:srgbClr val="87CEEB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749040" y="2011680"/>
            <a:ext cx="210312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Cancellation Rate</a:t>
            </a:r>
          </a:p>
          <a:p>
            <a:pPr algn="ctr">
              <a:defRPr sz="1800" b="1">
                <a:solidFill>
                  <a:srgbClr val="DC143C"/>
                </a:solidFill>
              </a:defRPr>
            </a:pPr>
            <a:r>
              <a:t>32.8%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0" y="1828800"/>
            <a:ext cx="2286000" cy="1645920"/>
          </a:xfrm>
          <a:prstGeom prst="roundRect">
            <a:avLst/>
          </a:prstGeom>
          <a:solidFill>
            <a:srgbClr val="87CEEB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92240" y="2011680"/>
            <a:ext cx="210312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Avg. Price</a:t>
            </a:r>
          </a:p>
          <a:p>
            <a:pPr algn="ctr">
              <a:defRPr sz="1800" b="1">
                <a:solidFill>
                  <a:srgbClr val="DC143C"/>
                </a:solidFill>
              </a:defRPr>
            </a:pPr>
            <a:r>
              <a:t>$103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4114800"/>
            <a:ext cx="2286000" cy="1645920"/>
          </a:xfrm>
          <a:prstGeom prst="roundRect">
            <a:avLst/>
          </a:prstGeom>
          <a:solidFill>
            <a:srgbClr val="87CEEB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05840" y="4297680"/>
            <a:ext cx="210312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Avg. Lead Time</a:t>
            </a:r>
          </a:p>
          <a:p>
            <a:pPr algn="ctr">
              <a:defRPr sz="1800" b="1">
                <a:solidFill>
                  <a:srgbClr val="DC143C"/>
                </a:solidFill>
              </a:defRPr>
            </a:pPr>
            <a:r>
              <a:t>85 days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57600" y="4114800"/>
            <a:ext cx="2286000" cy="1645920"/>
          </a:xfrm>
          <a:prstGeom prst="roundRect">
            <a:avLst/>
          </a:prstGeom>
          <a:solidFill>
            <a:srgbClr val="87CEEB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749040" y="4297680"/>
            <a:ext cx="210312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Most Popular Room</a:t>
            </a:r>
          </a:p>
          <a:p>
            <a:pPr algn="ctr">
              <a:defRPr sz="1800" b="1">
                <a:solidFill>
                  <a:srgbClr val="DC143C"/>
                </a:solidFill>
              </a:defRPr>
            </a:pPr>
            <a:r>
              <a:t>Room Type 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4114800"/>
            <a:ext cx="2286000" cy="1645920"/>
          </a:xfrm>
          <a:prstGeom prst="roundRect">
            <a:avLst/>
          </a:prstGeom>
          <a:solidFill>
            <a:srgbClr val="87CEEB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92240" y="4297680"/>
            <a:ext cx="210312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Primary Channel</a:t>
            </a:r>
          </a:p>
          <a:p>
            <a:pPr algn="ctr">
              <a:defRPr sz="1800" b="1">
                <a:solidFill>
                  <a:srgbClr val="DC143C"/>
                </a:solidFill>
              </a:defRPr>
            </a:pPr>
            <a:r>
              <a:t>Online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Discussion</a:t>
            </a:r>
          </a:p>
          <a:p/>
          <a:p>
            <a:r>
              <a:t>Hotel Booking Data Analysis</a:t>
            </a:r>
          </a:p>
          <a:p>
            <a:r>
              <a:t>Presented by: Data Analytics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