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83" r:id="rId6"/>
    <p:sldId id="295" r:id="rId7"/>
    <p:sldId id="291" r:id="rId8"/>
    <p:sldId id="284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296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025878-Ahmed Abdulrhman Farouk Abdulrhman" initials="2AAFA" lastIdx="2" clrIdx="0">
    <p:extLst>
      <p:ext uri="{19B8F6BF-5375-455C-9EA6-DF929625EA0E}">
        <p15:presenceInfo xmlns:p15="http://schemas.microsoft.com/office/powerpoint/2012/main" userId="200025878-Ahmed Abdulrhman Farouk Abdulrh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02/07/2025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4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7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156211" y="3562076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Machine learning</a:t>
            </a:r>
            <a:b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GB" sz="1600" b="1" spc="-100" dirty="0">
                <a:solidFill>
                  <a:schemeClr val="tx1"/>
                </a:solidFill>
                <a:latin typeface="Corbel" panose="020B0503020204020204" pitchFamily="34" charset="0"/>
              </a:rPr>
              <a:t>Task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1" y="4650539"/>
            <a:ext cx="6999378" cy="1290891"/>
          </a:xfrm>
        </p:spPr>
        <p:txBody>
          <a:bodyPr rtlCol="0"/>
          <a:lstStyle/>
          <a:p>
            <a:pPr rtl="0"/>
            <a:r>
              <a:rPr lang="en-US" sz="4800" dirty="0"/>
              <a:t>EDA of Hotel Booking Cancellations</a:t>
            </a:r>
            <a:endParaRPr lang="en-GB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By Ahmed Abdulrhman .</a:t>
            </a:r>
          </a:p>
          <a:p>
            <a:pPr rtl="0"/>
            <a:r>
              <a:rPr lang="en-GB" dirty="0"/>
              <a:t>.</a:t>
            </a:r>
            <a:r>
              <a:rPr lang="en-GB" dirty="0" err="1"/>
              <a:t>Cellula</a:t>
            </a:r>
            <a:r>
              <a:rPr lang="en-GB" dirty="0"/>
              <a:t>-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A1A8-8229-4DB7-8981-4F18D84E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 Type vs Booking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587F5-25E4-491E-AE5C-FBFBE8A46E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864000"/>
            <a:ext cx="9198116" cy="360000"/>
          </a:xfrm>
        </p:spPr>
        <p:txBody>
          <a:bodyPr/>
          <a:lstStyle/>
          <a:p>
            <a:r>
              <a:rPr lang="en-US" dirty="0"/>
              <a:t>Do guests from certain booking channels cancel more? What’s your guess?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584FE-E172-43C7-B4E6-5442823DDF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10</a:t>
            </a:fld>
            <a:endParaRPr lang="en-GB" noProof="0"/>
          </a:p>
        </p:txBody>
      </p:sp>
      <p:pic>
        <p:nvPicPr>
          <p:cNvPr id="10" name="Picture 9" descr="A graph of a market segment&#10;&#10;AI-generated content may be incorrect.">
            <a:extLst>
              <a:ext uri="{FF2B5EF4-FFF2-40B4-BE49-F238E27FC236}">
                <a16:creationId xmlns:a16="http://schemas.microsoft.com/office/drawing/2014/main" id="{1F55D406-C389-441E-9FC2-4241CC6C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0" y="3436059"/>
            <a:ext cx="5503657" cy="3322484"/>
          </a:xfrm>
          <a:prstGeom prst="rect">
            <a:avLst/>
          </a:prstGeom>
        </p:spPr>
      </p:pic>
      <p:pic>
        <p:nvPicPr>
          <p:cNvPr id="12" name="Picture 11" descr="A graph of a market segment type&#10;&#10;AI-generated content may be incorrect.">
            <a:extLst>
              <a:ext uri="{FF2B5EF4-FFF2-40B4-BE49-F238E27FC236}">
                <a16:creationId xmlns:a16="http://schemas.microsoft.com/office/drawing/2014/main" id="{44BEFC66-E766-4F95-8D2A-EB4843B76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"/>
          <a:stretch/>
        </p:blipFill>
        <p:spPr>
          <a:xfrm>
            <a:off x="432000" y="1223999"/>
            <a:ext cx="5770935" cy="2197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35494C-98D8-4513-9238-127BFB897C34}"/>
              </a:ext>
            </a:extLst>
          </p:cNvPr>
          <p:cNvSpPr txBox="1"/>
          <p:nvPr/>
        </p:nvSpPr>
        <p:spPr>
          <a:xfrm>
            <a:off x="10023894" y="163902"/>
            <a:ext cx="21681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Online bookings have the highest number of cancellations although also the most bookings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Offline and Corporate segments have fewer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Aviation and Complementary bookings are rare, but mostly not canceled.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yes, market segment type affects cancellation  online bookings have higher cancellation rates, while offline and corporate bookings are more reliable.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947D7-76B3-414D-B7DE-E744263E3B1F}"/>
              </a:ext>
            </a:extLst>
          </p:cNvPr>
          <p:cNvSpPr/>
          <p:nvPr/>
        </p:nvSpPr>
        <p:spPr>
          <a:xfrm>
            <a:off x="10023894" y="6271404"/>
            <a:ext cx="1362974" cy="48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C984-E98A-46AB-8541-FB08C6E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Guest vs Booking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76CF-C324-4B7D-B16C-F9DD10D228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Do you think repeated guests cancel less often than first-time guests? Let’s check!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F79F6-C954-4046-802A-96E0EE6D11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11</a:t>
            </a:fld>
            <a:endParaRPr lang="en-GB" noProof="0"/>
          </a:p>
        </p:txBody>
      </p:sp>
      <p:pic>
        <p:nvPicPr>
          <p:cNvPr id="6" name="Picture 5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DFD21223-9930-4DDD-8393-7F0C146B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3429000"/>
            <a:ext cx="3909255" cy="3292742"/>
          </a:xfrm>
          <a:prstGeom prst="rect">
            <a:avLst/>
          </a:prstGeom>
        </p:spPr>
      </p:pic>
      <p:pic>
        <p:nvPicPr>
          <p:cNvPr id="8" name="Picture 7" descr="A blue rectangular bar graph&#10;&#10;AI-generated content may be incorrect.">
            <a:extLst>
              <a:ext uri="{FF2B5EF4-FFF2-40B4-BE49-F238E27FC236}">
                <a16:creationId xmlns:a16="http://schemas.microsoft.com/office/drawing/2014/main" id="{2AEA75BC-25FF-4F0A-9A4F-8AE6D64C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286487"/>
            <a:ext cx="5368635" cy="2030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CB0EF1-A804-4BD7-B850-2DEC190516E0}"/>
              </a:ext>
            </a:extLst>
          </p:cNvPr>
          <p:cNvSpPr txBox="1"/>
          <p:nvPr/>
        </p:nvSpPr>
        <p:spPr>
          <a:xfrm>
            <a:off x="10030691" y="147782"/>
            <a:ext cx="208741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guests are far less likely to cancel.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Cancellations are almost entirely from non-repeated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repeat guest status a strong negative indicator for cancellation.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yes, repeated guest status is a predictor of cancellation  repeated guests cancel less often,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5252E-B2C8-470D-9D8A-DE62ECDF71AE}"/>
              </a:ext>
            </a:extLst>
          </p:cNvPr>
          <p:cNvSpPr/>
          <p:nvPr/>
        </p:nvSpPr>
        <p:spPr>
          <a:xfrm>
            <a:off x="10110158" y="6305909"/>
            <a:ext cx="1250831" cy="415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9F35-14F0-4B58-9647-FDBDCDA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" y="432000"/>
            <a:ext cx="9782354" cy="432000"/>
          </a:xfrm>
        </p:spPr>
        <p:txBody>
          <a:bodyPr/>
          <a:lstStyle/>
          <a:p>
            <a:r>
              <a:rPr lang="en-US" sz="2800" b="1" dirty="0"/>
              <a:t>Conclusion: </a:t>
            </a:r>
            <a:r>
              <a:rPr lang="en-US" sz="2800" dirty="0"/>
              <a:t>What Affects Cancellations the Most?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3EBC-1327-4D4E-AB4F-F3B0185984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12</a:t>
            </a:fld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E2A5-70C9-4693-B3A2-CA6A2797BD79}"/>
              </a:ext>
            </a:extLst>
          </p:cNvPr>
          <p:cNvSpPr/>
          <p:nvPr/>
        </p:nvSpPr>
        <p:spPr>
          <a:xfrm>
            <a:off x="10092906" y="6262777"/>
            <a:ext cx="1259456" cy="50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F1DF86-B3AC-4CA5-BD58-98167CF3DF21}"/>
              </a:ext>
            </a:extLst>
          </p:cNvPr>
          <p:cNvSpPr>
            <a:spLocks noGrp="1" noChangeArrowheads="1"/>
          </p:cNvSpPr>
          <p:nvPr>
            <p:ph type="body" sz="quarter" idx="32"/>
          </p:nvPr>
        </p:nvSpPr>
        <p:spPr bwMode="auto">
          <a:xfrm>
            <a:off x="138023" y="1272459"/>
            <a:ext cx="699422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Time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Longer lead times </a:t>
            </a:r>
            <a:r>
              <a:rPr lang="en-US" altLang="en-US" i="0" dirty="0">
                <a:latin typeface="Arial" panose="020B0604020202020204" pitchFamily="34" charset="0"/>
              </a:rPr>
              <a:t>leads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higher cancellation rates.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Guests who book far in advance are more likely to change plans.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Repeated Guest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Repeated guests are unlikely to cancel.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Guest loyalty is a negative indicator of cancellation.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Segment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Online bookings show the highest cancellation rates.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Offline and corporate segments are more reliable.</a:t>
            </a:r>
          </a:p>
        </p:txBody>
      </p:sp>
      <p:pic>
        <p:nvPicPr>
          <p:cNvPr id="8" name="Picture Placeholder 9" descr="Abstract architecture polygon">
            <a:extLst>
              <a:ext uri="{FF2B5EF4-FFF2-40B4-BE49-F238E27FC236}">
                <a16:creationId xmlns:a16="http://schemas.microsoft.com/office/drawing/2014/main" id="{B4E39044-4478-42E9-9D40-EA93FE9C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8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pic>
        <p:nvPicPr>
          <p:cNvPr id="19" name="Picture Placeholder 9" descr="Abstract architecture polygon">
            <a:extLst>
              <a:ext uri="{FF2B5EF4-FFF2-40B4-BE49-F238E27FC236}">
                <a16:creationId xmlns:a16="http://schemas.microsoft.com/office/drawing/2014/main" id="{92E03860-D7E8-4B9C-BFE5-5935D424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434933-1F8A-4F8C-B3DA-9AA71FA1E841}"/>
              </a:ext>
            </a:extLst>
          </p:cNvPr>
          <p:cNvSpPr/>
          <p:nvPr/>
        </p:nvSpPr>
        <p:spPr>
          <a:xfrm>
            <a:off x="9980476" y="6190915"/>
            <a:ext cx="2211524" cy="66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84" y="163941"/>
            <a:ext cx="5184913" cy="432000"/>
          </a:xfrm>
        </p:spPr>
        <p:txBody>
          <a:bodyPr rtlCol="0"/>
          <a:lstStyle/>
          <a:p>
            <a:pPr algn="l" rtl="0"/>
            <a:r>
              <a:rPr lang="en-GB" dirty="0"/>
              <a:t>Problem: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6384" y="595941"/>
            <a:ext cx="7985578" cy="727550"/>
          </a:xfrm>
        </p:spPr>
        <p:txBody>
          <a:bodyPr rtlCol="0"/>
          <a:lstStyle/>
          <a:p>
            <a:pPr algn="l" rtl="0"/>
            <a:r>
              <a:rPr lang="en-US" b="0" i="0" dirty="0">
                <a:effectLst/>
                <a:latin typeface="Open Sans" panose="020B0604020202020204" pitchFamily="34" charset="0"/>
              </a:rPr>
              <a:t>The cancellation rates of hotel reservations are high, resulting in revenue losses. Understanding what drives cancellations can help plan and forecast in a better way.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0022" y="2001417"/>
            <a:ext cx="4891177" cy="4477021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2800" dirty="0"/>
              <a:t>EDA Objective</a:t>
            </a:r>
            <a:r>
              <a:rPr lang="en-GB" sz="2800" dirty="0"/>
              <a:t>. </a:t>
            </a:r>
          </a:p>
          <a:p>
            <a:pPr rtl="0"/>
            <a:r>
              <a:rPr lang="en-US" dirty="0"/>
              <a:t>To explore the patterns in the data and identify which features causes cancellation or lead to cancellation.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8C1B282-20E2-43F1-A97A-820F055659C4}"/>
              </a:ext>
            </a:extLst>
          </p:cNvPr>
          <p:cNvSpPr txBox="1">
            <a:spLocks/>
          </p:cNvSpPr>
          <p:nvPr/>
        </p:nvSpPr>
        <p:spPr>
          <a:xfrm>
            <a:off x="166384" y="2001417"/>
            <a:ext cx="4440122" cy="453749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Dataset Details</a:t>
            </a:r>
            <a:r>
              <a:rPr lang="en-GB" sz="2800" dirty="0"/>
              <a:t>. </a:t>
            </a:r>
          </a:p>
          <a:p>
            <a:r>
              <a:rPr lang="en-US" dirty="0"/>
              <a:t>36,285 booking records</a:t>
            </a:r>
            <a:r>
              <a:rPr lang="en-GB" dirty="0"/>
              <a:t>. </a:t>
            </a:r>
          </a:p>
          <a:p>
            <a:r>
              <a:rPr lang="en-US" dirty="0"/>
              <a:t>17 columns (features).</a:t>
            </a:r>
          </a:p>
          <a:p>
            <a:r>
              <a:rPr lang="en-US" dirty="0"/>
              <a:t>No missing values.</a:t>
            </a:r>
          </a:p>
          <a:p>
            <a:r>
              <a:rPr lang="en-US" dirty="0"/>
              <a:t>Outliers were Solved.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06FB8-BAFC-42DA-9EC1-F5F666CD45FC}"/>
              </a:ext>
            </a:extLst>
          </p:cNvPr>
          <p:cNvSpPr/>
          <p:nvPr/>
        </p:nvSpPr>
        <p:spPr>
          <a:xfrm>
            <a:off x="10067026" y="6323162"/>
            <a:ext cx="1311216" cy="431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1C5D3-6827-4DD6-BBF9-5BACEC0A44FF}"/>
              </a:ext>
            </a:extLst>
          </p:cNvPr>
          <p:cNvSpPr txBox="1"/>
          <p:nvPr/>
        </p:nvSpPr>
        <p:spPr>
          <a:xfrm>
            <a:off x="9489752" y="6336493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Machine learning</a:t>
            </a:r>
            <a:b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GB" sz="1600" b="1" spc="-100" dirty="0">
                <a:solidFill>
                  <a:schemeClr val="tx1"/>
                </a:solidFill>
                <a:latin typeface="Corbel" panose="020B0503020204020204" pitchFamily="34" charset="0"/>
              </a:rPr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Question!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982120"/>
            <a:ext cx="9436619" cy="1183109"/>
          </a:xfrm>
        </p:spPr>
        <p:txBody>
          <a:bodyPr rtlCol="0"/>
          <a:lstStyle/>
          <a:p>
            <a:r>
              <a:rPr lang="en-US" sz="2400" dirty="0"/>
              <a:t>what do you think? Are most bookings canceled or completed? Take a Guess!</a:t>
            </a:r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54A9A-9463-4658-87B0-25CDDE52F33E}"/>
              </a:ext>
            </a:extLst>
          </p:cNvPr>
          <p:cNvSpPr txBox="1"/>
          <p:nvPr/>
        </p:nvSpPr>
        <p:spPr>
          <a:xfrm>
            <a:off x="97825" y="1388454"/>
            <a:ext cx="9866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-</a:t>
            </a:r>
            <a:r>
              <a:rPr lang="en-US" sz="2800" dirty="0"/>
              <a:t>Maybe factors like lead time, room type, or special requests play a role. Let’s analyze these features to find out!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8B9FA7-79C5-4927-9DCE-48EF6433DD59}"/>
              </a:ext>
            </a:extLst>
          </p:cNvPr>
          <p:cNvSpPr/>
          <p:nvPr/>
        </p:nvSpPr>
        <p:spPr>
          <a:xfrm>
            <a:off x="10092906" y="6323162"/>
            <a:ext cx="1224951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9" descr="Abstract architecture polygon">
            <a:extLst>
              <a:ext uri="{FF2B5EF4-FFF2-40B4-BE49-F238E27FC236}">
                <a16:creationId xmlns:a16="http://schemas.microsoft.com/office/drawing/2014/main" id="{AD92F7DC-41DD-4FAA-B9B1-B17674D9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000" dirty="0"/>
              <a:t>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8" name="Picture Placeholder 7" descr="A bar chart with blue squares&#10;&#10;AI-generated content may be incorrect.">
            <a:extLst>
              <a:ext uri="{FF2B5EF4-FFF2-40B4-BE49-F238E27FC236}">
                <a16:creationId xmlns:a16="http://schemas.microsoft.com/office/drawing/2014/main" id="{C066D104-37E5-4170-9F2B-2E2BA8A3F9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2000" y="1898330"/>
            <a:ext cx="4435831" cy="3426680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166231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-Most bookings are </a:t>
            </a:r>
            <a:r>
              <a:rPr lang="en-US" dirty="0" err="1"/>
              <a:t>Not_Canceled</a:t>
            </a:r>
            <a:r>
              <a:rPr lang="en-US" dirty="0"/>
              <a:t>  about 25,000 compared to 12,500 canceled</a:t>
            </a:r>
            <a:r>
              <a:rPr lang="en-GB" dirty="0"/>
              <a:t>. </a:t>
            </a:r>
          </a:p>
          <a:p>
            <a:pPr rtl="0"/>
            <a:r>
              <a:rPr lang="en-US" dirty="0"/>
              <a:t>Not Canceled: ~68% </a:t>
            </a:r>
          </a:p>
          <a:p>
            <a:pPr rtl="0"/>
            <a:r>
              <a:rPr lang="en-US" dirty="0"/>
              <a:t>Canceled: ~32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9BE3B-FB50-4213-AA48-6C6889F975A6}"/>
              </a:ext>
            </a:extLst>
          </p:cNvPr>
          <p:cNvSpPr txBox="1"/>
          <p:nvPr/>
        </p:nvSpPr>
        <p:spPr>
          <a:xfrm>
            <a:off x="4931419" y="3150005"/>
            <a:ext cx="4980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-Now let’s look at how other features like lead time, special requests, and room type relate to cancellations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1821E-A132-451D-9157-966EAE9CBC39}"/>
              </a:ext>
            </a:extLst>
          </p:cNvPr>
          <p:cNvSpPr/>
          <p:nvPr/>
        </p:nvSpPr>
        <p:spPr>
          <a:xfrm>
            <a:off x="10084279" y="6305909"/>
            <a:ext cx="1242204" cy="448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9" descr="Abstract architecture polygon">
            <a:extLst>
              <a:ext uri="{FF2B5EF4-FFF2-40B4-BE49-F238E27FC236}">
                <a16:creationId xmlns:a16="http://schemas.microsoft.com/office/drawing/2014/main" id="{D047B5A4-8B23-4E81-9E18-0581ED92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Lead Time vs Booking Status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861920"/>
            <a:ext cx="9198000" cy="360000"/>
          </a:xfrm>
        </p:spPr>
        <p:txBody>
          <a:bodyPr rtlCol="0"/>
          <a:lstStyle/>
          <a:p>
            <a:pPr rtl="0"/>
            <a:r>
              <a:rPr lang="en-US" dirty="0"/>
              <a:t>Would lead time affect booking status? Let’s see!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9758" y="181926"/>
            <a:ext cx="2113473" cy="2520000"/>
          </a:xfrm>
        </p:spPr>
        <p:txBody>
          <a:bodyPr rtlCol="0"/>
          <a:lstStyle/>
          <a:p>
            <a:pPr algn="ctr"/>
            <a:r>
              <a:rPr lang="en-US" dirty="0"/>
              <a:t>Lead time is significantly higher for canceled bookings</a:t>
            </a:r>
            <a:endParaRPr lang="en-GB" dirty="0"/>
          </a:p>
          <a:p>
            <a:pPr rtl="0"/>
            <a:endParaRPr lang="en-GB" dirty="0"/>
          </a:p>
          <a:p>
            <a:pPr lvl="1" rtl="0"/>
            <a:r>
              <a:rPr lang="en-US" dirty="0"/>
              <a:t>Higher lead time may be linked to uncertainty or change of plans</a:t>
            </a:r>
          </a:p>
          <a:p>
            <a:pPr lvl="1" rtl="0"/>
            <a:endParaRPr lang="en-US" dirty="0"/>
          </a:p>
          <a:p>
            <a:pPr lvl="1" rtl="0"/>
            <a:r>
              <a:rPr lang="en-US" dirty="0"/>
              <a:t>Outliers are more in </a:t>
            </a:r>
            <a:r>
              <a:rPr lang="en-US" dirty="0" err="1"/>
              <a:t>Not_Canceled</a:t>
            </a:r>
            <a:r>
              <a:rPr lang="en-GB" dirty="0"/>
              <a:t>. </a:t>
            </a:r>
          </a:p>
          <a:p>
            <a:pPr lvl="1" rtl="0"/>
            <a:endParaRPr lang="en-GB" dirty="0"/>
          </a:p>
          <a:p>
            <a:pPr lvl="1" rtl="0"/>
            <a:r>
              <a:rPr lang="en-US" dirty="0"/>
              <a:t>Most bookings occur within 0-100 days lead time for </a:t>
            </a:r>
            <a:r>
              <a:rPr lang="en-US" dirty="0" err="1"/>
              <a:t>Not_Canceled</a:t>
            </a:r>
            <a:r>
              <a:rPr lang="en-US" dirty="0"/>
              <a:t>.</a:t>
            </a:r>
          </a:p>
          <a:p>
            <a:pPr marL="266700" lvl="1" indent="0" rtl="0">
              <a:buNone/>
            </a:pPr>
            <a:endParaRPr lang="en-US" dirty="0"/>
          </a:p>
          <a:p>
            <a:pPr lvl="1" rtl="0"/>
            <a:r>
              <a:rPr lang="en-US" dirty="0"/>
              <a:t>So, yes lead time has a noticeable impact on booking status.</a:t>
            </a:r>
          </a:p>
          <a:p>
            <a:pPr lvl="1"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18" name="Picture 17" descr="A comparison of a lead time and a ticket status&#10;&#10;AI-generated content may be incorrect.">
            <a:extLst>
              <a:ext uri="{FF2B5EF4-FFF2-40B4-BE49-F238E27FC236}">
                <a16:creationId xmlns:a16="http://schemas.microsoft.com/office/drawing/2014/main" id="{7E3142AA-E284-4B59-909C-E621585E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09" y="3857192"/>
            <a:ext cx="4168345" cy="2818881"/>
          </a:xfrm>
          <a:prstGeom prst="rect">
            <a:avLst/>
          </a:prstGeom>
        </p:spPr>
      </p:pic>
      <p:pic>
        <p:nvPicPr>
          <p:cNvPr id="22" name="Picture 21" descr="A graph of a lead time&#10;&#10;AI-generated content may be incorrect.">
            <a:extLst>
              <a:ext uri="{FF2B5EF4-FFF2-40B4-BE49-F238E27FC236}">
                <a16:creationId xmlns:a16="http://schemas.microsoft.com/office/drawing/2014/main" id="{76C67679-33B1-467B-9734-1F33559E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9" y="1124484"/>
            <a:ext cx="3672064" cy="2658818"/>
          </a:xfrm>
          <a:prstGeom prst="rect">
            <a:avLst/>
          </a:prstGeom>
        </p:spPr>
      </p:pic>
      <p:pic>
        <p:nvPicPr>
          <p:cNvPr id="24" name="Picture 23" descr="A chart of a chart&#10;&#10;AI-generated content may be incorrect.">
            <a:extLst>
              <a:ext uri="{FF2B5EF4-FFF2-40B4-BE49-F238E27FC236}">
                <a16:creationId xmlns:a16="http://schemas.microsoft.com/office/drawing/2014/main" id="{705D3DF8-E16D-42FF-8B10-63E261730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290" y="3857192"/>
            <a:ext cx="4168345" cy="2818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509E379-F2E2-4079-940C-57C075327454}"/>
              </a:ext>
            </a:extLst>
          </p:cNvPr>
          <p:cNvSpPr/>
          <p:nvPr/>
        </p:nvSpPr>
        <p:spPr>
          <a:xfrm>
            <a:off x="10092906" y="6314536"/>
            <a:ext cx="1276709" cy="4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average price vs lead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6243" y="924986"/>
            <a:ext cx="11339513" cy="360000"/>
          </a:xfrm>
        </p:spPr>
        <p:txBody>
          <a:bodyPr rtlCol="0"/>
          <a:lstStyle/>
          <a:p>
            <a:pPr rtl="0"/>
            <a:r>
              <a:rPr lang="en-US" dirty="0"/>
              <a:t>Do you think bookings with higher prices are more likely to be canceled? Let’s find out!</a:t>
            </a:r>
            <a:r>
              <a:rPr lang="en-GB" dirty="0"/>
              <a:t>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14" name="Picture 13" descr="A graph of a comparison of a price&#10;&#10;AI-generated content may be incorrect.">
            <a:extLst>
              <a:ext uri="{FF2B5EF4-FFF2-40B4-BE49-F238E27FC236}">
                <a16:creationId xmlns:a16="http://schemas.microsoft.com/office/drawing/2014/main" id="{2D85EE9B-93E6-446C-ADFB-988DEC91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0" y="3869073"/>
            <a:ext cx="3871738" cy="2618298"/>
          </a:xfrm>
          <a:prstGeom prst="rect">
            <a:avLst/>
          </a:prstGeom>
        </p:spPr>
      </p:pic>
      <p:pic>
        <p:nvPicPr>
          <p:cNvPr id="18" name="Picture 17" descr="A graph of a graph&#10;&#10;AI-generated content may be incorrect.">
            <a:extLst>
              <a:ext uri="{FF2B5EF4-FFF2-40B4-BE49-F238E27FC236}">
                <a16:creationId xmlns:a16="http://schemas.microsoft.com/office/drawing/2014/main" id="{CBBEF8C5-FB96-49C2-9EC2-8AE932C7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0" y="1251191"/>
            <a:ext cx="3740964" cy="2547039"/>
          </a:xfrm>
          <a:prstGeom prst="rect">
            <a:avLst/>
          </a:prstGeom>
        </p:spPr>
      </p:pic>
      <p:pic>
        <p:nvPicPr>
          <p:cNvPr id="20" name="Picture 19" descr="A graph of a comparison of a price&#10;&#10;AI-generated content may be incorrect.">
            <a:extLst>
              <a:ext uri="{FF2B5EF4-FFF2-40B4-BE49-F238E27FC236}">
                <a16:creationId xmlns:a16="http://schemas.microsoft.com/office/drawing/2014/main" id="{5A1C5D1B-6EB5-4B8D-9556-ADB80DD7F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99" y="3869074"/>
            <a:ext cx="3871738" cy="26182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3B2175-DCD2-4AEF-8559-03F3C71E1AE7}"/>
              </a:ext>
            </a:extLst>
          </p:cNvPr>
          <p:cNvSpPr txBox="1"/>
          <p:nvPr/>
        </p:nvSpPr>
        <p:spPr>
          <a:xfrm>
            <a:off x="10058399" y="0"/>
            <a:ext cx="197545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groups (Canceled &amp; </a:t>
            </a:r>
            <a:r>
              <a:rPr lang="en-US" sz="1600" dirty="0" err="1"/>
              <a:t>Not_Canceled</a:t>
            </a:r>
            <a:r>
              <a:rPr lang="en-US" sz="1600" dirty="0"/>
              <a:t>) have similar price ranges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Median prices are slightly higher for canceled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Canceled bookings show more high-price outliers indicating some expensive bookings tend to get canceled.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price affects booking status, but its impact is secondary to other factors like lead time.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CEBEC9-DA74-4B1C-8260-396CCF3CEDBC}"/>
              </a:ext>
            </a:extLst>
          </p:cNvPr>
          <p:cNvSpPr/>
          <p:nvPr/>
        </p:nvSpPr>
        <p:spPr>
          <a:xfrm>
            <a:off x="10058399" y="6340415"/>
            <a:ext cx="1285337" cy="422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2D6-AFA5-4AC0-A4F4-C0120FBD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Requests vs Booking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A868-FB73-41DF-9BC5-5CA7525835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938989"/>
            <a:ext cx="9488377" cy="360000"/>
          </a:xfrm>
        </p:spPr>
        <p:txBody>
          <a:bodyPr/>
          <a:lstStyle/>
          <a:p>
            <a:r>
              <a:rPr lang="en-US" dirty="0"/>
              <a:t>Do you think guests who make special requests are more or less likely to cancel? Let’s see what the data says!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346A-70F4-4F25-960F-70C055EA30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7</a:t>
            </a:fld>
            <a:endParaRPr lang="en-GB" noProof="0"/>
          </a:p>
        </p:txBody>
      </p:sp>
      <p:pic>
        <p:nvPicPr>
          <p:cNvPr id="6" name="Picture 5" descr="A diagram of a blue rectangular object&#10;&#10;AI-generated content may be incorrect.">
            <a:extLst>
              <a:ext uri="{FF2B5EF4-FFF2-40B4-BE49-F238E27FC236}">
                <a16:creationId xmlns:a16="http://schemas.microsoft.com/office/drawing/2014/main" id="{C301920B-DC5F-40E0-8F33-ED8956D8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44" y="4017599"/>
            <a:ext cx="3923846" cy="2668897"/>
          </a:xfrm>
          <a:prstGeom prst="rect">
            <a:avLst/>
          </a:prstGeom>
        </p:spPr>
      </p:pic>
      <p:pic>
        <p:nvPicPr>
          <p:cNvPr id="8" name="Picture 7" descr="A graph of a bar chart&#10;&#10;AI-generated content may be incorrect.">
            <a:extLst>
              <a:ext uri="{FF2B5EF4-FFF2-40B4-BE49-F238E27FC236}">
                <a16:creationId xmlns:a16="http://schemas.microsoft.com/office/drawing/2014/main" id="{CE5A08B2-9F61-4766-A969-4C20AB11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9" y="4017599"/>
            <a:ext cx="3923846" cy="2720071"/>
          </a:xfrm>
          <a:prstGeom prst="rect">
            <a:avLst/>
          </a:prstGeom>
        </p:spPr>
      </p:pic>
      <p:pic>
        <p:nvPicPr>
          <p:cNvPr id="10" name="Picture 9" descr="A graph with blue lines&#10;&#10;AI-generated content may be incorrect.">
            <a:extLst>
              <a:ext uri="{FF2B5EF4-FFF2-40B4-BE49-F238E27FC236}">
                <a16:creationId xmlns:a16="http://schemas.microsoft.com/office/drawing/2014/main" id="{E3E7BD53-850F-42AE-B69B-23CAF52D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6" y="1546782"/>
            <a:ext cx="3923846" cy="2426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1A8934-22EE-4504-B9EE-2FFB2028D8B2}"/>
              </a:ext>
            </a:extLst>
          </p:cNvPr>
          <p:cNvSpPr txBox="1"/>
          <p:nvPr/>
        </p:nvSpPr>
        <p:spPr>
          <a:xfrm>
            <a:off x="10015268" y="181155"/>
            <a:ext cx="21767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Boxplot shows a wider range of Special requests for </a:t>
            </a:r>
            <a:r>
              <a:rPr lang="en-US" sz="1600" dirty="0" err="1"/>
              <a:t>Not_Canceled</a:t>
            </a:r>
            <a:r>
              <a:rPr lang="en-US" sz="1600" dirty="0"/>
              <a:t>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Canceled</a:t>
            </a:r>
            <a:r>
              <a:rPr lang="en-US" sz="1600" dirty="0"/>
              <a:t> bookings have fewer outliers possibly less engagement or early cancellation.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Presence of outliers indicates some guests make many special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more requests are linked to lower cancellation.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7822A-E457-4081-A906-38D96EDC0F6E}"/>
              </a:ext>
            </a:extLst>
          </p:cNvPr>
          <p:cNvSpPr/>
          <p:nvPr/>
        </p:nvSpPr>
        <p:spPr>
          <a:xfrm>
            <a:off x="10075653" y="6288657"/>
            <a:ext cx="1302589" cy="44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D986-6F0A-44BB-86D6-2B2EE457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Meal vs Booking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E8EA-4E0E-4798-A3B2-7E9FBAA2D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952145"/>
            <a:ext cx="9198116" cy="360000"/>
          </a:xfrm>
        </p:spPr>
        <p:txBody>
          <a:bodyPr/>
          <a:lstStyle/>
          <a:p>
            <a:r>
              <a:rPr lang="en-US" dirty="0"/>
              <a:t>Could the type of meal plan affect whether a guest cancels? What do you think?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1222-89F2-4ABF-B110-8616F9B3AF5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8</a:t>
            </a:fld>
            <a:endParaRPr lang="en-GB" noProof="0"/>
          </a:p>
        </p:txBody>
      </p:sp>
      <p:pic>
        <p:nvPicPr>
          <p:cNvPr id="6" name="Picture 5" descr="A graph of a meal type&#10;&#10;AI-generated content may be incorrect.">
            <a:extLst>
              <a:ext uri="{FF2B5EF4-FFF2-40B4-BE49-F238E27FC236}">
                <a16:creationId xmlns:a16="http://schemas.microsoft.com/office/drawing/2014/main" id="{444C3176-98D5-442E-958C-2B8481B1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1312145"/>
            <a:ext cx="4949139" cy="1947854"/>
          </a:xfrm>
          <a:prstGeom prst="rect">
            <a:avLst/>
          </a:prstGeom>
        </p:spPr>
      </p:pic>
      <p:pic>
        <p:nvPicPr>
          <p:cNvPr id="8" name="Picture 7" descr="A graph of a meal&#10;&#10;AI-generated content may be incorrect.">
            <a:extLst>
              <a:ext uri="{FF2B5EF4-FFF2-40B4-BE49-F238E27FC236}">
                <a16:creationId xmlns:a16="http://schemas.microsoft.com/office/drawing/2014/main" id="{5C4C71BF-9EFE-4754-AFE5-799F23AD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429000"/>
            <a:ext cx="4657435" cy="3351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78C35-44D7-4B6D-AFAB-A3ACED2F38BF}"/>
              </a:ext>
            </a:extLst>
          </p:cNvPr>
          <p:cNvSpPr txBox="1"/>
          <p:nvPr/>
        </p:nvSpPr>
        <p:spPr>
          <a:xfrm>
            <a:off x="9920377" y="5962"/>
            <a:ext cx="22716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Meal plan 1 is the most common choice, showing the highest number of bookings (both Canceled and </a:t>
            </a:r>
            <a:r>
              <a:rPr lang="en-US" sz="1600" dirty="0" err="1"/>
              <a:t>Not_Canceled</a:t>
            </a:r>
            <a:r>
              <a:rPr lang="en-US" sz="1600" dirty="0"/>
              <a:t>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Meal plan 2 have significantly fewer bookings, but more </a:t>
            </a:r>
            <a:r>
              <a:rPr lang="en-US" sz="1600" dirty="0" err="1"/>
              <a:t>Not_Canceled</a:t>
            </a:r>
            <a:r>
              <a:rPr lang="en-US" sz="1600" dirty="0"/>
              <a:t> than </a:t>
            </a:r>
            <a:r>
              <a:rPr lang="en-US" sz="1600" i="1" dirty="0"/>
              <a:t>Canceled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Meal plan 3 is almost unused, indicating it’s either rarely offered or rarely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the type of meal appears to have a weak to moderate impact on booking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7E986-50FF-4C71-B00D-0752FC86F39F}"/>
              </a:ext>
            </a:extLst>
          </p:cNvPr>
          <p:cNvSpPr/>
          <p:nvPr/>
        </p:nvSpPr>
        <p:spPr>
          <a:xfrm>
            <a:off x="10041147" y="6297283"/>
            <a:ext cx="1328468" cy="482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28FB-AD7F-453E-B619-82F58B2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 vs Booking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B05A-9001-4592-951B-EB20163DF5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864000"/>
            <a:ext cx="9198116" cy="360000"/>
          </a:xfrm>
        </p:spPr>
        <p:txBody>
          <a:bodyPr/>
          <a:lstStyle/>
          <a:p>
            <a:r>
              <a:rPr lang="en-US" dirty="0"/>
              <a:t>Do guests cancel more often with certain room types? Let’s investigate!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48E17-754D-48FE-83BA-7A5048161A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9</a:t>
            </a:fld>
            <a:endParaRPr lang="en-GB" noProof="0"/>
          </a:p>
        </p:txBody>
      </p:sp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EFAB226-D5F1-4676-9782-0EA5138E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429000"/>
            <a:ext cx="4930647" cy="3245664"/>
          </a:xfrm>
          <a:prstGeom prst="rect">
            <a:avLst/>
          </a:prstGeom>
        </p:spPr>
      </p:pic>
      <p:pic>
        <p:nvPicPr>
          <p:cNvPr id="12" name="Picture 11" descr="A graph of a room type&#10;&#10;AI-generated content may be incorrect.">
            <a:extLst>
              <a:ext uri="{FF2B5EF4-FFF2-40B4-BE49-F238E27FC236}">
                <a16:creationId xmlns:a16="http://schemas.microsoft.com/office/drawing/2014/main" id="{DEA67036-6A34-45EB-AAAE-B2407259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280155"/>
            <a:ext cx="5229891" cy="2099170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BC6F1B03-0B36-4A90-AB77-CC322E69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137" y="437477"/>
            <a:ext cx="2219863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Room type 1 dominates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both canceled and not-canceled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Room type 4 has fewer cancellations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indicating more serious or premium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Negative correlation with cancellation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so yes , room type is a predictor of cancellation premium or less common room types tend to have lower cancellation rates, suggesting more committed guests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{BCE42DB9-360F-45FC-85D1-EC9C054A1F37}tf67328976_win32</Template>
  <TotalTime>326</TotalTime>
  <Words>814</Words>
  <Application>Microsoft Office PowerPoint</Application>
  <PresentationFormat>Widescreen</PresentationFormat>
  <Paragraphs>110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Open Sans</vt:lpstr>
      <vt:lpstr>Times New Roman</vt:lpstr>
      <vt:lpstr>Office Theme</vt:lpstr>
      <vt:lpstr>EDA of Hotel Booking Cancellations</vt:lpstr>
      <vt:lpstr>Problem:</vt:lpstr>
      <vt:lpstr>Question!</vt:lpstr>
      <vt:lpstr>Analytics</vt:lpstr>
      <vt:lpstr>Lead Time vs Booking Status</vt:lpstr>
      <vt:lpstr>average price vs lead time</vt:lpstr>
      <vt:lpstr>Special Requests vs Booking Status</vt:lpstr>
      <vt:lpstr>Type of Meal vs Booking Status</vt:lpstr>
      <vt:lpstr>Room Type vs Booking Status</vt:lpstr>
      <vt:lpstr>Market Segment Type vs Booking Status</vt:lpstr>
      <vt:lpstr>Repeated Guest vs Booking Status</vt:lpstr>
      <vt:lpstr>Conclusion: What Affects Cancellations the Most?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Hotel Booking Cancellations</dc:title>
  <dc:creator>200025878-Ahmed Abdulrhman Farouk Abdulrhman</dc:creator>
  <cp:lastModifiedBy>200025878-Ahmed Abdulrhman Farouk Abdulrhman</cp:lastModifiedBy>
  <cp:revision>30</cp:revision>
  <dcterms:created xsi:type="dcterms:W3CDTF">2025-07-01T22:00:47Z</dcterms:created>
  <dcterms:modified xsi:type="dcterms:W3CDTF">2025-07-02T03:28:28Z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