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6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48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9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597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84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20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50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61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0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2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3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5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2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5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EA944-0872-406C-B81D-A7DFE185154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5DE60-5D40-4D3E-862D-C81472B9C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70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0248-61B4-49B5-9BE6-B739A45D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8170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MOHAMMAD Al-</a:t>
            </a:r>
            <a:r>
              <a:rPr lang="en-US" sz="6000" b="1" dirty="0" err="1"/>
              <a:t>assaf</a:t>
            </a:r>
            <a:br>
              <a:rPr lang="en-US" sz="6000" b="1" dirty="0"/>
            </a:br>
            <a:r>
              <a:rPr lang="en-US" sz="6000" b="1" i="1" dirty="0"/>
              <a:t>Task 1</a:t>
            </a:r>
          </a:p>
          <a:p>
            <a:pPr marL="0" indent="0" algn="ctr">
              <a:buNone/>
            </a:pPr>
            <a:r>
              <a:rPr lang="en-US" sz="6000" b="1" i="1" dirty="0" err="1"/>
              <a:t>Cellula</a:t>
            </a:r>
            <a:r>
              <a:rPr lang="en-US" sz="6000" b="1" i="1" dirty="0"/>
              <a:t> Technologies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68712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A6F98-3B37-497E-96F8-2D3520FB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2001"/>
            <a:ext cx="9905998" cy="1192352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</a:t>
            </a:r>
            <a:r>
              <a:rPr lang="en-U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Iqr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5208-9496-43BC-826E-05C3D7AE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801" y="1326777"/>
            <a:ext cx="9905999" cy="4473389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b="1" dirty="0"/>
              <a:t>See the outliers are reduced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E13A8-BF1E-4CC1-A3E7-1C354694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31" y="0"/>
            <a:ext cx="756796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111821-D404-40B7-BBC8-05408E42B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2935"/>
            <a:ext cx="3774862" cy="42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8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9751-B226-40BC-837F-70EA3B86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7" y="253696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2072B-7793-4AC9-9AB7-5D4FA15099CA}"/>
              </a:ext>
            </a:extLst>
          </p:cNvPr>
          <p:cNvSpPr txBox="1"/>
          <p:nvPr/>
        </p:nvSpPr>
        <p:spPr>
          <a:xfrm>
            <a:off x="1075763" y="5298142"/>
            <a:ext cx="3227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 By : Mohammad </a:t>
            </a:r>
            <a:r>
              <a:rPr lang="en-US" dirty="0" err="1"/>
              <a:t>Alassaf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0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34FB-F6A5-4F38-B8D7-CD75644F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54612"/>
          </a:xfrm>
        </p:spPr>
        <p:txBody>
          <a:bodyPr/>
          <a:lstStyle/>
          <a:p>
            <a:pPr algn="ctr"/>
            <a:r>
              <a:rPr lang="en-US" dirty="0"/>
              <a:t>Methodology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589D-C335-4D54-9F2E-00AA49D3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7106"/>
            <a:ext cx="9905999" cy="4294095"/>
          </a:xfrm>
        </p:spPr>
        <p:txBody>
          <a:bodyPr/>
          <a:lstStyle/>
          <a:p>
            <a:r>
              <a:rPr lang="en-US" sz="2800" dirty="0"/>
              <a:t>Overview data</a:t>
            </a:r>
          </a:p>
          <a:p>
            <a:pPr marL="0" indent="0">
              <a:buNone/>
            </a:pPr>
            <a:r>
              <a:rPr lang="en-US" dirty="0"/>
              <a:t>-we have 17 column divided between categoric and numeric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EED7A-FB3F-4F95-AE47-628E2BD7E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1" y="2617695"/>
            <a:ext cx="10892118" cy="384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5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64653-4BF7-4AB3-A82C-CDD661430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95835"/>
            <a:ext cx="5591082" cy="5495366"/>
          </a:xfrm>
        </p:spPr>
        <p:txBody>
          <a:bodyPr/>
          <a:lstStyle/>
          <a:p>
            <a:r>
              <a:rPr lang="en-US" b="1" dirty="0"/>
              <a:t>Missing value and duplicate data </a:t>
            </a:r>
            <a:r>
              <a:rPr lang="en-US" b="1" dirty="0" err="1"/>
              <a:t>cheak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Roboto" panose="02000000000000000000" pitchFamily="2" charset="0"/>
              </a:rPr>
              <a:t>We notice that there are no missing values or duplicates, and this is a good indicator that makes our analysis easier.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2ED76-D4EB-4B4C-A232-4FEA6513D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23248"/>
            <a:ext cx="3333150" cy="4258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4A4B2-BF42-44EC-9E35-96ED2E495B8E}"/>
              </a:ext>
            </a:extLst>
          </p:cNvPr>
          <p:cNvSpPr txBox="1"/>
          <p:nvPr/>
        </p:nvSpPr>
        <p:spPr>
          <a:xfrm>
            <a:off x="7897906" y="295835"/>
            <a:ext cx="393550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DateTime</a:t>
            </a:r>
            <a:r>
              <a:rPr lang="en-US" sz="2400" b="1" dirty="0"/>
              <a:t> format</a:t>
            </a:r>
          </a:p>
          <a:p>
            <a:r>
              <a:rPr lang="en-US" sz="2000" b="0" i="0" dirty="0">
                <a:effectLst/>
                <a:latin typeface="Roboto" panose="02000000000000000000" pitchFamily="2" charset="0"/>
              </a:rPr>
              <a:t>Convert the date format to a format understandable for analysis and training.</a:t>
            </a:r>
            <a:endParaRPr lang="en-US" sz="2000" b="1" dirty="0"/>
          </a:p>
          <a:p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65613-4B8E-4AE5-8273-5039391C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52" y="1957828"/>
            <a:ext cx="6006348" cy="403059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994AC5-0F8D-452B-83CC-C028753C2BC4}"/>
              </a:ext>
            </a:extLst>
          </p:cNvPr>
          <p:cNvCxnSpPr>
            <a:cxnSpLocks/>
          </p:cNvCxnSpPr>
          <p:nvPr/>
        </p:nvCxnSpPr>
        <p:spPr>
          <a:xfrm flipH="1">
            <a:off x="5853955" y="0"/>
            <a:ext cx="1434352" cy="2294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FA7E5F-09D6-47CC-9AD7-F897C75F35F5}"/>
              </a:ext>
            </a:extLst>
          </p:cNvPr>
          <p:cNvCxnSpPr/>
          <p:nvPr/>
        </p:nvCxnSpPr>
        <p:spPr>
          <a:xfrm flipV="1">
            <a:off x="5522259" y="2294965"/>
            <a:ext cx="331696" cy="4563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60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04FA-0C7E-40CF-A6D0-BB0C97F2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259"/>
            <a:ext cx="9905999" cy="56029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Analyzing visualizations and their relationship with the target variable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                                                Divide data to numeric and categoric column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Lead time </a:t>
            </a:r>
            <a:r>
              <a:rPr lang="en-US" sz="1800" b="1" dirty="0"/>
              <a:t>: </a:t>
            </a:r>
            <a:r>
              <a:rPr lang="en-US" sz="1900" dirty="0"/>
              <a:t>most customers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    book 50 days in advance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    but few book early.</a:t>
            </a: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Average price </a:t>
            </a:r>
            <a:r>
              <a:rPr lang="en-US" sz="2000" dirty="0"/>
              <a:t>: </a:t>
            </a:r>
            <a:r>
              <a:rPr lang="en-US" sz="1800" dirty="0"/>
              <a:t>there are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very few reservations at high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prices , which means little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demand for VIP categories.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PC and P not C </a:t>
            </a:r>
            <a:r>
              <a:rPr lang="en-US" sz="2000" b="1" dirty="0"/>
              <a:t>: </a:t>
            </a:r>
            <a:endParaRPr lang="en-US" sz="1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   most of those who booked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   did not cancel.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BF476-22B1-46B7-A201-FA45176CA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91" y="1302144"/>
            <a:ext cx="8084909" cy="470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4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1B0A-F2DA-42E7-93D9-09535B96A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118"/>
            <a:ext cx="9905999" cy="612289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Number of week nights </a:t>
            </a:r>
            <a:r>
              <a:rPr lang="en-US" sz="2000" dirty="0"/>
              <a:t>: </a:t>
            </a:r>
            <a:r>
              <a:rPr lang="en-US" sz="1800" dirty="0"/>
              <a:t>the peak of bookings typically ranges from one to three nights , indicating that customers prefer short stays .</a:t>
            </a:r>
          </a:p>
          <a:p>
            <a:r>
              <a:rPr lang="en-US" sz="1800" dirty="0"/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number of weekend nights </a:t>
            </a:r>
            <a:r>
              <a:rPr lang="en-US" sz="2000" b="1" dirty="0"/>
              <a:t>: </a:t>
            </a:r>
            <a:r>
              <a:rPr lang="en-US" sz="1800" dirty="0"/>
              <a:t>the highest proportion is at zero , which indicates that most customers do not book over the weekend , and a large number tend to book only one or two . 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Date of reservation </a:t>
            </a:r>
            <a:r>
              <a:rPr lang="en-US" sz="2000" b="1" dirty="0"/>
              <a:t>: </a:t>
            </a:r>
            <a:r>
              <a:rPr lang="en-US" sz="1800" dirty="0"/>
              <a:t>we notice an increase in the number of reservations form January to October , and most of the reservations are in October during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the summer and holidays. Also , the more the </a:t>
            </a:r>
          </a:p>
          <a:p>
            <a:pPr marL="0" indent="0">
              <a:buNone/>
            </a:pPr>
            <a:r>
              <a:rPr lang="en-US" sz="1800" dirty="0"/>
              <a:t>    number of reservations , the more the number of</a:t>
            </a:r>
          </a:p>
          <a:p>
            <a:pPr marL="0" indent="0">
              <a:buNone/>
            </a:pPr>
            <a:r>
              <a:rPr lang="en-US" sz="1800" b="1" dirty="0"/>
              <a:t>    </a:t>
            </a:r>
            <a:r>
              <a:rPr lang="en-US" sz="1800" dirty="0"/>
              <a:t>cancellations 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A5DE30-F912-417C-9967-3DFC45C7F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321857"/>
            <a:ext cx="6050960" cy="4449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3CB28B-2501-4B64-9033-48F36E933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1" y="4506584"/>
            <a:ext cx="3065929" cy="2264700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A48B4CB-BF20-4EC4-AEFC-D2CA3F8B6970}"/>
              </a:ext>
            </a:extLst>
          </p:cNvPr>
          <p:cNvSpPr/>
          <p:nvPr/>
        </p:nvSpPr>
        <p:spPr>
          <a:xfrm rot="10800000">
            <a:off x="10074884" y="1640541"/>
            <a:ext cx="494504" cy="32273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0141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E75F-5F3F-4A8D-9136-32A18D5A3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5834"/>
            <a:ext cx="9905999" cy="6203577"/>
          </a:xfrm>
        </p:spPr>
        <p:txBody>
          <a:bodyPr/>
          <a:lstStyle/>
          <a:p>
            <a:r>
              <a:rPr lang="en-US" b="1" dirty="0"/>
              <a:t>Categoric Columns : 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Number of adults </a:t>
            </a:r>
            <a:r>
              <a:rPr lang="en-US" sz="2000" b="1" dirty="0"/>
              <a:t>: </a:t>
            </a:r>
            <a:r>
              <a:rPr lang="en-US" sz="1800" dirty="0"/>
              <a:t>category 2 is the largest , and we observe that the cancellation rate is higher when the booking is for two people . 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Number of children </a:t>
            </a:r>
            <a:r>
              <a:rPr lang="en-US" sz="2000" b="1" dirty="0"/>
              <a:t>: </a:t>
            </a:r>
            <a:r>
              <a:rPr lang="en-US" sz="1800" b="1" dirty="0"/>
              <a:t>most booking are made without children , and when children are included , the cancellation rate tends to increase.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2A1DC-A4F3-47D3-B2F7-9CBC992E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700" y="2124613"/>
            <a:ext cx="6696300" cy="4733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23D7CF-FA79-406D-88CA-532865C0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1" y="2494105"/>
            <a:ext cx="5415019" cy="406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9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3EAC-4348-4EFF-815A-E5A1FA2F4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435"/>
            <a:ext cx="9905999" cy="564776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Car parking space </a:t>
            </a:r>
            <a:r>
              <a:rPr lang="en-US" sz="1800" dirty="0"/>
              <a:t>: most customers do not request a parking space, and the cancellation rate among them is relatively low. This suggests that guests without a car have limited mobility, which may lead them to remain at the hotel and avoid canceling their reservations. 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Market segment </a:t>
            </a:r>
            <a:r>
              <a:rPr lang="en-US" sz="2000" b="1" dirty="0"/>
              <a:t>: t</a:t>
            </a:r>
            <a:r>
              <a:rPr lang="en-US" sz="2000" dirty="0"/>
              <a:t>he highest booking rate comes from online reservations, and the cancellation rate for these bookings is relatively 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3FA17-CD0A-4CA0-BBCF-0755549E3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4" y="2348752"/>
            <a:ext cx="5755340" cy="38010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08751A-EA7C-427A-BCAD-DBC8ACA29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8752"/>
            <a:ext cx="5655037" cy="380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2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C407-48FE-4A9D-B0FF-ED9FFB40A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8612"/>
            <a:ext cx="9905999" cy="6445623"/>
          </a:xfrm>
        </p:spPr>
        <p:txBody>
          <a:bodyPr/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Repeated</a:t>
            </a:r>
            <a:r>
              <a:rPr lang="en-US" sz="2400" b="1" dirty="0"/>
              <a:t> : </a:t>
            </a:r>
            <a:r>
              <a:rPr lang="en-US" sz="2000" dirty="0"/>
              <a:t>the cancellation rate is low among new visitors.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Special request </a:t>
            </a:r>
            <a:r>
              <a:rPr lang="en-US" sz="2400" b="1" dirty="0"/>
              <a:t>: a</a:t>
            </a:r>
            <a:r>
              <a:rPr lang="en-US" sz="2400" dirty="0"/>
              <a:t>s the number of special requests increases, the cancellation rate decreases. This suggests that customers who make special requests are more serious about their stay and less likely to cancel.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0D9BB-B535-475A-B2B1-F4949D4B7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8" y="2286997"/>
            <a:ext cx="6195597" cy="4077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49AC5-1004-4393-8380-715CF2194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844" y="2286997"/>
            <a:ext cx="5804155" cy="40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93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1CE-0259-4999-8B7E-7B1D29D4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57200"/>
            <a:ext cx="9905998" cy="13716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Outliers handle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5809-B38A-4CD9-AB78-4FA85BA1D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6376"/>
            <a:ext cx="9905999" cy="3854825"/>
          </a:xfrm>
        </p:spPr>
        <p:txBody>
          <a:bodyPr>
            <a:normAutofit/>
          </a:bodyPr>
          <a:lstStyle/>
          <a:p>
            <a:r>
              <a:rPr lang="en-US" sz="2800" dirty="0"/>
              <a:t>We have lots of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44432-8CF2-4E77-BBB3-0E11C7346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800" y="2545976"/>
            <a:ext cx="7925487" cy="42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88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486</TotalTime>
  <Words>446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Tw Cen MT</vt:lpstr>
      <vt:lpstr>Circuit</vt:lpstr>
      <vt:lpstr>PowerPoint Presentation</vt:lpstr>
      <vt:lpstr>Methodology followed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Outliers handle</vt:lpstr>
      <vt:lpstr>       Iqr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Mohammad al-assaf task 1</dc:title>
  <dc:creator>Mohammed Jordan</dc:creator>
  <cp:lastModifiedBy>Mohammed Jordan</cp:lastModifiedBy>
  <cp:revision>28</cp:revision>
  <dcterms:created xsi:type="dcterms:W3CDTF">2025-07-03T11:46:35Z</dcterms:created>
  <dcterms:modified xsi:type="dcterms:W3CDTF">2025-07-03T19:52:39Z</dcterms:modified>
</cp:coreProperties>
</file>