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9" r:id="rId4"/>
    <p:sldId id="262" r:id="rId5"/>
    <p:sldId id="263" r:id="rId6"/>
    <p:sldId id="265" r:id="rId7"/>
    <p:sldId id="266" r:id="rId8"/>
    <p:sldId id="267" r:id="rId9"/>
    <p:sldId id="268" r:id="rId10"/>
    <p:sldId id="270" r:id="rId11"/>
    <p:sldId id="271" r:id="rId12"/>
    <p:sldId id="272" r:id="rId13"/>
    <p:sldId id="273" r:id="rId14"/>
  </p:sldIdLst>
  <p:sldSz cx="18288000" cy="10287000"/>
  <p:notesSz cx="6858000" cy="9144000"/>
  <p:embeddedFontLst>
    <p:embeddedFont>
      <p:font typeface="Poppins" panose="020B0604020202020204" charset="0"/>
      <p:regular r:id="rId15"/>
    </p:embeddedFont>
    <p:embeddedFont>
      <p:font typeface="Poppins Bold" panose="020B0604020202020204" charset="0"/>
      <p:regular r:id="rId16"/>
    </p:embeddedFont>
    <p:embeddedFont>
      <p:font typeface="Canva Sans" panose="020B0604020202020204" charset="0"/>
      <p:regular r:id="rId17"/>
    </p:embeddedFont>
    <p:embeddedFont>
      <p:font typeface="Calibri" panose="020F0502020204030204" pitchFamily="3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610" y="5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6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0D1FF">
                    <a:alpha val="82000"/>
                  </a:srgbClr>
                </a:gs>
                <a:gs pos="50000">
                  <a:srgbClr val="001496">
                    <a:alpha val="82000"/>
                  </a:srgbClr>
                </a:gs>
                <a:gs pos="100000">
                  <a:srgbClr val="000F70">
                    <a:alpha val="82000"/>
                  </a:srgbClr>
                </a:gs>
              </a:gsLst>
              <a:path path="circle">
                <a:fillToRect l="50000" t="50000" r="50000" b="50000"/>
              </a:path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133350"/>
              <a:ext cx="4816593" cy="28426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979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5594739" y="1594239"/>
            <a:ext cx="7098522" cy="7098522"/>
          </a:xfrm>
          <a:custGeom>
            <a:avLst/>
            <a:gdLst/>
            <a:ahLst/>
            <a:cxnLst/>
            <a:rect l="l" t="t" r="r" b="b"/>
            <a:pathLst>
              <a:path w="7098522" h="7098522">
                <a:moveTo>
                  <a:pt x="0" y="0"/>
                </a:moveTo>
                <a:lnTo>
                  <a:pt x="7098522" y="0"/>
                </a:lnTo>
                <a:lnTo>
                  <a:pt x="7098522" y="7098522"/>
                </a:lnTo>
                <a:lnTo>
                  <a:pt x="0" y="70985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4000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278626" y="3027655"/>
            <a:ext cx="13730749" cy="42062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368"/>
              </a:lnSpc>
            </a:pPr>
            <a:r>
              <a:rPr lang="en-US" sz="1169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Task 1 </a:t>
            </a:r>
            <a:r>
              <a:rPr lang="en-US" sz="11691" b="1" dirty="0" smtClean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– EDA</a:t>
            </a:r>
          </a:p>
          <a:p>
            <a:pPr algn="ctr">
              <a:lnSpc>
                <a:spcPts val="16368"/>
              </a:lnSpc>
            </a:pPr>
            <a:r>
              <a:rPr lang="en-US" sz="2400" b="1" dirty="0" smtClean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(before preprocessing)</a:t>
            </a:r>
            <a:endParaRPr lang="en-US" sz="2400" b="1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936682" y="4892345"/>
            <a:ext cx="10414635" cy="1597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415"/>
              </a:lnSpc>
            </a:pPr>
            <a:r>
              <a:rPr lang="en-US" sz="886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353511" y="23492"/>
            <a:ext cx="13458230" cy="20097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special requests affects cancel average?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39600" y="3390900"/>
            <a:ext cx="4768544" cy="44627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95144" lvl="1" indent="-447572">
              <a:lnSpc>
                <a:spcPts val="5804"/>
              </a:lnSpc>
              <a:spcBef>
                <a:spcPct val="0"/>
              </a:spcBef>
              <a:buFont typeface="Arial"/>
              <a:buChar char="•"/>
            </a:pPr>
            <a:r>
              <a:rPr lang="en-US" sz="4146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higher the number of requests the more likely it won’t be canceled </a:t>
            </a:r>
            <a:endParaRPr lang="en-US" sz="4146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24100"/>
            <a:ext cx="10731461" cy="66893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16557" y="692763"/>
            <a:ext cx="16054881" cy="1038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Does repeated visits affects the cancel </a:t>
            </a:r>
            <a:r>
              <a:rPr lang="en-US" sz="5799" dirty="0" err="1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avg</a:t>
            </a: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2021232" y="2520346"/>
            <a:ext cx="5358452" cy="26231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Yes, people don’t cancel are mostly have repeated visits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568" y="2520346"/>
            <a:ext cx="11088664" cy="63139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23948" y="258738"/>
            <a:ext cx="16040100" cy="207749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By calculating of weekend percentage of total days, how that affects cancel rate?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830888" y="2647104"/>
            <a:ext cx="4495203" cy="26673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 algn="ctr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People reserve more weekend days are more likely to cancel 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910" y="2647104"/>
            <a:ext cx="11165978" cy="6605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895600" y="400936"/>
            <a:ext cx="16223218" cy="97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</a:t>
            </a:r>
            <a:r>
              <a:rPr lang="en-US" sz="5799" dirty="0" err="1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avg</a:t>
            </a: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of price affects canceling?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995177" y="2180841"/>
            <a:ext cx="4663057" cy="333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spcBef>
                <a:spcPct val="0"/>
              </a:spcBef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difference is not very big but high average price has higher risk of canceling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154773"/>
            <a:ext cx="10121361" cy="597745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4465286" y="7200900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=""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56674" y="421484"/>
            <a:ext cx="4581530" cy="5404363"/>
          </a:xfrm>
          <a:custGeom>
            <a:avLst/>
            <a:gdLst/>
            <a:ahLst/>
            <a:cxnLst/>
            <a:rect l="l" t="t" r="r" b="b"/>
            <a:pathLst>
              <a:path w="7635410" h="8675126">
                <a:moveTo>
                  <a:pt x="0" y="0"/>
                </a:moveTo>
                <a:lnTo>
                  <a:pt x="7635410" y="0"/>
                </a:lnTo>
                <a:lnTo>
                  <a:pt x="7635410" y="8675126"/>
                </a:lnTo>
                <a:lnTo>
                  <a:pt x="0" y="867512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428074" y="5825847"/>
            <a:ext cx="5740183" cy="218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First we know the types of our features to have insight about which features will be encoded from string to integers</a:t>
            </a:r>
          </a:p>
        </p:txBody>
      </p:sp>
      <p:sp>
        <p:nvSpPr>
          <p:cNvPr id="10" name="Freeform 10"/>
          <p:cNvSpPr/>
          <p:nvPr/>
        </p:nvSpPr>
        <p:spPr>
          <a:xfrm>
            <a:off x="10591800" y="278729"/>
            <a:ext cx="4572001" cy="5469120"/>
          </a:xfrm>
          <a:custGeom>
            <a:avLst/>
            <a:gdLst/>
            <a:ahLst/>
            <a:cxnLst/>
            <a:rect l="l" t="t" r="r" b="b"/>
            <a:pathLst>
              <a:path w="7996386" h="8964851">
                <a:moveTo>
                  <a:pt x="0" y="0"/>
                </a:moveTo>
                <a:lnTo>
                  <a:pt x="7996385" y="0"/>
                </a:lnTo>
                <a:lnTo>
                  <a:pt x="7996385" y="8964852"/>
                </a:lnTo>
                <a:lnTo>
                  <a:pt x="0" y="8964852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591800" y="6026578"/>
            <a:ext cx="4342600" cy="21822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2000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Then we check the info of null values and in our case there isn’t any null values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5201900" y="-2854591"/>
            <a:ext cx="6172200" cy="6172200"/>
          </a:xfrm>
          <a:custGeom>
            <a:avLst/>
            <a:gdLst/>
            <a:ahLst/>
            <a:cxnLst/>
            <a:rect l="l" t="t" r="r" b="b"/>
            <a:pathLst>
              <a:path w="6172200" h="6172200">
                <a:moveTo>
                  <a:pt x="0" y="0"/>
                </a:moveTo>
                <a:lnTo>
                  <a:pt x="6172200" y="0"/>
                </a:lnTo>
                <a:lnTo>
                  <a:pt x="6172200" y="6172200"/>
                </a:lnTo>
                <a:lnTo>
                  <a:pt x="0" y="61722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58000"/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37026" y="1028700"/>
            <a:ext cx="17413947" cy="4179347"/>
          </a:xfrm>
          <a:custGeom>
            <a:avLst/>
            <a:gdLst/>
            <a:ahLst/>
            <a:cxnLst/>
            <a:rect l="l" t="t" r="r" b="b"/>
            <a:pathLst>
              <a:path w="17413947" h="4179347">
                <a:moveTo>
                  <a:pt x="0" y="0"/>
                </a:moveTo>
                <a:lnTo>
                  <a:pt x="17413948" y="0"/>
                </a:lnTo>
                <a:lnTo>
                  <a:pt x="17413948" y="4179347"/>
                </a:lnTo>
                <a:lnTo>
                  <a:pt x="0" y="417934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733623" y="5778467"/>
            <a:ext cx="12820754" cy="2262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Then by checking the statestics of the data we can see if there exist outliers to handle by the quartiles and have more insights of the features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8995114" y="-122532"/>
            <a:ext cx="10439400" cy="965304"/>
          </a:xfrm>
          <a:custGeom>
            <a:avLst/>
            <a:gdLst/>
            <a:ahLst/>
            <a:cxnLst/>
            <a:rect l="l" t="t" r="r" b="b"/>
            <a:pathLst>
              <a:path w="12370599" h="1799360">
                <a:moveTo>
                  <a:pt x="0" y="0"/>
                </a:moveTo>
                <a:lnTo>
                  <a:pt x="12370599" y="0"/>
                </a:lnTo>
                <a:lnTo>
                  <a:pt x="12370599" y="1799360"/>
                </a:lnTo>
                <a:lnTo>
                  <a:pt x="0" y="179936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90983" y="1143871"/>
            <a:ext cx="8834013" cy="7999258"/>
          </a:xfrm>
          <a:custGeom>
            <a:avLst/>
            <a:gdLst/>
            <a:ahLst/>
            <a:cxnLst/>
            <a:rect l="l" t="t" r="r" b="b"/>
            <a:pathLst>
              <a:path w="9450714" h="8227858">
                <a:moveTo>
                  <a:pt x="0" y="0"/>
                </a:moveTo>
                <a:lnTo>
                  <a:pt x="9450714" y="0"/>
                </a:lnTo>
                <a:lnTo>
                  <a:pt x="9450714" y="8227858"/>
                </a:lnTo>
                <a:lnTo>
                  <a:pt x="0" y="82278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525000" y="1669107"/>
            <a:ext cx="8001000" cy="15388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19"/>
              </a:lnSpc>
              <a:spcBef>
                <a:spcPct val="0"/>
              </a:spcBef>
            </a:pPr>
            <a:r>
              <a:rPr lang="en-US" sz="4299" u="sng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 correlation between features and booking status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333649" y="3605026"/>
            <a:ext cx="7453380" cy="45485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28357" lvl="1" indent="-464178" algn="ctr">
              <a:lnSpc>
                <a:spcPts val="6019"/>
              </a:lnSpc>
              <a:buFont typeface="Arial"/>
              <a:buChar char="•"/>
            </a:pPr>
            <a:r>
              <a:rPr lang="en-US" sz="42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positive relation with special requests</a:t>
            </a:r>
          </a:p>
          <a:p>
            <a:pPr algn="ctr">
              <a:lnSpc>
                <a:spcPts val="6019"/>
              </a:lnSpc>
            </a:pPr>
            <a:endParaRPr lang="en-US" sz="42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928357" lvl="1" indent="-464178" algn="ctr">
              <a:lnSpc>
                <a:spcPts val="6019"/>
              </a:lnSpc>
              <a:spcBef>
                <a:spcPct val="0"/>
              </a:spcBef>
              <a:buFont typeface="Arial"/>
              <a:buChar char="•"/>
            </a:pPr>
            <a:r>
              <a:rPr lang="en-US" sz="42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most negative relation with days from booking to arrival (lead time)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997624" y="253532"/>
            <a:ext cx="16261676" cy="1005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having a children affects canceling</a:t>
            </a: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734800" y="2370221"/>
            <a:ext cx="5314861" cy="4001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Adults have children more likely to cancel with very small percentage effect (not very relevant)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540" y="2370221"/>
            <a:ext cx="10534735" cy="650132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501133" y="282107"/>
            <a:ext cx="17254657" cy="927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99"/>
              </a:lnSpc>
              <a:spcBef>
                <a:spcPct val="0"/>
              </a:spcBef>
            </a:pPr>
            <a:r>
              <a:rPr lang="en-US" sz="54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Which type of meal is more reserved when cancel?</a:t>
            </a:r>
            <a:endParaRPr lang="en-US" sz="54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39556" y="2507360"/>
            <a:ext cx="7016235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Meal plan 2 is a bit higher frequency in canceled booking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17" y="2507360"/>
            <a:ext cx="10076735" cy="64993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88861" y="200658"/>
            <a:ext cx="16510278" cy="17697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</a:t>
            </a:r>
            <a:r>
              <a:rPr lang="en-US" sz="48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person who previously canceled reservation </a:t>
            </a:r>
          </a:p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sz="48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Is more likely to act?</a:t>
            </a:r>
            <a:endParaRPr lang="en-US" sz="48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1201400" y="2476500"/>
            <a:ext cx="5440682" cy="1956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Its more likely to not cancel the booking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861" y="2155066"/>
            <a:ext cx="10483836" cy="693738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028700" y="225266"/>
            <a:ext cx="14598015" cy="971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How lead time affects cancel average?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740393" y="2400300"/>
            <a:ext cx="5907970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There is direct relation ship between them 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Person more likely to cancel the higher the lead days are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94" y="1906013"/>
            <a:ext cx="9791699" cy="64749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288000" cy="10287000"/>
            <a:chOff x="0" y="0"/>
            <a:chExt cx="4816593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2709333"/>
            </a:xfrm>
            <a:custGeom>
              <a:avLst/>
              <a:gdLst/>
              <a:ahLst/>
              <a:cxnLst/>
              <a:rect l="l" t="t" r="r" b="b"/>
              <a:pathLst>
                <a:path w="4816592" h="2709333">
                  <a:moveTo>
                    <a:pt x="0" y="0"/>
                  </a:moveTo>
                  <a:lnTo>
                    <a:pt x="4816592" y="0"/>
                  </a:lnTo>
                  <a:lnTo>
                    <a:pt x="4816592" y="2709333"/>
                  </a:lnTo>
                  <a:lnTo>
                    <a:pt x="0" y="2709333"/>
                  </a:lnTo>
                  <a:close/>
                </a:path>
              </a:pathLst>
            </a:custGeom>
            <a:gradFill rotWithShape="1">
              <a:gsLst>
                <a:gs pos="0">
                  <a:srgbClr val="070D32">
                    <a:alpha val="86000"/>
                  </a:srgbClr>
                </a:gs>
                <a:gs pos="100000">
                  <a:srgbClr val="001496">
                    <a:alpha val="86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1659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750694" y="253532"/>
            <a:ext cx="14755535" cy="2077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119"/>
              </a:lnSpc>
              <a:spcBef>
                <a:spcPct val="0"/>
              </a:spcBef>
            </a:pPr>
            <a:r>
              <a:rPr lang="en-US" sz="57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Which segment type are more likely to cancel?</a:t>
            </a:r>
            <a:endParaRPr lang="en-US" sz="57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9902864" y="3162300"/>
            <a:ext cx="6603365" cy="4667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Online are more likely to cancel</a:t>
            </a:r>
          </a:p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Offline and aviation are the same</a:t>
            </a:r>
          </a:p>
          <a:p>
            <a:pPr marL="798820" lvl="1" indent="-399410">
              <a:lnSpc>
                <a:spcPts val="5179"/>
              </a:lnSpc>
              <a:buFont typeface="Arial"/>
              <a:buChar char="•"/>
            </a:pPr>
            <a:r>
              <a:rPr lang="en-US" sz="3699" dirty="0" smtClean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Corporates are more committed to the reservations</a:t>
            </a:r>
            <a:endParaRPr lang="en-US" sz="36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933700"/>
            <a:ext cx="8702011" cy="586243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303</Words>
  <Application>Microsoft Office PowerPoint</Application>
  <PresentationFormat>Custom</PresentationFormat>
  <Paragraphs>32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Poppins</vt:lpstr>
      <vt:lpstr>Poppins Bold</vt:lpstr>
      <vt:lpstr>Canva Sans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</dc:title>
  <dc:creator>dell</dc:creator>
  <cp:lastModifiedBy>Microsoft account</cp:lastModifiedBy>
  <cp:revision>7</cp:revision>
  <dcterms:created xsi:type="dcterms:W3CDTF">2006-08-16T00:00:00Z</dcterms:created>
  <dcterms:modified xsi:type="dcterms:W3CDTF">2025-07-03T09:24:53Z</dcterms:modified>
  <dc:identifier>DAGrw0El_vw</dc:identifier>
</cp:coreProperties>
</file>