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4" r:id="rId6"/>
    <p:sldId id="289" r:id="rId7"/>
    <p:sldId id="262" r:id="rId8"/>
    <p:sldId id="264" r:id="rId9"/>
    <p:sldId id="295" r:id="rId10"/>
    <p:sldId id="293" r:id="rId11"/>
    <p:sldId id="266" r:id="rId12"/>
    <p:sldId id="296" r:id="rId13"/>
    <p:sldId id="270" r:id="rId14"/>
    <p:sldId id="27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492" y="-5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12/07/2025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76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FDDFB-4EA4-519B-8396-0AB87DFF2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67F28-92BF-76FE-E232-838339441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497C9-DCB5-54EB-BF1E-F47503176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665F5-1F4C-0AF8-0C62-9E8353843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1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9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FDAD-E028-C22C-4D72-BBDFE1D02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399C1E-F6AC-2A91-305A-0BE87EA8D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0A0C2-D22E-E90C-F812-BCED87FE9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A0FE0-698A-3F6C-80F8-987C510FA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6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384" y="3622040"/>
            <a:ext cx="5848709" cy="1122202"/>
          </a:xfrm>
        </p:spPr>
        <p:txBody>
          <a:bodyPr rtlCol="0"/>
          <a:lstStyle/>
          <a:p>
            <a:pPr rtl="0"/>
            <a:r>
              <a:rPr lang="en-GB" sz="3200" dirty="0"/>
              <a:t>Machine Learning Intern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23937"/>
            <a:ext cx="5000143" cy="396660"/>
          </a:xfrm>
        </p:spPr>
        <p:txBody>
          <a:bodyPr rtlCol="0"/>
          <a:lstStyle/>
          <a:p>
            <a:pPr rtl="0"/>
            <a:r>
              <a:rPr lang="en-GB" dirty="0"/>
              <a:t>Task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945FE-E511-491F-BE42-4F5432124A9A}"/>
              </a:ext>
            </a:extLst>
          </p:cNvPr>
          <p:cNvSpPr txBox="1"/>
          <p:nvPr/>
        </p:nvSpPr>
        <p:spPr>
          <a:xfrm>
            <a:off x="7860145" y="5100292"/>
            <a:ext cx="3497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 b="1" dirty="0"/>
              <a:t>Group(2):  </a:t>
            </a:r>
          </a:p>
          <a:p>
            <a:r>
              <a:rPr lang="en-US" b="1" dirty="0"/>
              <a:t>Ahmed Abdulrhman</a:t>
            </a:r>
          </a:p>
          <a:p>
            <a:r>
              <a:rPr lang="en-US" b="1" dirty="0"/>
              <a:t>Soha Ashraf </a:t>
            </a:r>
          </a:p>
          <a:p>
            <a:r>
              <a:rPr lang="en-US" b="1" dirty="0"/>
              <a:t>Malak Ahmed Saber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r>
              <a:rPr lang="en-US" dirty="0"/>
              <a:t>Final Recommendation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Random forest is the best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Gives the best overall performance across Accuracy, Precision, F1-Score, and a satisfiable Recall score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614240"/>
            <a:ext cx="5431971" cy="1732210"/>
          </a:xfrm>
        </p:spPr>
        <p:txBody>
          <a:bodyPr rtlCol="0">
            <a:normAutofit/>
          </a:bodyPr>
          <a:lstStyle/>
          <a:p>
            <a:r>
              <a:rPr lang="en-US" sz="1800" dirty="0">
                <a:latin typeface="+mj-lt"/>
              </a:rPr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Try other models (e.g., </a:t>
            </a:r>
            <a:r>
              <a:rPr lang="en-US" dirty="0" err="1">
                <a:latin typeface="+mj-lt"/>
              </a:rPr>
              <a:t>LightGBM</a:t>
            </a:r>
            <a:r>
              <a:rPr lang="en-US" dirty="0">
                <a:latin typeface="+mj-lt"/>
              </a:rPr>
              <a:t>, SVM)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E16B1-1CA1-CA38-89D5-4DE345302ECB}"/>
              </a:ext>
            </a:extLst>
          </p:cNvPr>
          <p:cNvSpPr txBox="1"/>
          <p:nvPr/>
        </p:nvSpPr>
        <p:spPr>
          <a:xfrm>
            <a:off x="5918936" y="3398424"/>
            <a:ext cx="554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non-linearity, feature interactions, and is robust to outliers.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F4C62-D3D4-5E8D-4A62-0125C9EE7792}"/>
              </a:ext>
            </a:extLst>
          </p:cNvPr>
          <p:cNvSpPr txBox="1"/>
          <p:nvPr/>
        </p:nvSpPr>
        <p:spPr>
          <a:xfrm>
            <a:off x="5918936" y="4156758"/>
            <a:ext cx="5178490" cy="38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Recommended for production deployment.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120813"/>
            <a:ext cx="8421688" cy="1325563"/>
          </a:xfrm>
        </p:spPr>
        <p:txBody>
          <a:bodyPr rtlCol="0"/>
          <a:lstStyle/>
          <a:p>
            <a:pPr rtl="0"/>
            <a:r>
              <a:rPr lang="en-US" dirty="0"/>
              <a:t>EDA + Data 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997" y="2685565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rtl="0"/>
            <a:r>
              <a:rPr lang="en-US" dirty="0"/>
              <a:t>Target Conversion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2912" y="1675614"/>
            <a:ext cx="4031030" cy="1057308"/>
          </a:xfrm>
        </p:spPr>
        <p:txBody>
          <a:bodyPr rtlCol="0"/>
          <a:lstStyle/>
          <a:p>
            <a:pPr algn="l" rtl="0"/>
            <a:r>
              <a:rPr lang="en-US" dirty="0"/>
              <a:t>Data Cleaning &amp; Target Transformation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2912" y="4546148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Data set after Data cleaning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3827" y="5059127"/>
            <a:ext cx="4031030" cy="1057308"/>
          </a:xfrm>
        </p:spPr>
        <p:txBody>
          <a:bodyPr rtlCol="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No missing values in any column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Correct data types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Trimmed whitespaces in categorical columns 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</a:t>
            </a:fld>
            <a:endParaRPr lang="en-GB"/>
          </a:p>
        </p:txBody>
      </p:sp>
      <p:pic>
        <p:nvPicPr>
          <p:cNvPr id="25" name="Picture 24" descr="A screenshot of a phone&#10;&#10;AI-generated content may be incorrect.">
            <a:extLst>
              <a:ext uri="{FF2B5EF4-FFF2-40B4-BE49-F238E27FC236}">
                <a16:creationId xmlns:a16="http://schemas.microsoft.com/office/drawing/2014/main" id="{783EAA7E-6B41-4B84-A84A-E2368AF0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479" y="1915529"/>
            <a:ext cx="1568570" cy="38318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A8B4F7-577A-4FAA-8219-EA7F12059C0B}"/>
              </a:ext>
            </a:extLst>
          </p:cNvPr>
          <p:cNvSpPr txBox="1"/>
          <p:nvPr/>
        </p:nvSpPr>
        <p:spPr>
          <a:xfrm>
            <a:off x="7944925" y="1458682"/>
            <a:ext cx="177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Types: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06C5D6B-FAA2-4E7C-9F06-FCA30D50602F}"/>
              </a:ext>
            </a:extLst>
          </p:cNvPr>
          <p:cNvSpPr txBox="1">
            <a:spLocks/>
          </p:cNvSpPr>
          <p:nvPr/>
        </p:nvSpPr>
        <p:spPr>
          <a:xfrm>
            <a:off x="191997" y="1352831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GOAL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F114007C-EB78-4245-9CED-10E79B86780E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193674" y="3314998"/>
            <a:ext cx="38449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Canceled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Not_Canceled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Stored in new column: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Booking_Status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--Converted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F288F1-7B40-4E63-8937-8C1E7F063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527" y="1915529"/>
            <a:ext cx="1802674" cy="36485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E34FAFE-2578-47A3-8334-194A9095DF68}"/>
              </a:ext>
            </a:extLst>
          </p:cNvPr>
          <p:cNvSpPr txBox="1"/>
          <p:nvPr/>
        </p:nvSpPr>
        <p:spPr>
          <a:xfrm>
            <a:off x="5359879" y="1458682"/>
            <a:ext cx="177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Null Values:</a:t>
            </a:r>
          </a:p>
        </p:txBody>
      </p:sp>
    </p:spTree>
    <p:extLst>
      <p:ext uri="{BB962C8B-B14F-4D97-AF65-F5344CB8AC3E}">
        <p14:creationId xmlns:p14="http://schemas.microsoft.com/office/powerpoint/2010/main" val="278800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72" y="4112861"/>
            <a:ext cx="3139440" cy="1325563"/>
          </a:xfrm>
        </p:spPr>
        <p:txBody>
          <a:bodyPr rtlCol="0">
            <a:normAutofit/>
          </a:bodyPr>
          <a:lstStyle/>
          <a:p>
            <a:pPr algn="l"/>
            <a:r>
              <a:rPr lang="en-US" b="0" i="0" dirty="0">
                <a:effectLst/>
                <a:latin typeface="Roboto" panose="020B0604020202020204" pitchFamily="2" charset="0"/>
              </a:rPr>
              <a:t>Outlier detection and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0797" y="529779"/>
            <a:ext cx="5433204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1400" dirty="0"/>
              <a:t>Reason: Outliers can distort model training</a:t>
            </a:r>
            <a:endParaRPr lang="en-GB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00797" y="866735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Method: We used the IQR method to detect and clip outliers</a:t>
            </a:r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7D260E-5A0B-4798-AE99-8F66447C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97" y="1288198"/>
            <a:ext cx="3952335" cy="19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6B116C-DDAC-419C-9017-E63AB03B7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576" y="3263392"/>
            <a:ext cx="3950208" cy="194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0E315CC-4BCA-415F-BD9A-3802A308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59" y="1288199"/>
            <a:ext cx="3950208" cy="193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43059F6-C1BB-421C-B051-E96B69FD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59" y="3263392"/>
            <a:ext cx="3952334" cy="194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36525"/>
            <a:ext cx="8421688" cy="1325563"/>
          </a:xfrm>
        </p:spPr>
        <p:txBody>
          <a:bodyPr rtlCol="0"/>
          <a:lstStyle/>
          <a:p>
            <a:pPr algn="l"/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912" y="1339752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rtl="0"/>
            <a:r>
              <a:rPr lang="en-US" dirty="0"/>
              <a:t>What is Feature Engineering?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9827" y="1850796"/>
            <a:ext cx="4031030" cy="1057308"/>
          </a:xfrm>
        </p:spPr>
        <p:txBody>
          <a:bodyPr rtlCol="0"/>
          <a:lstStyle/>
          <a:p>
            <a:pPr algn="l" rtl="0"/>
            <a:r>
              <a:rPr lang="en-US" dirty="0"/>
              <a:t>Creating new variables that help the model better understand the patterns in the data.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911" y="3003648"/>
            <a:ext cx="4031945" cy="365125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en-GB" dirty="0"/>
              <a:t>Features Created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717" y="3574919"/>
            <a:ext cx="4860374" cy="1057308"/>
          </a:xfrm>
        </p:spPr>
        <p:txBody>
          <a:bodyPr rtlCol="0"/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GB" dirty="0" err="1"/>
              <a:t>Total_nights</a:t>
            </a:r>
            <a:r>
              <a:rPr lang="en-GB" dirty="0"/>
              <a:t> = </a:t>
            </a:r>
            <a:r>
              <a:rPr lang="en-US" dirty="0"/>
              <a:t>weekend nights + week nights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total_guests</a:t>
            </a:r>
            <a:r>
              <a:rPr lang="en-US" dirty="0"/>
              <a:t> =number of adults + number of children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GB" dirty="0"/>
          </a:p>
          <a:p>
            <a:pPr rtl="0"/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63AC149-EF64-4660-9447-B59C491A33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262" y="1291316"/>
            <a:ext cx="4031945" cy="3651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Multicollinearity Handling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2F547B-578A-4DF0-BC18-87762EB83F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262" y="1989849"/>
            <a:ext cx="4031030" cy="105730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generated a </a:t>
            </a:r>
            <a:r>
              <a:rPr lang="en-US" b="1" dirty="0"/>
              <a:t>correlation matrix</a:t>
            </a:r>
            <a:r>
              <a:rPr lang="en-US" dirty="0"/>
              <a:t> to check for multicollinearity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Features with </a:t>
            </a:r>
            <a:r>
              <a:rPr lang="en-US" b="1" dirty="0"/>
              <a:t>high correlation</a:t>
            </a:r>
            <a:r>
              <a:rPr lang="en-US" dirty="0"/>
              <a:t> (above 0.85) were removed: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29E531-15E3-4DE5-B9C2-25A2AD19D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4" y="3003648"/>
            <a:ext cx="3797581" cy="351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175A13-E9E4-4081-B36E-3738A7DBB47E}"/>
              </a:ext>
            </a:extLst>
          </p:cNvPr>
          <p:cNvSpPr txBox="1">
            <a:spLocks/>
          </p:cNvSpPr>
          <p:nvPr/>
        </p:nvSpPr>
        <p:spPr>
          <a:xfrm>
            <a:off x="188911" y="466142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Multicollinearity Fix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B1A9D73-192C-40F0-B4AB-FC8C47EA6A15}"/>
              </a:ext>
            </a:extLst>
          </p:cNvPr>
          <p:cNvSpPr txBox="1">
            <a:spLocks/>
          </p:cNvSpPr>
          <p:nvPr/>
        </p:nvSpPr>
        <p:spPr>
          <a:xfrm>
            <a:off x="188911" y="5261902"/>
            <a:ext cx="4860374" cy="1057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Dropped original columns that were highly correlated with new features number of adults , number of children weekend nights, week nights.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avoids confusion and redundant signals during training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56" y="136525"/>
            <a:ext cx="5111750" cy="1204912"/>
          </a:xfrm>
        </p:spPr>
        <p:txBody>
          <a:bodyPr rtlCol="0"/>
          <a:lstStyle/>
          <a:p>
            <a:pPr rtl="0"/>
            <a:r>
              <a:rPr lang="en-US" dirty="0"/>
              <a:t>Encoding Categorical 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56" y="1778627"/>
            <a:ext cx="3401144" cy="515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b="1" dirty="0"/>
              <a:t>Categorical Columns Encoded: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B52B7D-3ABB-4C7B-BF65-00C0FA217790}"/>
              </a:ext>
            </a:extLst>
          </p:cNvPr>
          <p:cNvSpPr txBox="1">
            <a:spLocks/>
          </p:cNvSpPr>
          <p:nvPr/>
        </p:nvSpPr>
        <p:spPr>
          <a:xfrm>
            <a:off x="180256" y="2218873"/>
            <a:ext cx="5111750" cy="1525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Type of meal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Market segment type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4FFAB4-B87A-4287-83D2-19D2C279CD66}"/>
              </a:ext>
            </a:extLst>
          </p:cNvPr>
          <p:cNvSpPr txBox="1">
            <a:spLocks/>
          </p:cNvSpPr>
          <p:nvPr/>
        </p:nvSpPr>
        <p:spPr>
          <a:xfrm>
            <a:off x="180256" y="3486461"/>
            <a:ext cx="3401144" cy="515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Encoding Result:</a:t>
            </a:r>
            <a:endParaRPr lang="en-GB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C6D308-1664-46F1-9748-51FE9FB4DC37}"/>
              </a:ext>
            </a:extLst>
          </p:cNvPr>
          <p:cNvSpPr txBox="1">
            <a:spLocks/>
          </p:cNvSpPr>
          <p:nvPr/>
        </p:nvSpPr>
        <p:spPr>
          <a:xfrm>
            <a:off x="180256" y="3895479"/>
            <a:ext cx="4650536" cy="71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</a:t>
            </a:r>
            <a:r>
              <a:rPr lang="en-US" dirty="0" err="1"/>
              <a:t>type_Room_Type</a:t>
            </a:r>
            <a:r>
              <a:rPr lang="en-US" dirty="0"/>
              <a:t> 1 = 0 or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of </a:t>
            </a:r>
            <a:r>
              <a:rPr lang="en-US" dirty="0" err="1"/>
              <a:t>meal_Meal</a:t>
            </a:r>
            <a:r>
              <a:rPr lang="en-US" dirty="0"/>
              <a:t> Plan 2 = 0 or 1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11F3EF-0AAB-4526-9D46-7AF4AE7BE684}"/>
              </a:ext>
            </a:extLst>
          </p:cNvPr>
          <p:cNvSpPr txBox="1">
            <a:spLocks/>
          </p:cNvSpPr>
          <p:nvPr/>
        </p:nvSpPr>
        <p:spPr>
          <a:xfrm>
            <a:off x="180256" y="4792406"/>
            <a:ext cx="3401144" cy="515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Columns Removed:</a:t>
            </a:r>
            <a:endParaRPr lang="en-GB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C395CE-24A1-4168-A80A-EE89645E0CB3}"/>
              </a:ext>
            </a:extLst>
          </p:cNvPr>
          <p:cNvSpPr txBox="1">
            <a:spLocks/>
          </p:cNvSpPr>
          <p:nvPr/>
        </p:nvSpPr>
        <p:spPr>
          <a:xfrm>
            <a:off x="180256" y="5256450"/>
            <a:ext cx="5915744" cy="715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Booking_ID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booking status replaced by numeric </a:t>
            </a:r>
            <a:r>
              <a:rPr lang="en-US" dirty="0" err="1"/>
              <a:t>booking_status</a:t>
            </a:r>
            <a:r>
              <a:rPr lang="en-US" dirty="0"/>
              <a:t>--converted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C9258-54BC-0DDC-4BC8-9B38AD5A0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1F0-C804-A5B4-1317-F8AFCC98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kern="1200" cap="all" spc="150" baseline="0" dirty="0">
                <a:latin typeface="+mj-lt"/>
                <a:ea typeface="+mj-ea"/>
                <a:cs typeface="+mj-cs"/>
              </a:rPr>
              <a:t>Data Imbalance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B964A5-3AAA-B1A0-04DE-38EB7220A90A}"/>
              </a:ext>
            </a:extLst>
          </p:cNvPr>
          <p:cNvSpPr txBox="1">
            <a:spLocks/>
          </p:cNvSpPr>
          <p:nvPr/>
        </p:nvSpPr>
        <p:spPr>
          <a:xfrm>
            <a:off x="737599" y="1680279"/>
            <a:ext cx="6031192" cy="107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kern="1200" dirty="0">
                <a:latin typeface="+mn-lt"/>
                <a:ea typeface="+mn-ea"/>
                <a:cs typeface="+mn-cs"/>
              </a:rPr>
              <a:t>0 : </a:t>
            </a:r>
            <a:r>
              <a:rPr lang="en-GB" sz="1800" b="1" kern="1200" dirty="0" err="1">
                <a:latin typeface="+mn-lt"/>
                <a:ea typeface="+mn-ea"/>
                <a:cs typeface="+mn-cs"/>
              </a:rPr>
              <a:t>Not_Cancelled</a:t>
            </a:r>
            <a:r>
              <a:rPr lang="en-GB" sz="1800" b="1" kern="1200" dirty="0"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kern="1200" dirty="0">
                <a:latin typeface="+mn-lt"/>
                <a:ea typeface="+mn-ea"/>
                <a:cs typeface="+mn-cs"/>
              </a:rPr>
              <a:t>1 : Cancelled.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72884D-F8C9-7B22-2AEC-EF85C32A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75" r="4" b="4"/>
          <a:stretch>
            <a:fillRect/>
          </a:stretch>
        </p:blipFill>
        <p:spPr>
          <a:xfrm>
            <a:off x="642940" y="2566033"/>
            <a:ext cx="3873304" cy="4155442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1F5D-516E-0B23-A676-AE93DEA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9D981B-EB4B-BE79-D61D-E9259E6DF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5846"/>
            <a:ext cx="5406085" cy="376134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19D01BB-E991-821A-07CA-6D5B8A884010}"/>
              </a:ext>
            </a:extLst>
          </p:cNvPr>
          <p:cNvSpPr txBox="1">
            <a:spLocks/>
          </p:cNvSpPr>
          <p:nvPr/>
        </p:nvSpPr>
        <p:spPr>
          <a:xfrm>
            <a:off x="6045700" y="1484828"/>
            <a:ext cx="6031192" cy="107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By using Oversampling, this can solve this problem.</a:t>
            </a:r>
            <a:endParaRPr lang="en-GB" sz="1800" b="1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16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r>
              <a:rPr lang="en-US" dirty="0"/>
              <a:t>Classification Models Used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1186" y="2251476"/>
            <a:ext cx="3924300" cy="823912"/>
          </a:xfrm>
        </p:spPr>
        <p:txBody>
          <a:bodyPr rtlCol="0"/>
          <a:lstStyle/>
          <a:p>
            <a:pPr rtl="0"/>
            <a:r>
              <a:rPr lang="en-GB" dirty="0"/>
              <a:t>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1186" y="3309146"/>
            <a:ext cx="3924300" cy="19978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rtl="0">
              <a:buFontTx/>
              <a:buChar char="-"/>
            </a:pPr>
            <a:r>
              <a:rPr lang="en-GB" noProof="1"/>
              <a:t>Logistic Regression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Random Forest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Decision Tree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XGBoost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Polynoml Regression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Linear Regression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80965" y="2251476"/>
            <a:ext cx="3943627" cy="823912"/>
          </a:xfrm>
        </p:spPr>
        <p:txBody>
          <a:bodyPr rtlCol="0"/>
          <a:lstStyle/>
          <a:p>
            <a:pPr rtl="0"/>
            <a:r>
              <a:rPr lang="en-GB" dirty="0"/>
              <a:t>Evaluation Metrics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80965" y="3309146"/>
            <a:ext cx="3943627" cy="1997867"/>
          </a:xfrm>
        </p:spPr>
        <p:txBody>
          <a:bodyPr rtlCol="0">
            <a:normAutofit fontScale="92500" lnSpcReduction="20000"/>
          </a:bodyPr>
          <a:lstStyle/>
          <a:p>
            <a:pPr marL="285750" indent="-285750" rtl="0">
              <a:buFontTx/>
              <a:buChar char="-"/>
            </a:pPr>
            <a:r>
              <a:rPr lang="en-GB" noProof="1"/>
              <a:t>Accuracy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Precision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Recall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F1-Score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Confusion Matrix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MSE</a:t>
            </a:r>
          </a:p>
          <a:p>
            <a:pPr marL="285750" indent="-285750" rtl="0">
              <a:buFontTx/>
              <a:buChar char="-"/>
            </a:pPr>
            <a:r>
              <a:rPr lang="en-GB" noProof="1"/>
              <a:t>R2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F2A84-1407-F46E-5BD1-B5BAF694C897}"/>
              </a:ext>
            </a:extLst>
          </p:cNvPr>
          <p:cNvSpPr txBox="1"/>
          <p:nvPr/>
        </p:nvSpPr>
        <p:spPr>
          <a:xfrm>
            <a:off x="2411186" y="5465633"/>
            <a:ext cx="4984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Train-Test Split : 80/20</a:t>
            </a:r>
          </a:p>
          <a:p>
            <a:r>
              <a:rPr lang="en-US" dirty="0"/>
              <a:t>Class Imbalance Handled via SMOTE and Oversampling.</a:t>
            </a:r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470" y="617653"/>
            <a:ext cx="8031730" cy="1325563"/>
          </a:xfrm>
        </p:spPr>
        <p:txBody>
          <a:bodyPr rtlCol="0"/>
          <a:lstStyle/>
          <a:p>
            <a:r>
              <a:rPr lang="en-GB" dirty="0"/>
              <a:t>Models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8145" y="1682287"/>
            <a:ext cx="3288327" cy="823912"/>
          </a:xfrm>
        </p:spPr>
        <p:txBody>
          <a:bodyPr rtlCol="0"/>
          <a:lstStyle/>
          <a:p>
            <a:pPr rtl="0"/>
            <a:r>
              <a:rPr lang="en-GB" dirty="0"/>
              <a:t>Logistic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1880" y="2623152"/>
            <a:ext cx="2882475" cy="12105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GB" noProof="1"/>
              <a:t>Accuracy : 0.85</a:t>
            </a:r>
          </a:p>
          <a:p>
            <a:pPr rtl="0"/>
            <a:r>
              <a:rPr lang="en-GB" noProof="1"/>
              <a:t>Precision: 0.82</a:t>
            </a:r>
          </a:p>
          <a:p>
            <a:pPr rtl="0"/>
            <a:r>
              <a:rPr lang="en-GB" noProof="1"/>
              <a:t>Recall: 0.80</a:t>
            </a:r>
          </a:p>
          <a:p>
            <a:pPr rtl="0"/>
            <a:r>
              <a:rPr lang="en-GB" noProof="1"/>
              <a:t>F1-Score: 0.81</a:t>
            </a:r>
          </a:p>
          <a:p>
            <a:pPr rtl="0"/>
            <a:endParaRPr lang="en-GB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7854" y="1745893"/>
            <a:ext cx="2896671" cy="823912"/>
          </a:xfrm>
        </p:spPr>
        <p:txBody>
          <a:bodyPr rtlCol="0"/>
          <a:lstStyle/>
          <a:p>
            <a:pPr rtl="0"/>
            <a:r>
              <a:rPr lang="en-GB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81880" y="4862141"/>
            <a:ext cx="2882475" cy="1210555"/>
          </a:xfrm>
        </p:spPr>
        <p:txBody>
          <a:bodyPr rtlCol="0">
            <a:normAutofit fontScale="92500" lnSpcReduction="10000"/>
          </a:bodyPr>
          <a:lstStyle/>
          <a:p>
            <a:r>
              <a:rPr lang="en-GB" noProof="1"/>
              <a:t>Accuracy : 0.83</a:t>
            </a:r>
          </a:p>
          <a:p>
            <a:r>
              <a:rPr lang="en-GB" noProof="1"/>
              <a:t>Precision: 0.79</a:t>
            </a:r>
          </a:p>
          <a:p>
            <a:r>
              <a:rPr lang="en-GB" noProof="1"/>
              <a:t>Recall: 0.81</a:t>
            </a:r>
          </a:p>
          <a:p>
            <a:r>
              <a:rPr lang="en-GB" noProof="1"/>
              <a:t>F1-Score: 0.80</a:t>
            </a:r>
          </a:p>
          <a:p>
            <a:endParaRPr lang="en-GB" noProof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818145" y="3917004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dirty="0"/>
              <a:t>Decision tree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301687" y="2653023"/>
            <a:ext cx="2882475" cy="1210555"/>
          </a:xfrm>
        </p:spPr>
        <p:txBody>
          <a:bodyPr rtlCol="0">
            <a:normAutofit fontScale="92500" lnSpcReduction="10000"/>
          </a:bodyPr>
          <a:lstStyle/>
          <a:p>
            <a:r>
              <a:rPr lang="en-GB" noProof="1"/>
              <a:t>Accuracy : 0.88</a:t>
            </a:r>
          </a:p>
          <a:p>
            <a:r>
              <a:rPr lang="en-GB" noProof="1"/>
              <a:t>Precision: 0.79</a:t>
            </a:r>
          </a:p>
          <a:p>
            <a:r>
              <a:rPr lang="en-GB" noProof="1"/>
              <a:t>Recall: 0.84</a:t>
            </a:r>
          </a:p>
          <a:p>
            <a:r>
              <a:rPr lang="en-GB" noProof="1"/>
              <a:t>F1-Score: 0.85</a:t>
            </a:r>
          </a:p>
          <a:p>
            <a:endParaRPr lang="en-GB" noProof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241A0-5D0F-6DD3-BFB2-119A5369D2A8}"/>
              </a:ext>
            </a:extLst>
          </p:cNvPr>
          <p:cNvSpPr txBox="1"/>
          <p:nvPr/>
        </p:nvSpPr>
        <p:spPr>
          <a:xfrm>
            <a:off x="7217854" y="4358831"/>
            <a:ext cx="231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XGBOOST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BC20E0E-5CCA-866C-72DB-A7541B0B0C19}"/>
              </a:ext>
            </a:extLst>
          </p:cNvPr>
          <p:cNvSpPr txBox="1">
            <a:spLocks/>
          </p:cNvSpPr>
          <p:nvPr/>
        </p:nvSpPr>
        <p:spPr>
          <a:xfrm>
            <a:off x="7301687" y="4862141"/>
            <a:ext cx="2882475" cy="1210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1"/>
              <a:t>Accuracy : 0.87</a:t>
            </a:r>
          </a:p>
          <a:p>
            <a:r>
              <a:rPr lang="en-GB" noProof="1"/>
              <a:t>Precision: 0.85</a:t>
            </a:r>
          </a:p>
          <a:p>
            <a:r>
              <a:rPr lang="en-GB" noProof="1"/>
              <a:t>Recall: 0.84</a:t>
            </a:r>
          </a:p>
          <a:p>
            <a:r>
              <a:rPr lang="en-GB" noProof="1"/>
              <a:t>F1-Score: 0.85</a:t>
            </a:r>
          </a:p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6EAD1-77A4-7A0B-EA13-E0EAF1478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AF97-66C7-BDDA-355E-98496423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470" y="307527"/>
            <a:ext cx="8031730" cy="1325563"/>
          </a:xfrm>
        </p:spPr>
        <p:txBody>
          <a:bodyPr rtlCol="0"/>
          <a:lstStyle/>
          <a:p>
            <a:r>
              <a:rPr lang="en-GB" dirty="0"/>
              <a:t>Models performance (After using Oversampling)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8F15D-6095-793F-DFB8-0C05FE780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318" y="1191219"/>
            <a:ext cx="3288327" cy="823912"/>
          </a:xfrm>
        </p:spPr>
        <p:txBody>
          <a:bodyPr rtlCol="0"/>
          <a:lstStyle/>
          <a:p>
            <a:pPr rtl="0"/>
            <a:r>
              <a:rPr lang="en-GB" dirty="0"/>
              <a:t>Linear regression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EA244F-F9FB-93C0-EFC8-D4ACEC6C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343" y="2015131"/>
            <a:ext cx="2882475" cy="12105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GB" noProof="1"/>
              <a:t>Accuracy : 0.79</a:t>
            </a:r>
          </a:p>
          <a:p>
            <a:r>
              <a:rPr lang="en-GB" noProof="1"/>
              <a:t>Precision: </a:t>
            </a:r>
            <a:r>
              <a:rPr lang="en-US" dirty="0"/>
              <a:t>0.80</a:t>
            </a:r>
            <a:endParaRPr lang="en-GB" noProof="1"/>
          </a:p>
          <a:p>
            <a:pPr rtl="0"/>
            <a:r>
              <a:rPr lang="en-GB" noProof="1"/>
              <a:t>Recall: 0.79</a:t>
            </a:r>
          </a:p>
          <a:p>
            <a:pPr rtl="0"/>
            <a:r>
              <a:rPr lang="en-GB" noProof="1"/>
              <a:t>F1-Score: 0.79</a:t>
            </a:r>
          </a:p>
          <a:p>
            <a:pPr rtl="0"/>
            <a:endParaRPr lang="en-GB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7167FB-B907-3E94-6CC0-616D95655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01380" y="1424182"/>
            <a:ext cx="3659526" cy="561479"/>
          </a:xfrm>
        </p:spPr>
        <p:txBody>
          <a:bodyPr rtlCol="0"/>
          <a:lstStyle/>
          <a:p>
            <a:pPr rtl="0"/>
            <a:r>
              <a:rPr lang="en-GB" dirty="0"/>
              <a:t>Polynomial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29DE5-127D-B46B-DE67-A74945EB8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00299" y="2074330"/>
            <a:ext cx="2882475" cy="1210555"/>
          </a:xfrm>
        </p:spPr>
        <p:txBody>
          <a:bodyPr rtlCol="0">
            <a:normAutofit fontScale="92500" lnSpcReduction="10000"/>
          </a:bodyPr>
          <a:lstStyle/>
          <a:p>
            <a:r>
              <a:rPr lang="en-GB" noProof="1"/>
              <a:t>Accuracy : </a:t>
            </a:r>
            <a:r>
              <a:rPr lang="en-US" dirty="0"/>
              <a:t>0.79</a:t>
            </a:r>
            <a:endParaRPr lang="en-GB" noProof="1"/>
          </a:p>
          <a:p>
            <a:r>
              <a:rPr lang="en-GB" noProof="1"/>
              <a:t>Precision: </a:t>
            </a:r>
            <a:r>
              <a:rPr lang="en-US" dirty="0"/>
              <a:t>0.80</a:t>
            </a:r>
            <a:endParaRPr lang="en-GB" noProof="1"/>
          </a:p>
          <a:p>
            <a:r>
              <a:rPr lang="en-GB" noProof="1"/>
              <a:t>Recall: </a:t>
            </a:r>
            <a:r>
              <a:rPr lang="en-US" dirty="0"/>
              <a:t>0.79</a:t>
            </a:r>
            <a:endParaRPr lang="en-GB" noProof="1"/>
          </a:p>
          <a:p>
            <a:r>
              <a:rPr lang="en-GB" noProof="1"/>
              <a:t>F1-Score: 0.80</a:t>
            </a:r>
          </a:p>
          <a:p>
            <a:endParaRPr lang="en-GB" noProof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5573E-AD72-B688-79F9-A70DFDE9470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861156" y="1452316"/>
            <a:ext cx="3659526" cy="5614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Logistic 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879063-A25D-23FA-6C03-9B794E36B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959645" y="2074330"/>
            <a:ext cx="2882475" cy="1210555"/>
          </a:xfrm>
        </p:spPr>
        <p:txBody>
          <a:bodyPr rtlCol="0">
            <a:normAutofit fontScale="92500" lnSpcReduction="10000"/>
          </a:bodyPr>
          <a:lstStyle/>
          <a:p>
            <a:r>
              <a:rPr lang="en-GB" noProof="1"/>
              <a:t>Accuracy : </a:t>
            </a:r>
            <a:r>
              <a:rPr lang="en-US" dirty="0"/>
              <a:t>0.79 </a:t>
            </a:r>
          </a:p>
          <a:p>
            <a:r>
              <a:rPr lang="en-GB" noProof="1"/>
              <a:t>Precision: </a:t>
            </a:r>
            <a:r>
              <a:rPr lang="en-US" dirty="0"/>
              <a:t>0.81</a:t>
            </a:r>
            <a:endParaRPr lang="en-GB" noProof="1"/>
          </a:p>
          <a:p>
            <a:r>
              <a:rPr lang="en-GB" noProof="1"/>
              <a:t>Recall: </a:t>
            </a:r>
            <a:r>
              <a:rPr lang="en-US" dirty="0"/>
              <a:t>0.79</a:t>
            </a:r>
            <a:endParaRPr lang="en-GB" noProof="1"/>
          </a:p>
          <a:p>
            <a:r>
              <a:rPr lang="en-GB" noProof="1"/>
              <a:t>F1-Score: </a:t>
            </a:r>
            <a:r>
              <a:rPr lang="en-US" dirty="0"/>
              <a:t>0.80</a:t>
            </a:r>
            <a:endParaRPr lang="en-GB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108AE9-FC28-CCC3-2B06-41D61EF5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222" y="3258629"/>
            <a:ext cx="6625320" cy="31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08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{90272CA5-1B7F-4E16-95D5-D8A2D51B1FF0}tf22318419_win32</Template>
  <TotalTime>218</TotalTime>
  <Words>496</Words>
  <Application>Microsoft Office PowerPoint</Application>
  <PresentationFormat>Widescreen</PresentationFormat>
  <Paragraphs>133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Roboto</vt:lpstr>
      <vt:lpstr>Tenorite</vt:lpstr>
      <vt:lpstr>Monoline</vt:lpstr>
      <vt:lpstr>Machine Learning Intern</vt:lpstr>
      <vt:lpstr>EDA + Data Processing</vt:lpstr>
      <vt:lpstr>Outlier detection and treatment</vt:lpstr>
      <vt:lpstr>Feature Engineering</vt:lpstr>
      <vt:lpstr>Encoding Categorical Variables</vt:lpstr>
      <vt:lpstr>Data Imbalance</vt:lpstr>
      <vt:lpstr>Classification Models Used</vt:lpstr>
      <vt:lpstr>Models performance</vt:lpstr>
      <vt:lpstr>Models performance (After using Oversampling)</vt:lpstr>
      <vt:lpstr>Final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Intern</dc:title>
  <dc:creator>200025878-Ahmed Abdulrhman Farouk Abdulrhman</dc:creator>
  <cp:lastModifiedBy>Soha.Eltokhy</cp:lastModifiedBy>
  <cp:revision>28</cp:revision>
  <dcterms:created xsi:type="dcterms:W3CDTF">2025-07-11T13:13:11Z</dcterms:created>
  <dcterms:modified xsi:type="dcterms:W3CDTF">2025-07-12T03:11:27Z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