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2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1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F71E3-9B9F-4B10-B2AD-028A62EB63E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C03D-C05B-4269-AA6F-AF29E8C0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1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65C537-0318-4249-94A1-81076EBC971F}"/>
              </a:ext>
            </a:extLst>
          </p:cNvPr>
          <p:cNvSpPr txBox="1">
            <a:spLocks/>
          </p:cNvSpPr>
          <p:nvPr/>
        </p:nvSpPr>
        <p:spPr>
          <a:xfrm>
            <a:off x="1143000" y="1568170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/>
              <a:t>MOHAMMAD Al-</a:t>
            </a:r>
            <a:r>
              <a:rPr lang="en-US" sz="6000" b="1" dirty="0" err="1"/>
              <a:t>assaf</a:t>
            </a:r>
            <a:endParaRPr lang="en-US" sz="6000" b="1" dirty="0"/>
          </a:p>
          <a:p>
            <a:r>
              <a:rPr lang="en-US" sz="6000" b="1" dirty="0"/>
              <a:t>ABDALLAH AYMAN</a:t>
            </a:r>
            <a:br>
              <a:rPr lang="en-US" sz="6000" b="1" dirty="0"/>
            </a:br>
            <a:r>
              <a:rPr lang="en-US" sz="6000" b="1" i="1" dirty="0"/>
              <a:t>Task 2</a:t>
            </a:r>
          </a:p>
          <a:p>
            <a:r>
              <a:rPr lang="en-US" sz="6000" b="1" i="1" dirty="0" err="1"/>
              <a:t>Cellula</a:t>
            </a:r>
            <a:r>
              <a:rPr lang="en-US" sz="6000" b="1" i="1" dirty="0"/>
              <a:t> Technologies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80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329B-517A-4D01-ACF7-E84402EA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48" y="44823"/>
            <a:ext cx="10372770" cy="81578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heatmap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A0D1B-ED7E-446D-9579-B218B41F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0" y="815789"/>
            <a:ext cx="9833986" cy="59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9929-322A-4D6F-B4EC-C59C9CE3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3371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Heatmap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F00D-7313-4CA9-97A0-A69E3FE1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1223"/>
            <a:ext cx="10353762" cy="4231341"/>
          </a:xfrm>
        </p:spPr>
        <p:txBody>
          <a:bodyPr/>
          <a:lstStyle/>
          <a:p>
            <a:r>
              <a:rPr lang="en-US" dirty="0"/>
              <a:t>Strong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correlations</a:t>
            </a:r>
            <a:r>
              <a:rPr lang="en-US" dirty="0"/>
              <a:t> appear as values close to +1 or -1. According to the heatmap, there are strong correlations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en-US" dirty="0"/>
              <a:t> some columns, which indicates the presence of multicollinearity. This is mainly due to encoding of some categorical columns, as well as similarity in values between certain columns, such as "P-C" and "P-not-C".</a:t>
            </a:r>
          </a:p>
          <a:p>
            <a:r>
              <a:rPr lang="en-US" dirty="0"/>
              <a:t>For handle the multicollinearity we use </a:t>
            </a:r>
            <a:r>
              <a:rPr lang="en-US" b="1" dirty="0">
                <a:solidFill>
                  <a:srgbClr val="C00000"/>
                </a:solidFill>
              </a:rPr>
              <a:t>VIF (Variance Inflation Factor) </a:t>
            </a:r>
            <a:r>
              <a:rPr lang="en-US" b="1" dirty="0"/>
              <a:t>.</a:t>
            </a:r>
          </a:p>
          <a:p>
            <a:r>
              <a:rPr lang="en-US" dirty="0"/>
              <a:t>Drop p-c and p-not-c manually because have Perfect Negative Correlation that’s mean the </a:t>
            </a:r>
            <a:r>
              <a:rPr lang="en-US" dirty="0">
                <a:solidFill>
                  <a:srgbClr val="C00000"/>
                </a:solidFill>
              </a:rPr>
              <a:t>VIF</a:t>
            </a:r>
            <a:r>
              <a:rPr lang="en-US" dirty="0"/>
              <a:t> may not be able to solve it. </a:t>
            </a:r>
          </a:p>
          <a:p>
            <a:r>
              <a:rPr lang="en-US" dirty="0"/>
              <a:t>P-c and p-not-c they reflect the same information in the same way but in opposite forms.</a:t>
            </a:r>
          </a:p>
        </p:txBody>
      </p:sp>
    </p:spTree>
    <p:extLst>
      <p:ext uri="{BB962C8B-B14F-4D97-AF65-F5344CB8AC3E}">
        <p14:creationId xmlns:p14="http://schemas.microsoft.com/office/powerpoint/2010/main" val="234574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2CB3-6E1A-4563-8DCF-E1AFC31E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VIF (Variance Inflation Factor)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5D26EB-C942-414A-AB47-925A13884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36" y="2023782"/>
            <a:ext cx="8919882" cy="4305300"/>
          </a:xfrm>
        </p:spPr>
      </p:pic>
    </p:spTree>
    <p:extLst>
      <p:ext uri="{BB962C8B-B14F-4D97-AF65-F5344CB8AC3E}">
        <p14:creationId xmlns:p14="http://schemas.microsoft.com/office/powerpoint/2010/main" val="323895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60DA-6479-463E-917E-B67EDE17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48" y="295835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Split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smote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6E5A8-3855-4C8B-9D8F-C0649C865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652" y="1819835"/>
            <a:ext cx="6993477" cy="45988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A8FEA-31C3-463D-A343-6CF1314DD07C}"/>
              </a:ext>
            </a:extLst>
          </p:cNvPr>
          <p:cNvSpPr txBox="1"/>
          <p:nvPr/>
        </p:nvSpPr>
        <p:spPr>
          <a:xfrm>
            <a:off x="313765" y="1694329"/>
            <a:ext cx="45809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split the data before applying </a:t>
            </a:r>
            <a:r>
              <a:rPr lang="en-US" dirty="0">
                <a:solidFill>
                  <a:srgbClr val="C00000"/>
                </a:solidFill>
              </a:rPr>
              <a:t>scaling</a:t>
            </a:r>
            <a:r>
              <a:rPr lang="en-US" dirty="0"/>
              <a:t> to avoid </a:t>
            </a:r>
            <a:r>
              <a:rPr lang="en-US" dirty="0">
                <a:solidFill>
                  <a:srgbClr val="C00000"/>
                </a:solidFill>
              </a:rPr>
              <a:t>data leakage  </a:t>
            </a:r>
            <a:r>
              <a:rPr lang="en-US" dirty="0"/>
              <a:t>This is because </a:t>
            </a:r>
            <a:r>
              <a:rPr lang="en-US" dirty="0">
                <a:solidFill>
                  <a:srgbClr val="C00000"/>
                </a:solidFill>
              </a:rPr>
              <a:t>scaling</a:t>
            </a:r>
            <a:r>
              <a:rPr lang="en-US" dirty="0"/>
              <a:t> involves a fit operation, which performs a statistical calculation. If scaling is done before the </a:t>
            </a:r>
            <a:r>
              <a:rPr lang="en-US" dirty="0">
                <a:solidFill>
                  <a:srgbClr val="C00000"/>
                </a:solidFill>
              </a:rPr>
              <a:t>split</a:t>
            </a:r>
            <a:r>
              <a:rPr lang="en-US" dirty="0"/>
              <a:t>, the model would indirectly gain information about the test data during training. After </a:t>
            </a:r>
            <a:r>
              <a:rPr lang="en-US" dirty="0">
                <a:solidFill>
                  <a:srgbClr val="C00000"/>
                </a:solidFill>
              </a:rPr>
              <a:t>splitting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scaling</a:t>
            </a:r>
            <a:r>
              <a:rPr lang="en-US" dirty="0"/>
              <a:t>, we applied </a:t>
            </a:r>
            <a:r>
              <a:rPr lang="en-US" dirty="0">
                <a:solidFill>
                  <a:srgbClr val="C00000"/>
                </a:solidFill>
              </a:rPr>
              <a:t>SMOTE</a:t>
            </a:r>
            <a:r>
              <a:rPr lang="en-US" dirty="0"/>
              <a:t> to handle imbalanced 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SMOTE</a:t>
            </a:r>
            <a:r>
              <a:rPr lang="en-US" dirty="0"/>
              <a:t> are generate data for lowest categoric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 steps : </a:t>
            </a:r>
            <a:r>
              <a:rPr lang="en-US" dirty="0">
                <a:solidFill>
                  <a:srgbClr val="C00000"/>
                </a:solidFill>
              </a:rPr>
              <a:t>Split data </a:t>
            </a:r>
            <a:r>
              <a:rPr lang="en-US" dirty="0"/>
              <a:t>--&gt; </a:t>
            </a:r>
            <a:r>
              <a:rPr lang="en-US" dirty="0">
                <a:solidFill>
                  <a:srgbClr val="C00000"/>
                </a:solidFill>
              </a:rPr>
              <a:t>Scaling</a:t>
            </a:r>
            <a:r>
              <a:rPr lang="en-US" dirty="0"/>
              <a:t> --&gt;</a:t>
            </a:r>
            <a:r>
              <a:rPr lang="en-US" dirty="0">
                <a:solidFill>
                  <a:srgbClr val="C00000"/>
                </a:solidFill>
              </a:rPr>
              <a:t>SMOTE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1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6EBB-917A-489F-94A9-760B1756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33C92-DA4B-44D6-9FB4-317802A18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553" y="2023781"/>
            <a:ext cx="8157882" cy="4628029"/>
          </a:xfrm>
        </p:spPr>
      </p:pic>
    </p:spTree>
    <p:extLst>
      <p:ext uri="{BB962C8B-B14F-4D97-AF65-F5344CB8AC3E}">
        <p14:creationId xmlns:p14="http://schemas.microsoft.com/office/powerpoint/2010/main" val="122575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C56B-6415-498D-B736-984D81CF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77" y="403412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6BCEC-9D3A-4F9B-866C-70CFAED4B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921" y="1568824"/>
            <a:ext cx="9126071" cy="5118848"/>
          </a:xfrm>
        </p:spPr>
      </p:pic>
    </p:spTree>
    <p:extLst>
      <p:ext uri="{BB962C8B-B14F-4D97-AF65-F5344CB8AC3E}">
        <p14:creationId xmlns:p14="http://schemas.microsoft.com/office/powerpoint/2010/main" val="84368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F7BD-3DB9-4818-BC4A-DFC21B16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89809-8007-4BC2-A21D-49F9C6194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757" y="1747663"/>
            <a:ext cx="8087007" cy="4796573"/>
          </a:xfrm>
        </p:spPr>
      </p:pic>
    </p:spTree>
    <p:extLst>
      <p:ext uri="{BB962C8B-B14F-4D97-AF65-F5344CB8AC3E}">
        <p14:creationId xmlns:p14="http://schemas.microsoft.com/office/powerpoint/2010/main" val="366959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3E90-FD6E-4883-9B28-07EAA134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84612"/>
            <a:ext cx="10353761" cy="1326321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B1975-BE43-4DD5-9832-C5A1DA5EC97A}"/>
              </a:ext>
            </a:extLst>
          </p:cNvPr>
          <p:cNvSpPr txBox="1"/>
          <p:nvPr/>
        </p:nvSpPr>
        <p:spPr>
          <a:xfrm>
            <a:off x="1246094" y="5074024"/>
            <a:ext cx="434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by : Mohammad Al-</a:t>
            </a:r>
            <a:r>
              <a:rPr lang="en-US" dirty="0" err="1"/>
              <a:t>assaf</a:t>
            </a:r>
            <a:endParaRPr lang="en-US" dirty="0"/>
          </a:p>
          <a:p>
            <a:r>
              <a:rPr lang="en-US" dirty="0"/>
              <a:t>		     Abdallah Ayman</a:t>
            </a:r>
          </a:p>
        </p:txBody>
      </p:sp>
    </p:spTree>
    <p:extLst>
      <p:ext uri="{BB962C8B-B14F-4D97-AF65-F5344CB8AC3E}">
        <p14:creationId xmlns:p14="http://schemas.microsoft.com/office/powerpoint/2010/main" val="40240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305-5B82-41B5-B861-7EC9F2C6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7153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D88B3-4A96-4D95-A849-F81F9D59B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094" y="2330824"/>
            <a:ext cx="8561294" cy="44554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F308B-369C-405E-AB16-817264B2AF4E}"/>
              </a:ext>
            </a:extLst>
          </p:cNvPr>
          <p:cNvSpPr txBox="1"/>
          <p:nvPr/>
        </p:nvSpPr>
        <p:spPr>
          <a:xfrm>
            <a:off x="385482" y="2608730"/>
            <a:ext cx="3146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17 columns divided between categoric and numeric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C29E0-05E5-4C8E-A60C-08863C9E77A8}"/>
              </a:ext>
            </a:extLst>
          </p:cNvPr>
          <p:cNvSpPr txBox="1"/>
          <p:nvPr/>
        </p:nvSpPr>
        <p:spPr>
          <a:xfrm>
            <a:off x="385482" y="3907705"/>
            <a:ext cx="28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column is booking status(cancel or not-cancel</a:t>
            </a:r>
          </a:p>
        </p:txBody>
      </p:sp>
    </p:spTree>
    <p:extLst>
      <p:ext uri="{BB962C8B-B14F-4D97-AF65-F5344CB8AC3E}">
        <p14:creationId xmlns:p14="http://schemas.microsoft.com/office/powerpoint/2010/main" val="413770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FC32-C3BE-47EF-940C-03758161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0659"/>
            <a:ext cx="10353761" cy="1263568"/>
          </a:xfrm>
        </p:spPr>
        <p:txBody>
          <a:bodyPr/>
          <a:lstStyle/>
          <a:p>
            <a:r>
              <a:rPr lang="en-US" dirty="0"/>
              <a:t>Data type and null-values </a:t>
            </a:r>
            <a:r>
              <a:rPr lang="en-US" dirty="0" err="1"/>
              <a:t>cheCK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9ACB1-7643-475D-952E-3A6CD202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03" y="1518398"/>
            <a:ext cx="4177707" cy="5276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70C87-3751-41FE-8BC3-3E4007E9AAAE}"/>
              </a:ext>
            </a:extLst>
          </p:cNvPr>
          <p:cNvSpPr txBox="1"/>
          <p:nvPr/>
        </p:nvSpPr>
        <p:spPr>
          <a:xfrm>
            <a:off x="5432610" y="1664363"/>
            <a:ext cx="5145743" cy="2535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Its good that we don’t have and null values , which makes the preprocessing step easier.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 6 object columns and 11 numeric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 non important column.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year and month from date column.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0C7F6-5265-42FF-8635-11DF93C5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83" y="4414039"/>
            <a:ext cx="5456393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97DF-9046-4F5C-A70B-D5159A92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36" y="143436"/>
            <a:ext cx="10353761" cy="645459"/>
          </a:xfrm>
        </p:spPr>
        <p:txBody>
          <a:bodyPr/>
          <a:lstStyle/>
          <a:p>
            <a:r>
              <a:rPr lang="en-US" dirty="0"/>
              <a:t>Outliers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320AA-6777-43BB-9A38-3E5995A5D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890" y="2094408"/>
            <a:ext cx="3474240" cy="47635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AE323-DFB1-4326-BFEC-7168C1307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29" y="2094409"/>
            <a:ext cx="5174278" cy="476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32C1C-64EE-409B-819A-D13E80A2E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409"/>
            <a:ext cx="5314428" cy="4763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E3F657-EC43-4916-9CAD-D6E11015B8D0}"/>
              </a:ext>
            </a:extLst>
          </p:cNvPr>
          <p:cNvSpPr txBox="1"/>
          <p:nvPr/>
        </p:nvSpPr>
        <p:spPr>
          <a:xfrm>
            <a:off x="457199" y="915438"/>
            <a:ext cx="10192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As we see , we have a lot of outliers in the many columns.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Because od this , we have to use outlier handle techniques such as </a:t>
            </a:r>
            <a:r>
              <a:rPr lang="en-US" sz="2000" dirty="0" err="1"/>
              <a:t>iqr</a:t>
            </a:r>
            <a:r>
              <a:rPr lang="en-US" sz="2000" dirty="0"/>
              <a:t> and z-score</a:t>
            </a:r>
          </a:p>
        </p:txBody>
      </p:sp>
    </p:spTree>
    <p:extLst>
      <p:ext uri="{BB962C8B-B14F-4D97-AF65-F5344CB8AC3E}">
        <p14:creationId xmlns:p14="http://schemas.microsoft.com/office/powerpoint/2010/main" val="2750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38F0-6749-4333-BFF0-BA28252F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78" y="206189"/>
            <a:ext cx="10353761" cy="1174376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Iqr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z-score</a:t>
            </a:r>
            <a:r>
              <a:rPr lang="en-US" dirty="0"/>
              <a:t> techniques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94807-90DB-4214-8EBD-B7F451B8C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874" y="1703295"/>
            <a:ext cx="7676867" cy="46078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9956C-82EA-40A6-9DB8-53619199C4ED}"/>
              </a:ext>
            </a:extLst>
          </p:cNvPr>
          <p:cNvSpPr txBox="1"/>
          <p:nvPr/>
        </p:nvSpPr>
        <p:spPr>
          <a:xfrm>
            <a:off x="528916" y="1703295"/>
            <a:ext cx="3657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observed that there are 184 outliers in the weekend nights column when using </a:t>
            </a:r>
            <a:r>
              <a:rPr lang="en-US" b="1" dirty="0">
                <a:solidFill>
                  <a:srgbClr val="C00000"/>
                </a:solidFill>
              </a:rPr>
              <a:t>z-score</a:t>
            </a:r>
            <a:r>
              <a:rPr lang="en-US" dirty="0"/>
              <a:t>. This is because most of the values were relatively small, such as 0 or 1 night. After calculating the mean and standard deviation, any significantly large value  for example, 50 nights was considered an outlier.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ADE6F-1F7D-4ECE-B75F-2DBE06048FE1}"/>
              </a:ext>
            </a:extLst>
          </p:cNvPr>
          <p:cNvSpPr txBox="1"/>
          <p:nvPr/>
        </p:nvSpPr>
        <p:spPr>
          <a:xfrm>
            <a:off x="528916" y="474232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solution to this issue is to use the </a:t>
            </a:r>
            <a:r>
              <a:rPr lang="en-US" b="1" dirty="0">
                <a:solidFill>
                  <a:srgbClr val="C00000"/>
                </a:solidFill>
              </a:rPr>
              <a:t>IQR</a:t>
            </a:r>
            <a:r>
              <a:rPr lang="en-US" b="1" dirty="0"/>
              <a:t> </a:t>
            </a:r>
            <a:r>
              <a:rPr lang="en-US" dirty="0"/>
              <a:t>method, as it is more effective in handling data that is not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9866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8DF1-23A9-45D6-8671-854D52F7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42" y="188259"/>
            <a:ext cx="10353761" cy="1326321"/>
          </a:xfrm>
        </p:spPr>
        <p:txBody>
          <a:bodyPr/>
          <a:lstStyle/>
          <a:p>
            <a:r>
              <a:rPr lang="en-US" dirty="0"/>
              <a:t>Outliers after </a:t>
            </a:r>
            <a:r>
              <a:rPr lang="en-US" dirty="0" err="1">
                <a:solidFill>
                  <a:srgbClr val="C00000"/>
                </a:solidFill>
              </a:rPr>
              <a:t>iqr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070F1-8C10-4CC2-B607-A5E7EAFCA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09" y="2331087"/>
            <a:ext cx="3882646" cy="43386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D29D0-A9D2-4F73-9C17-354DC77C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22" y="2331087"/>
            <a:ext cx="3566874" cy="4338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9A4BD-F3F8-4B3D-AE80-2665D4B5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963" y="2331087"/>
            <a:ext cx="3566874" cy="4338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E84991-9A73-42F6-95CE-C054018CA795}"/>
              </a:ext>
            </a:extLst>
          </p:cNvPr>
          <p:cNvSpPr txBox="1"/>
          <p:nvPr/>
        </p:nvSpPr>
        <p:spPr>
          <a:xfrm>
            <a:off x="851042" y="1371600"/>
            <a:ext cx="713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noticed a significant improvement in plots.</a:t>
            </a:r>
          </a:p>
        </p:txBody>
      </p:sp>
    </p:spTree>
    <p:extLst>
      <p:ext uri="{BB962C8B-B14F-4D97-AF65-F5344CB8AC3E}">
        <p14:creationId xmlns:p14="http://schemas.microsoft.com/office/powerpoint/2010/main" val="26353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E3B8-9EE8-425F-9465-ED59C507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5253"/>
            <a:ext cx="10353761" cy="1326321"/>
          </a:xfrm>
        </p:spPr>
        <p:txBody>
          <a:bodyPr/>
          <a:lstStyle/>
          <a:p>
            <a:r>
              <a:rPr lang="en-US" dirty="0"/>
              <a:t>Feature transformation using </a:t>
            </a:r>
            <a:r>
              <a:rPr lang="en-US" dirty="0">
                <a:solidFill>
                  <a:srgbClr val="C00000"/>
                </a:solidFill>
              </a:rPr>
              <a:t>log 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6BDF9-74E7-4545-940C-387897AF1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491" y="1923840"/>
            <a:ext cx="10038365" cy="4548907"/>
          </a:xfrm>
        </p:spPr>
      </p:pic>
    </p:spTree>
    <p:extLst>
      <p:ext uri="{BB962C8B-B14F-4D97-AF65-F5344CB8AC3E}">
        <p14:creationId xmlns:p14="http://schemas.microsoft.com/office/powerpoint/2010/main" val="120223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A556-FDDE-4CB0-8DE9-2C38513E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after </a:t>
            </a:r>
            <a:r>
              <a:rPr lang="en-US" dirty="0">
                <a:solidFill>
                  <a:srgbClr val="C00000"/>
                </a:solidFill>
              </a:rPr>
              <a:t>log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B0C19-10D5-4937-AF8B-91646A88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1873168"/>
            <a:ext cx="11002911" cy="46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5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08BB-9C05-4C44-97F5-4B06BCB9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Encoding</a:t>
            </a:r>
            <a:r>
              <a:rPr lang="en-US" dirty="0"/>
              <a:t> the categorical columns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90E8B0-DCE8-420C-8B43-68F14F93E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94" y="2070847"/>
            <a:ext cx="9215718" cy="4249271"/>
          </a:xfrm>
        </p:spPr>
      </p:pic>
    </p:spTree>
    <p:extLst>
      <p:ext uri="{BB962C8B-B14F-4D97-AF65-F5344CB8AC3E}">
        <p14:creationId xmlns:p14="http://schemas.microsoft.com/office/powerpoint/2010/main" val="37489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176</TotalTime>
  <Words>442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Rockwell</vt:lpstr>
      <vt:lpstr>Wingdings</vt:lpstr>
      <vt:lpstr>Damask</vt:lpstr>
      <vt:lpstr>PowerPoint Presentation</vt:lpstr>
      <vt:lpstr>Data overview</vt:lpstr>
      <vt:lpstr>Data type and null-values cheCK</vt:lpstr>
      <vt:lpstr>Outliers check</vt:lpstr>
      <vt:lpstr>Iqr and z-score techniques</vt:lpstr>
      <vt:lpstr>Outliers after iqr</vt:lpstr>
      <vt:lpstr>Feature transformation using log transformation</vt:lpstr>
      <vt:lpstr>Data after log transformation</vt:lpstr>
      <vt:lpstr>Encoding the categorical columns</vt:lpstr>
      <vt:lpstr>heatmap</vt:lpstr>
      <vt:lpstr>Heatmap analysis</vt:lpstr>
      <vt:lpstr>VIF (Variance Inflation Factor)</vt:lpstr>
      <vt:lpstr>Split data and scaling and smote</vt:lpstr>
      <vt:lpstr>Logistic regression</vt:lpstr>
      <vt:lpstr>Polynomial regression</vt:lpstr>
      <vt:lpstr>Linear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Jordan</dc:creator>
  <cp:lastModifiedBy>Mohammed Jordan</cp:lastModifiedBy>
  <cp:revision>28</cp:revision>
  <dcterms:created xsi:type="dcterms:W3CDTF">2025-07-11T13:22:12Z</dcterms:created>
  <dcterms:modified xsi:type="dcterms:W3CDTF">2025-07-12T09:06:18Z</dcterms:modified>
</cp:coreProperties>
</file>