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DM Sans Bold" charset="1" panose="00000000000000000000"/>
      <p:regular r:id="rId22"/>
    </p:embeddedFont>
    <p:embeddedFont>
      <p:font typeface="Public Sans Bold" charset="1" panose="00000000000000000000"/>
      <p:regular r:id="rId23"/>
    </p:embeddedFont>
    <p:embeddedFont>
      <p:font typeface="Public Sans" charset="1" panose="00000000000000000000"/>
      <p:regular r:id="rId24"/>
    </p:embeddedFont>
    <p:embeddedFont>
      <p:font typeface="Canva Sans" charset="1" panose="020B0503030501040103"/>
      <p:regular r:id="rId25"/>
    </p:embeddedFont>
    <p:embeddedFont>
      <p:font typeface="Canva Sans Bold" charset="1" panose="020B08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4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43.png" Type="http://schemas.openxmlformats.org/officeDocument/2006/relationships/image"/><Relationship Id="rId5" Target="../media/image4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7.png" Type="http://schemas.openxmlformats.org/officeDocument/2006/relationships/image"/><Relationship Id="rId5" Target="../media/image3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136543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Hotel </a:t>
            </a:r>
          </a:p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EDA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064874" y="6565383"/>
            <a:ext cx="205132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-24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Presented By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761553" y="7493107"/>
            <a:ext cx="2764893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-246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Mohamed Naguib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3688802" y="3136543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Booking</a:t>
            </a:r>
          </a:p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Status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9427" y="603981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899604" y="1886603"/>
            <a:ext cx="11301259" cy="4153213"/>
          </a:xfrm>
          <a:custGeom>
            <a:avLst/>
            <a:gdLst/>
            <a:ahLst/>
            <a:cxnLst/>
            <a:rect r="r" b="b" t="t" l="l"/>
            <a:pathLst>
              <a:path h="4153213" w="11301259">
                <a:moveTo>
                  <a:pt x="0" y="0"/>
                </a:moveTo>
                <a:lnTo>
                  <a:pt x="11301259" y="0"/>
                </a:lnTo>
                <a:lnTo>
                  <a:pt x="11301259" y="4153213"/>
                </a:lnTo>
                <a:lnTo>
                  <a:pt x="0" y="41532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7295903"/>
            <a:ext cx="4171208" cy="2429821"/>
            <a:chOff x="0" y="0"/>
            <a:chExt cx="5561610" cy="32397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61611" cy="3138162"/>
            </a:xfrm>
            <a:custGeom>
              <a:avLst/>
              <a:gdLst/>
              <a:ahLst/>
              <a:cxnLst/>
              <a:rect r="r" b="b" t="t" l="l"/>
              <a:pathLst>
                <a:path h="3138162" w="5561611">
                  <a:moveTo>
                    <a:pt x="0" y="0"/>
                  </a:moveTo>
                  <a:lnTo>
                    <a:pt x="5561611" y="0"/>
                  </a:lnTo>
                  <a:lnTo>
                    <a:pt x="5561611" y="3138162"/>
                  </a:lnTo>
                  <a:lnTo>
                    <a:pt x="0" y="3138162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61611" cy="3239762"/>
            </a:xfrm>
            <a:custGeom>
              <a:avLst/>
              <a:gdLst/>
              <a:ahLst/>
              <a:cxnLst/>
              <a:rect r="r" b="b" t="t" l="l"/>
              <a:pathLst>
                <a:path h="3239762" w="5561611">
                  <a:moveTo>
                    <a:pt x="0" y="3138162"/>
                  </a:moveTo>
                  <a:lnTo>
                    <a:pt x="5561611" y="3138162"/>
                  </a:lnTo>
                  <a:lnTo>
                    <a:pt x="5434611" y="3239762"/>
                  </a:lnTo>
                  <a:cubicBezTo>
                    <a:pt x="5434611" y="3239762"/>
                    <a:pt x="4444011" y="3163562"/>
                    <a:pt x="4342411" y="3163562"/>
                  </a:cubicBezTo>
                  <a:lnTo>
                    <a:pt x="1219200" y="3163562"/>
                  </a:lnTo>
                  <a:cubicBezTo>
                    <a:pt x="1117600" y="3163562"/>
                    <a:pt x="127000" y="3239762"/>
                    <a:pt x="127000" y="3239762"/>
                  </a:cubicBezTo>
                  <a:lnTo>
                    <a:pt x="0" y="3138162"/>
                  </a:lnTo>
                  <a:lnTo>
                    <a:pt x="0" y="0"/>
                  </a:lnTo>
                  <a:lnTo>
                    <a:pt x="5561611" y="0"/>
                  </a:lnTo>
                  <a:lnTo>
                    <a:pt x="5561611" y="3138162"/>
                  </a:lnTo>
                  <a:lnTo>
                    <a:pt x="12700" y="3138162"/>
                  </a:lnTo>
                  <a:lnTo>
                    <a:pt x="12700" y="3125462"/>
                  </a:lnTo>
                  <a:lnTo>
                    <a:pt x="5548911" y="3125462"/>
                  </a:lnTo>
                  <a:lnTo>
                    <a:pt x="5548911" y="12700"/>
                  </a:lnTo>
                  <a:lnTo>
                    <a:pt x="12700" y="12700"/>
                  </a:lnTo>
                  <a:lnTo>
                    <a:pt x="12700" y="3138162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61610" cy="2719062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As shown in the graph the cancellation is high at the second half of 2018 especially and in the second half of a year generally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078928" y="-104775"/>
            <a:ext cx="7120742" cy="966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14"/>
              </a:lnSpc>
              <a:spcBef>
                <a:spcPct val="0"/>
              </a:spcBef>
            </a:pPr>
            <a:r>
              <a:rPr lang="en-US" b="true" sz="5653" spc="-4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Monthly Booking Status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9427" y="603981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7295903"/>
            <a:ext cx="4171208" cy="2429821"/>
            <a:chOff x="0" y="0"/>
            <a:chExt cx="5561610" cy="32397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61611" cy="3138162"/>
            </a:xfrm>
            <a:custGeom>
              <a:avLst/>
              <a:gdLst/>
              <a:ahLst/>
              <a:cxnLst/>
              <a:rect r="r" b="b" t="t" l="l"/>
              <a:pathLst>
                <a:path h="3138162" w="5561611">
                  <a:moveTo>
                    <a:pt x="0" y="0"/>
                  </a:moveTo>
                  <a:lnTo>
                    <a:pt x="5561611" y="0"/>
                  </a:lnTo>
                  <a:lnTo>
                    <a:pt x="5561611" y="3138162"/>
                  </a:lnTo>
                  <a:lnTo>
                    <a:pt x="0" y="3138162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61611" cy="3239762"/>
            </a:xfrm>
            <a:custGeom>
              <a:avLst/>
              <a:gdLst/>
              <a:ahLst/>
              <a:cxnLst/>
              <a:rect r="r" b="b" t="t" l="l"/>
              <a:pathLst>
                <a:path h="3239762" w="5561611">
                  <a:moveTo>
                    <a:pt x="0" y="3138162"/>
                  </a:moveTo>
                  <a:lnTo>
                    <a:pt x="5561611" y="3138162"/>
                  </a:lnTo>
                  <a:lnTo>
                    <a:pt x="5434611" y="3239762"/>
                  </a:lnTo>
                  <a:cubicBezTo>
                    <a:pt x="5434611" y="3239762"/>
                    <a:pt x="4444011" y="3163562"/>
                    <a:pt x="4342411" y="3163562"/>
                  </a:cubicBezTo>
                  <a:lnTo>
                    <a:pt x="1219200" y="3163562"/>
                  </a:lnTo>
                  <a:cubicBezTo>
                    <a:pt x="1117600" y="3163562"/>
                    <a:pt x="127000" y="3239762"/>
                    <a:pt x="127000" y="3239762"/>
                  </a:cubicBezTo>
                  <a:lnTo>
                    <a:pt x="0" y="3138162"/>
                  </a:lnTo>
                  <a:lnTo>
                    <a:pt x="0" y="0"/>
                  </a:lnTo>
                  <a:lnTo>
                    <a:pt x="5561611" y="0"/>
                  </a:lnTo>
                  <a:lnTo>
                    <a:pt x="5561611" y="3138162"/>
                  </a:lnTo>
                  <a:lnTo>
                    <a:pt x="12700" y="3138162"/>
                  </a:lnTo>
                  <a:lnTo>
                    <a:pt x="12700" y="3125462"/>
                  </a:lnTo>
                  <a:lnTo>
                    <a:pt x="5548911" y="3125462"/>
                  </a:lnTo>
                  <a:lnTo>
                    <a:pt x="5548911" y="12700"/>
                  </a:lnTo>
                  <a:lnTo>
                    <a:pt x="12700" y="12700"/>
                  </a:lnTo>
                  <a:lnTo>
                    <a:pt x="12700" y="3138162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561610" cy="2719062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As shown in the graph the Precentage is nearly equal in each category except if there is a chilidren , there is a higher possibility of cancellation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191292" y="2052581"/>
            <a:ext cx="11301259" cy="4252099"/>
          </a:xfrm>
          <a:custGeom>
            <a:avLst/>
            <a:gdLst/>
            <a:ahLst/>
            <a:cxnLst/>
            <a:rect r="r" b="b" t="t" l="l"/>
            <a:pathLst>
              <a:path h="4252099" w="11301259">
                <a:moveTo>
                  <a:pt x="0" y="0"/>
                </a:moveTo>
                <a:lnTo>
                  <a:pt x="11301259" y="0"/>
                </a:lnTo>
                <a:lnTo>
                  <a:pt x="11301259" y="4252098"/>
                </a:lnTo>
                <a:lnTo>
                  <a:pt x="0" y="4252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14304" y="-104775"/>
            <a:ext cx="11455235" cy="966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14"/>
              </a:lnSpc>
              <a:spcBef>
                <a:spcPct val="0"/>
              </a:spcBef>
            </a:pPr>
            <a:r>
              <a:rPr lang="en-US" b="true" sz="5653" spc="-4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Booking Status Vs Family Composition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9427" y="603981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3221690" y="1028700"/>
            <a:ext cx="4171208" cy="4430071"/>
            <a:chOff x="0" y="0"/>
            <a:chExt cx="5561610" cy="59067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61611" cy="5805162"/>
            </a:xfrm>
            <a:custGeom>
              <a:avLst/>
              <a:gdLst/>
              <a:ahLst/>
              <a:cxnLst/>
              <a:rect r="r" b="b" t="t" l="l"/>
              <a:pathLst>
                <a:path h="5805162" w="5561611">
                  <a:moveTo>
                    <a:pt x="0" y="0"/>
                  </a:moveTo>
                  <a:lnTo>
                    <a:pt x="5561611" y="0"/>
                  </a:lnTo>
                  <a:lnTo>
                    <a:pt x="5561611" y="5805162"/>
                  </a:lnTo>
                  <a:lnTo>
                    <a:pt x="0" y="5805162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61611" cy="5906762"/>
            </a:xfrm>
            <a:custGeom>
              <a:avLst/>
              <a:gdLst/>
              <a:ahLst/>
              <a:cxnLst/>
              <a:rect r="r" b="b" t="t" l="l"/>
              <a:pathLst>
                <a:path h="5906762" w="5561611">
                  <a:moveTo>
                    <a:pt x="0" y="5805162"/>
                  </a:moveTo>
                  <a:lnTo>
                    <a:pt x="5561611" y="5805162"/>
                  </a:lnTo>
                  <a:lnTo>
                    <a:pt x="5434611" y="5906762"/>
                  </a:lnTo>
                  <a:cubicBezTo>
                    <a:pt x="5434611" y="5906762"/>
                    <a:pt x="4444011" y="5830562"/>
                    <a:pt x="4342411" y="5830562"/>
                  </a:cubicBezTo>
                  <a:lnTo>
                    <a:pt x="1219200" y="5830562"/>
                  </a:lnTo>
                  <a:cubicBezTo>
                    <a:pt x="1117600" y="5830562"/>
                    <a:pt x="127000" y="5906762"/>
                    <a:pt x="127000" y="5906762"/>
                  </a:cubicBezTo>
                  <a:lnTo>
                    <a:pt x="0" y="5805162"/>
                  </a:lnTo>
                  <a:lnTo>
                    <a:pt x="0" y="0"/>
                  </a:lnTo>
                  <a:lnTo>
                    <a:pt x="5561611" y="0"/>
                  </a:lnTo>
                  <a:lnTo>
                    <a:pt x="5561611" y="5805162"/>
                  </a:lnTo>
                  <a:lnTo>
                    <a:pt x="12700" y="5805162"/>
                  </a:lnTo>
                  <a:lnTo>
                    <a:pt x="12700" y="5792462"/>
                  </a:lnTo>
                  <a:lnTo>
                    <a:pt x="5548911" y="5792462"/>
                  </a:lnTo>
                  <a:lnTo>
                    <a:pt x="5548911" y="12700"/>
                  </a:lnTo>
                  <a:lnTo>
                    <a:pt x="12700" y="12700"/>
                  </a:lnTo>
                  <a:lnTo>
                    <a:pt x="12700" y="5805162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561610" cy="5386062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Cancellations were more common for reservations made in 2018, as well as for check-ins during 2018 and 2019.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The probability of cancellation increases as the average booking price becomes higher.</a:t>
              </a:r>
            </a:p>
            <a:p>
              <a:pPr algn="l">
                <a:lnSpc>
                  <a:spcPts val="2659"/>
                </a:lnSpc>
              </a:pPr>
            </a:p>
            <a:p>
              <a:pPr algn="l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1709511"/>
            <a:ext cx="11301259" cy="4139086"/>
          </a:xfrm>
          <a:custGeom>
            <a:avLst/>
            <a:gdLst/>
            <a:ahLst/>
            <a:cxnLst/>
            <a:rect r="r" b="b" t="t" l="l"/>
            <a:pathLst>
              <a:path h="4139086" w="11301259">
                <a:moveTo>
                  <a:pt x="0" y="0"/>
                </a:moveTo>
                <a:lnTo>
                  <a:pt x="11301259" y="0"/>
                </a:lnTo>
                <a:lnTo>
                  <a:pt x="11301259" y="4139086"/>
                </a:lnTo>
                <a:lnTo>
                  <a:pt x="0" y="41390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5848597"/>
            <a:ext cx="11301259" cy="4026074"/>
          </a:xfrm>
          <a:custGeom>
            <a:avLst/>
            <a:gdLst/>
            <a:ahLst/>
            <a:cxnLst/>
            <a:rect r="r" b="b" t="t" l="l"/>
            <a:pathLst>
              <a:path h="4026074" w="11301259">
                <a:moveTo>
                  <a:pt x="0" y="0"/>
                </a:moveTo>
                <a:lnTo>
                  <a:pt x="11301259" y="0"/>
                </a:lnTo>
                <a:lnTo>
                  <a:pt x="11301259" y="4026074"/>
                </a:lnTo>
                <a:lnTo>
                  <a:pt x="0" y="40260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48233" y="-95250"/>
            <a:ext cx="7713014" cy="847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8"/>
              </a:lnSpc>
              <a:spcBef>
                <a:spcPct val="0"/>
              </a:spcBef>
            </a:pPr>
            <a:r>
              <a:rPr lang="en-US" b="true" sz="494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Daily Average Price Trend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9427" y="603981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3455972" y="1862522"/>
            <a:ext cx="4171208" cy="2286000"/>
            <a:chOff x="0" y="0"/>
            <a:chExt cx="5561610" cy="304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61611" cy="2946400"/>
            </a:xfrm>
            <a:custGeom>
              <a:avLst/>
              <a:gdLst/>
              <a:ahLst/>
              <a:cxnLst/>
              <a:rect r="r" b="b" t="t" l="l"/>
              <a:pathLst>
                <a:path h="2946400" w="5561611">
                  <a:moveTo>
                    <a:pt x="0" y="0"/>
                  </a:moveTo>
                  <a:lnTo>
                    <a:pt x="5561611" y="0"/>
                  </a:lnTo>
                  <a:lnTo>
                    <a:pt x="5561611" y="2946400"/>
                  </a:lnTo>
                  <a:lnTo>
                    <a:pt x="0" y="2946400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61611" cy="3048000"/>
            </a:xfrm>
            <a:custGeom>
              <a:avLst/>
              <a:gdLst/>
              <a:ahLst/>
              <a:cxnLst/>
              <a:rect r="r" b="b" t="t" l="l"/>
              <a:pathLst>
                <a:path h="3048000" w="5561611">
                  <a:moveTo>
                    <a:pt x="0" y="2946400"/>
                  </a:moveTo>
                  <a:lnTo>
                    <a:pt x="5561611" y="2946400"/>
                  </a:lnTo>
                  <a:lnTo>
                    <a:pt x="5434611" y="3048000"/>
                  </a:lnTo>
                  <a:cubicBezTo>
                    <a:pt x="5434611" y="3048000"/>
                    <a:pt x="4444011" y="2971800"/>
                    <a:pt x="4342411" y="2971800"/>
                  </a:cubicBezTo>
                  <a:lnTo>
                    <a:pt x="1219200" y="2971800"/>
                  </a:lnTo>
                  <a:cubicBezTo>
                    <a:pt x="1117600" y="2971800"/>
                    <a:pt x="127000" y="3048000"/>
                    <a:pt x="127000" y="3048000"/>
                  </a:cubicBezTo>
                  <a:lnTo>
                    <a:pt x="0" y="2946400"/>
                  </a:lnTo>
                  <a:lnTo>
                    <a:pt x="0" y="0"/>
                  </a:lnTo>
                  <a:lnTo>
                    <a:pt x="5561611" y="0"/>
                  </a:lnTo>
                  <a:lnTo>
                    <a:pt x="5561611" y="2946400"/>
                  </a:lnTo>
                  <a:lnTo>
                    <a:pt x="12700" y="2946400"/>
                  </a:lnTo>
                  <a:lnTo>
                    <a:pt x="12700" y="2933700"/>
                  </a:lnTo>
                  <a:lnTo>
                    <a:pt x="5548911" y="2933700"/>
                  </a:lnTo>
                  <a:lnTo>
                    <a:pt x="5548911" y="12700"/>
                  </a:lnTo>
                  <a:lnTo>
                    <a:pt x="12700" y="12700"/>
                  </a:lnTo>
                  <a:lnTo>
                    <a:pt x="12700" y="2946400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561610" cy="2527300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As shown in the graph, the percentage distribution across categories is nearly equal.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1159806"/>
            <a:ext cx="11301259" cy="3983694"/>
          </a:xfrm>
          <a:custGeom>
            <a:avLst/>
            <a:gdLst/>
            <a:ahLst/>
            <a:cxnLst/>
            <a:rect r="r" b="b" t="t" l="l"/>
            <a:pathLst>
              <a:path h="3983694" w="11301259">
                <a:moveTo>
                  <a:pt x="0" y="0"/>
                </a:moveTo>
                <a:lnTo>
                  <a:pt x="11301259" y="0"/>
                </a:lnTo>
                <a:lnTo>
                  <a:pt x="11301259" y="3983694"/>
                </a:lnTo>
                <a:lnTo>
                  <a:pt x="0" y="3983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5105087"/>
            <a:ext cx="11301259" cy="4153213"/>
          </a:xfrm>
          <a:custGeom>
            <a:avLst/>
            <a:gdLst/>
            <a:ahLst/>
            <a:cxnLst/>
            <a:rect r="r" b="b" t="t" l="l"/>
            <a:pathLst>
              <a:path h="4153213" w="11301259">
                <a:moveTo>
                  <a:pt x="0" y="0"/>
                </a:moveTo>
                <a:lnTo>
                  <a:pt x="11301259" y="0"/>
                </a:lnTo>
                <a:lnTo>
                  <a:pt x="11301259" y="4153213"/>
                </a:lnTo>
                <a:lnTo>
                  <a:pt x="0" y="41532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06188" y="-104775"/>
            <a:ext cx="13310755" cy="966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14"/>
              </a:lnSpc>
              <a:spcBef>
                <a:spcPct val="0"/>
              </a:spcBef>
            </a:pPr>
            <a:r>
              <a:rPr lang="en-US" b="true" sz="5653" spc="-4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Booking Status by Meal type and Room type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9427" y="603981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3589569" y="1381006"/>
            <a:ext cx="4171208" cy="4430071"/>
            <a:chOff x="0" y="0"/>
            <a:chExt cx="5561610" cy="59067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61611" cy="5805162"/>
            </a:xfrm>
            <a:custGeom>
              <a:avLst/>
              <a:gdLst/>
              <a:ahLst/>
              <a:cxnLst/>
              <a:rect r="r" b="b" t="t" l="l"/>
              <a:pathLst>
                <a:path h="5805162" w="5561611">
                  <a:moveTo>
                    <a:pt x="0" y="0"/>
                  </a:moveTo>
                  <a:lnTo>
                    <a:pt x="5561611" y="0"/>
                  </a:lnTo>
                  <a:lnTo>
                    <a:pt x="5561611" y="5805162"/>
                  </a:lnTo>
                  <a:lnTo>
                    <a:pt x="0" y="5805162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61611" cy="5906762"/>
            </a:xfrm>
            <a:custGeom>
              <a:avLst/>
              <a:gdLst/>
              <a:ahLst/>
              <a:cxnLst/>
              <a:rect r="r" b="b" t="t" l="l"/>
              <a:pathLst>
                <a:path h="5906762" w="5561611">
                  <a:moveTo>
                    <a:pt x="0" y="5805162"/>
                  </a:moveTo>
                  <a:lnTo>
                    <a:pt x="5561611" y="5805162"/>
                  </a:lnTo>
                  <a:lnTo>
                    <a:pt x="5434611" y="5906762"/>
                  </a:lnTo>
                  <a:cubicBezTo>
                    <a:pt x="5434611" y="5906762"/>
                    <a:pt x="4444011" y="5830562"/>
                    <a:pt x="4342411" y="5830562"/>
                  </a:cubicBezTo>
                  <a:lnTo>
                    <a:pt x="1219200" y="5830562"/>
                  </a:lnTo>
                  <a:cubicBezTo>
                    <a:pt x="1117600" y="5830562"/>
                    <a:pt x="127000" y="5906762"/>
                    <a:pt x="127000" y="5906762"/>
                  </a:cubicBezTo>
                  <a:lnTo>
                    <a:pt x="0" y="5805162"/>
                  </a:lnTo>
                  <a:lnTo>
                    <a:pt x="0" y="0"/>
                  </a:lnTo>
                  <a:lnTo>
                    <a:pt x="5561611" y="0"/>
                  </a:lnTo>
                  <a:lnTo>
                    <a:pt x="5561611" y="5805162"/>
                  </a:lnTo>
                  <a:lnTo>
                    <a:pt x="12700" y="5805162"/>
                  </a:lnTo>
                  <a:lnTo>
                    <a:pt x="12700" y="5792462"/>
                  </a:lnTo>
                  <a:lnTo>
                    <a:pt x="5548911" y="5792462"/>
                  </a:lnTo>
                  <a:lnTo>
                    <a:pt x="5548911" y="12700"/>
                  </a:lnTo>
                  <a:lnTo>
                    <a:pt x="12700" y="12700"/>
                  </a:lnTo>
                  <a:lnTo>
                    <a:pt x="12700" y="5805162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561610" cy="5386062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Guests with fewer weekend nights tend to have a lower probability of cancellation compared to the overall guest population.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Bookings with three or more special requests are rarely canceled, indicating strong commitment from these guests.</a:t>
              </a:r>
            </a:p>
            <a:p>
              <a:pPr algn="l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1381006"/>
            <a:ext cx="11301259" cy="4110833"/>
          </a:xfrm>
          <a:custGeom>
            <a:avLst/>
            <a:gdLst/>
            <a:ahLst/>
            <a:cxnLst/>
            <a:rect r="r" b="b" t="t" l="l"/>
            <a:pathLst>
              <a:path h="4110833" w="11301259">
                <a:moveTo>
                  <a:pt x="0" y="0"/>
                </a:moveTo>
                <a:lnTo>
                  <a:pt x="11301259" y="0"/>
                </a:lnTo>
                <a:lnTo>
                  <a:pt x="11301259" y="4110833"/>
                </a:lnTo>
                <a:lnTo>
                  <a:pt x="0" y="41108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5834970"/>
            <a:ext cx="11301259" cy="4139086"/>
          </a:xfrm>
          <a:custGeom>
            <a:avLst/>
            <a:gdLst/>
            <a:ahLst/>
            <a:cxnLst/>
            <a:rect r="r" b="b" t="t" l="l"/>
            <a:pathLst>
              <a:path h="4139086" w="11301259">
                <a:moveTo>
                  <a:pt x="0" y="0"/>
                </a:moveTo>
                <a:lnTo>
                  <a:pt x="11301259" y="0"/>
                </a:lnTo>
                <a:lnTo>
                  <a:pt x="11301259" y="4139086"/>
                </a:lnTo>
                <a:lnTo>
                  <a:pt x="0" y="41390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89759" y="-104775"/>
            <a:ext cx="16437421" cy="966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14"/>
              </a:lnSpc>
              <a:spcBef>
                <a:spcPct val="0"/>
              </a:spcBef>
            </a:pPr>
            <a:r>
              <a:rPr lang="en-US" b="true" sz="5653" spc="-4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Booking Status by Weekend nights and Special Request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507799" y="4333388"/>
            <a:ext cx="10910396" cy="175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5245" y="1502567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Description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406647" y="2613182"/>
            <a:ext cx="9936809" cy="745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 spc="-2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Booking_ID</a:t>
            </a:r>
            <a:r>
              <a:rPr lang="en-US" sz="2500" spc="-2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– Unique identifier for each booking.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-2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number of adults </a:t>
            </a:r>
            <a:r>
              <a:rPr lang="en-US" sz="2500" spc="-2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– Number of adults included in the booking.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-2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number of children </a:t>
            </a:r>
            <a:r>
              <a:rPr lang="en-US" sz="2500" spc="-2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– Number of children included in the booking.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-2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number of weekend nights –</a:t>
            </a:r>
            <a:r>
              <a:rPr lang="en-US" sz="2500" spc="-2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Nights stayed during weekends.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-2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number of week nights</a:t>
            </a:r>
            <a:r>
              <a:rPr lang="en-US" sz="2500" spc="-2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– Nights stayed during weekdays.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-2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type of meal </a:t>
            </a:r>
            <a:r>
              <a:rPr lang="en-US" sz="2500" spc="-2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– Type of meal plan selected .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-2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car parking space</a:t>
            </a:r>
            <a:r>
              <a:rPr lang="en-US" sz="2500" spc="-2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– Indicates if a parking space was reserved.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-2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room type </a:t>
            </a:r>
            <a:r>
              <a:rPr lang="en-US" sz="2500" spc="-2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– Category of room booked (e.g., Standard, Deluxe).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-2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lead time </a:t>
            </a:r>
            <a:r>
              <a:rPr lang="en-US" sz="2500" spc="-2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– Days between reservation date and arrival.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-2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market segment type </a:t>
            </a:r>
            <a:r>
              <a:rPr lang="en-US" sz="2500" spc="-2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– Source of the booking (e.g., Online, Corporate).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-2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repeated</a:t>
            </a:r>
            <a:r>
              <a:rPr lang="en-US" sz="2500" spc="-2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– Indicates if the guest is a returning customer (1 = yes, 0 = no).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-2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P-C</a:t>
            </a:r>
            <a:r>
              <a:rPr lang="en-US" sz="2500" spc="-2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– Number of previous cancellations.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-2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P-not-C</a:t>
            </a:r>
            <a:r>
              <a:rPr lang="en-US" sz="2500" spc="-2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– Number of previous non-canceled bookings.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-2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average price</a:t>
            </a:r>
            <a:r>
              <a:rPr lang="en-US" sz="2500" spc="-2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– Average price per night.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-2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special requests </a:t>
            </a:r>
            <a:r>
              <a:rPr lang="en-US" sz="2500" spc="-2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– Count of special requests made 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-2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date of reservation</a:t>
            </a:r>
            <a:r>
              <a:rPr lang="en-US" sz="2500" spc="-2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– Date when the booking was made.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b="true" sz="2500" spc="-20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booking status </a:t>
            </a:r>
            <a:r>
              <a:rPr lang="en-US" sz="2500" spc="-2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– Final status of booking.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9427" y="603981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134922" y="1159743"/>
            <a:ext cx="11301259" cy="5297465"/>
          </a:xfrm>
          <a:custGeom>
            <a:avLst/>
            <a:gdLst/>
            <a:ahLst/>
            <a:cxnLst/>
            <a:rect r="r" b="b" t="t" l="l"/>
            <a:pathLst>
              <a:path h="5297465" w="11301259">
                <a:moveTo>
                  <a:pt x="0" y="0"/>
                </a:moveTo>
                <a:lnTo>
                  <a:pt x="11301259" y="0"/>
                </a:lnTo>
                <a:lnTo>
                  <a:pt x="11301259" y="5297465"/>
                </a:lnTo>
                <a:lnTo>
                  <a:pt x="0" y="52974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79322" y="7675763"/>
            <a:ext cx="2286000" cy="2286000"/>
            <a:chOff x="0" y="0"/>
            <a:chExt cx="3048000" cy="3048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48000" cy="2946400"/>
            </a:xfrm>
            <a:custGeom>
              <a:avLst/>
              <a:gdLst/>
              <a:ahLst/>
              <a:cxnLst/>
              <a:rect r="r" b="b" t="t" l="l"/>
              <a:pathLst>
                <a:path h="2946400" w="3048000">
                  <a:moveTo>
                    <a:pt x="0" y="0"/>
                  </a:moveTo>
                  <a:lnTo>
                    <a:pt x="3048000" y="0"/>
                  </a:lnTo>
                  <a:lnTo>
                    <a:pt x="3048000" y="2946400"/>
                  </a:lnTo>
                  <a:lnTo>
                    <a:pt x="0" y="2946400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48000" cy="3048000"/>
            </a:xfrm>
            <a:custGeom>
              <a:avLst/>
              <a:gdLst/>
              <a:ahLst/>
              <a:cxnLst/>
              <a:rect r="r" b="b" t="t" l="l"/>
              <a:pathLst>
                <a:path h="3048000" w="3048000">
                  <a:moveTo>
                    <a:pt x="0" y="2946400"/>
                  </a:moveTo>
                  <a:lnTo>
                    <a:pt x="3048000" y="2946400"/>
                  </a:lnTo>
                  <a:lnTo>
                    <a:pt x="2921000" y="3048000"/>
                  </a:lnTo>
                  <a:cubicBezTo>
                    <a:pt x="2921000" y="3048000"/>
                    <a:pt x="1930400" y="2971800"/>
                    <a:pt x="1828800" y="2971800"/>
                  </a:cubicBezTo>
                  <a:lnTo>
                    <a:pt x="1219200" y="2971800"/>
                  </a:lnTo>
                  <a:cubicBezTo>
                    <a:pt x="1117600" y="2971800"/>
                    <a:pt x="127000" y="3048000"/>
                    <a:pt x="127000" y="3048000"/>
                  </a:cubicBezTo>
                  <a:lnTo>
                    <a:pt x="0" y="2946400"/>
                  </a:lnTo>
                  <a:lnTo>
                    <a:pt x="0" y="0"/>
                  </a:lnTo>
                  <a:lnTo>
                    <a:pt x="3048000" y="0"/>
                  </a:lnTo>
                  <a:lnTo>
                    <a:pt x="3048000" y="2946400"/>
                  </a:lnTo>
                  <a:lnTo>
                    <a:pt x="12700" y="2946400"/>
                  </a:lnTo>
                  <a:lnTo>
                    <a:pt x="12700" y="2933700"/>
                  </a:lnTo>
                  <a:lnTo>
                    <a:pt x="3035300" y="2933700"/>
                  </a:lnTo>
                  <a:lnTo>
                    <a:pt x="3035300" y="12700"/>
                  </a:lnTo>
                  <a:lnTo>
                    <a:pt x="12700" y="12700"/>
                  </a:lnTo>
                  <a:lnTo>
                    <a:pt x="12700" y="2946400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048000" cy="2527300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>
                <a:lnSpc>
                  <a:spcPts val="2659"/>
                </a:lnSpc>
              </a:pPr>
              <a:r>
                <a:rPr lang="en-US" sz="1899" spc="-15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The graph shows that Meal plan 1 is more favoured</a:t>
              </a:r>
            </a:p>
            <a:p>
              <a:pPr algn="l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347939" y="245428"/>
            <a:ext cx="12875226" cy="783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Distribution of Selected Meal Type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9427" y="603981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679322" y="7675763"/>
            <a:ext cx="2286000" cy="2286000"/>
            <a:chOff x="0" y="0"/>
            <a:chExt cx="3048000" cy="304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48000" cy="2946400"/>
            </a:xfrm>
            <a:custGeom>
              <a:avLst/>
              <a:gdLst/>
              <a:ahLst/>
              <a:cxnLst/>
              <a:rect r="r" b="b" t="t" l="l"/>
              <a:pathLst>
                <a:path h="2946400" w="3048000">
                  <a:moveTo>
                    <a:pt x="0" y="0"/>
                  </a:moveTo>
                  <a:lnTo>
                    <a:pt x="3048000" y="0"/>
                  </a:lnTo>
                  <a:lnTo>
                    <a:pt x="3048000" y="2946400"/>
                  </a:lnTo>
                  <a:lnTo>
                    <a:pt x="0" y="2946400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48000" cy="3048000"/>
            </a:xfrm>
            <a:custGeom>
              <a:avLst/>
              <a:gdLst/>
              <a:ahLst/>
              <a:cxnLst/>
              <a:rect r="r" b="b" t="t" l="l"/>
              <a:pathLst>
                <a:path h="3048000" w="3048000">
                  <a:moveTo>
                    <a:pt x="0" y="2946400"/>
                  </a:moveTo>
                  <a:lnTo>
                    <a:pt x="3048000" y="2946400"/>
                  </a:lnTo>
                  <a:lnTo>
                    <a:pt x="2921000" y="3048000"/>
                  </a:lnTo>
                  <a:cubicBezTo>
                    <a:pt x="2921000" y="3048000"/>
                    <a:pt x="1930400" y="2971800"/>
                    <a:pt x="1828800" y="2971800"/>
                  </a:cubicBezTo>
                  <a:lnTo>
                    <a:pt x="1219200" y="2971800"/>
                  </a:lnTo>
                  <a:cubicBezTo>
                    <a:pt x="1117600" y="2971800"/>
                    <a:pt x="127000" y="3048000"/>
                    <a:pt x="127000" y="3048000"/>
                  </a:cubicBezTo>
                  <a:lnTo>
                    <a:pt x="0" y="2946400"/>
                  </a:lnTo>
                  <a:lnTo>
                    <a:pt x="0" y="0"/>
                  </a:lnTo>
                  <a:lnTo>
                    <a:pt x="3048000" y="0"/>
                  </a:lnTo>
                  <a:lnTo>
                    <a:pt x="3048000" y="2946400"/>
                  </a:lnTo>
                  <a:lnTo>
                    <a:pt x="12700" y="2946400"/>
                  </a:lnTo>
                  <a:lnTo>
                    <a:pt x="12700" y="2933700"/>
                  </a:lnTo>
                  <a:lnTo>
                    <a:pt x="3035300" y="2933700"/>
                  </a:lnTo>
                  <a:lnTo>
                    <a:pt x="3035300" y="12700"/>
                  </a:lnTo>
                  <a:lnTo>
                    <a:pt x="12700" y="12700"/>
                  </a:lnTo>
                  <a:lnTo>
                    <a:pt x="12700" y="2946400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048000" cy="2527300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>
                <a:lnSpc>
                  <a:spcPts val="2659"/>
                </a:lnSpc>
              </a:pPr>
              <a:r>
                <a:rPr lang="en-US" sz="1899" spc="-15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The graph shows that Room type  1 is more favoured</a:t>
              </a:r>
            </a:p>
            <a:p>
              <a:pPr algn="l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493371" y="1265977"/>
            <a:ext cx="11301259" cy="5085567"/>
          </a:xfrm>
          <a:custGeom>
            <a:avLst/>
            <a:gdLst/>
            <a:ahLst/>
            <a:cxnLst/>
            <a:rect r="r" b="b" t="t" l="l"/>
            <a:pathLst>
              <a:path h="5085567" w="11301259">
                <a:moveTo>
                  <a:pt x="0" y="0"/>
                </a:moveTo>
                <a:lnTo>
                  <a:pt x="11301258" y="0"/>
                </a:lnTo>
                <a:lnTo>
                  <a:pt x="11301258" y="5085566"/>
                </a:lnTo>
                <a:lnTo>
                  <a:pt x="0" y="50855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47939" y="245428"/>
            <a:ext cx="12875226" cy="783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Distribution of Selected Room Type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9427" y="603981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679322" y="7675763"/>
            <a:ext cx="2286000" cy="2429821"/>
            <a:chOff x="0" y="0"/>
            <a:chExt cx="3048000" cy="32397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48000" cy="3138162"/>
            </a:xfrm>
            <a:custGeom>
              <a:avLst/>
              <a:gdLst/>
              <a:ahLst/>
              <a:cxnLst/>
              <a:rect r="r" b="b" t="t" l="l"/>
              <a:pathLst>
                <a:path h="3138162" w="3048000">
                  <a:moveTo>
                    <a:pt x="0" y="0"/>
                  </a:moveTo>
                  <a:lnTo>
                    <a:pt x="3048000" y="0"/>
                  </a:lnTo>
                  <a:lnTo>
                    <a:pt x="3048000" y="3138162"/>
                  </a:lnTo>
                  <a:lnTo>
                    <a:pt x="0" y="3138162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48000" cy="3239762"/>
            </a:xfrm>
            <a:custGeom>
              <a:avLst/>
              <a:gdLst/>
              <a:ahLst/>
              <a:cxnLst/>
              <a:rect r="r" b="b" t="t" l="l"/>
              <a:pathLst>
                <a:path h="3239762" w="3048000">
                  <a:moveTo>
                    <a:pt x="0" y="3138162"/>
                  </a:moveTo>
                  <a:lnTo>
                    <a:pt x="3048000" y="3138162"/>
                  </a:lnTo>
                  <a:lnTo>
                    <a:pt x="2921000" y="3239762"/>
                  </a:lnTo>
                  <a:cubicBezTo>
                    <a:pt x="2921000" y="3239762"/>
                    <a:pt x="1930400" y="3163562"/>
                    <a:pt x="1828800" y="3163562"/>
                  </a:cubicBezTo>
                  <a:lnTo>
                    <a:pt x="1219200" y="3163562"/>
                  </a:lnTo>
                  <a:cubicBezTo>
                    <a:pt x="1117600" y="3163562"/>
                    <a:pt x="127000" y="3239762"/>
                    <a:pt x="127000" y="3239762"/>
                  </a:cubicBezTo>
                  <a:lnTo>
                    <a:pt x="0" y="3138162"/>
                  </a:lnTo>
                  <a:lnTo>
                    <a:pt x="0" y="0"/>
                  </a:lnTo>
                  <a:lnTo>
                    <a:pt x="3048000" y="0"/>
                  </a:lnTo>
                  <a:lnTo>
                    <a:pt x="3048000" y="3138162"/>
                  </a:lnTo>
                  <a:lnTo>
                    <a:pt x="12700" y="3138162"/>
                  </a:lnTo>
                  <a:lnTo>
                    <a:pt x="12700" y="3125462"/>
                  </a:lnTo>
                  <a:lnTo>
                    <a:pt x="3035300" y="3125462"/>
                  </a:lnTo>
                  <a:lnTo>
                    <a:pt x="3035300" y="12700"/>
                  </a:lnTo>
                  <a:lnTo>
                    <a:pt x="12700" y="12700"/>
                  </a:lnTo>
                  <a:lnTo>
                    <a:pt x="12700" y="3138162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048000" cy="2719062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>
                <a:lnSpc>
                  <a:spcPts val="2659"/>
                </a:lnSpc>
              </a:pPr>
              <a:r>
                <a:rPr lang="en-US" sz="1899" spc="-15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The graph shows that Online is most favoured payment type</a:t>
              </a:r>
            </a:p>
            <a:p>
              <a:pPr algn="l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493371" y="1483930"/>
            <a:ext cx="11301259" cy="5240959"/>
          </a:xfrm>
          <a:custGeom>
            <a:avLst/>
            <a:gdLst/>
            <a:ahLst/>
            <a:cxnLst/>
            <a:rect r="r" b="b" t="t" l="l"/>
            <a:pathLst>
              <a:path h="5240959" w="11301259">
                <a:moveTo>
                  <a:pt x="0" y="0"/>
                </a:moveTo>
                <a:lnTo>
                  <a:pt x="11301258" y="0"/>
                </a:lnTo>
                <a:lnTo>
                  <a:pt x="11301258" y="5240959"/>
                </a:lnTo>
                <a:lnTo>
                  <a:pt x="0" y="5240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47939" y="245428"/>
            <a:ext cx="12875226" cy="783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Distribution of Selected Payment Type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9427" y="603981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679322" y="7675763"/>
            <a:ext cx="2286000" cy="2429821"/>
            <a:chOff x="0" y="0"/>
            <a:chExt cx="3048000" cy="32397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48000" cy="3138162"/>
            </a:xfrm>
            <a:custGeom>
              <a:avLst/>
              <a:gdLst/>
              <a:ahLst/>
              <a:cxnLst/>
              <a:rect r="r" b="b" t="t" l="l"/>
              <a:pathLst>
                <a:path h="3138162" w="3048000">
                  <a:moveTo>
                    <a:pt x="0" y="0"/>
                  </a:moveTo>
                  <a:lnTo>
                    <a:pt x="3048000" y="0"/>
                  </a:lnTo>
                  <a:lnTo>
                    <a:pt x="3048000" y="3138162"/>
                  </a:lnTo>
                  <a:lnTo>
                    <a:pt x="0" y="3138162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48000" cy="3239762"/>
            </a:xfrm>
            <a:custGeom>
              <a:avLst/>
              <a:gdLst/>
              <a:ahLst/>
              <a:cxnLst/>
              <a:rect r="r" b="b" t="t" l="l"/>
              <a:pathLst>
                <a:path h="3239762" w="3048000">
                  <a:moveTo>
                    <a:pt x="0" y="3138162"/>
                  </a:moveTo>
                  <a:lnTo>
                    <a:pt x="3048000" y="3138162"/>
                  </a:lnTo>
                  <a:lnTo>
                    <a:pt x="2921000" y="3239762"/>
                  </a:lnTo>
                  <a:cubicBezTo>
                    <a:pt x="2921000" y="3239762"/>
                    <a:pt x="1930400" y="3163562"/>
                    <a:pt x="1828800" y="3163562"/>
                  </a:cubicBezTo>
                  <a:lnTo>
                    <a:pt x="1219200" y="3163562"/>
                  </a:lnTo>
                  <a:cubicBezTo>
                    <a:pt x="1117600" y="3163562"/>
                    <a:pt x="127000" y="3239762"/>
                    <a:pt x="127000" y="3239762"/>
                  </a:cubicBezTo>
                  <a:lnTo>
                    <a:pt x="0" y="3138162"/>
                  </a:lnTo>
                  <a:lnTo>
                    <a:pt x="0" y="0"/>
                  </a:lnTo>
                  <a:lnTo>
                    <a:pt x="3048000" y="0"/>
                  </a:lnTo>
                  <a:lnTo>
                    <a:pt x="3048000" y="3138162"/>
                  </a:lnTo>
                  <a:lnTo>
                    <a:pt x="12700" y="3138162"/>
                  </a:lnTo>
                  <a:lnTo>
                    <a:pt x="12700" y="3125462"/>
                  </a:lnTo>
                  <a:lnTo>
                    <a:pt x="3035300" y="3125462"/>
                  </a:lnTo>
                  <a:lnTo>
                    <a:pt x="3035300" y="12700"/>
                  </a:lnTo>
                  <a:lnTo>
                    <a:pt x="12700" y="12700"/>
                  </a:lnTo>
                  <a:lnTo>
                    <a:pt x="12700" y="3138162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048000" cy="2719062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>
                <a:lnSpc>
                  <a:spcPts val="2659"/>
                </a:lnSpc>
              </a:pPr>
              <a:r>
                <a:rPr lang="en-US" sz="1899" spc="-15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The graph shows </a:t>
              </a:r>
            </a:p>
            <a:p>
              <a:pPr algn="l">
                <a:lnSpc>
                  <a:spcPts val="2659"/>
                </a:lnSpc>
              </a:pPr>
              <a:r>
                <a:rPr lang="en-US" sz="1899" spc="-15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Most guests are likely to keep their reservations rather than cancel.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493371" y="2650160"/>
            <a:ext cx="11301259" cy="4986681"/>
          </a:xfrm>
          <a:custGeom>
            <a:avLst/>
            <a:gdLst/>
            <a:ahLst/>
            <a:cxnLst/>
            <a:rect r="r" b="b" t="t" l="l"/>
            <a:pathLst>
              <a:path h="4986681" w="11301259">
                <a:moveTo>
                  <a:pt x="0" y="0"/>
                </a:moveTo>
                <a:lnTo>
                  <a:pt x="11301258" y="0"/>
                </a:lnTo>
                <a:lnTo>
                  <a:pt x="11301258" y="4986680"/>
                </a:lnTo>
                <a:lnTo>
                  <a:pt x="0" y="49866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47939" y="245428"/>
            <a:ext cx="12875226" cy="783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Distribution of Selected Payment Type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136543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Family </a:t>
            </a:r>
          </a:p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Composition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9427" y="603981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24791" y="1354188"/>
            <a:ext cx="11301259" cy="4090248"/>
          </a:xfrm>
          <a:custGeom>
            <a:avLst/>
            <a:gdLst/>
            <a:ahLst/>
            <a:cxnLst/>
            <a:rect r="r" b="b" t="t" l="l"/>
            <a:pathLst>
              <a:path h="4090248" w="11301259">
                <a:moveTo>
                  <a:pt x="0" y="0"/>
                </a:moveTo>
                <a:lnTo>
                  <a:pt x="11301259" y="0"/>
                </a:lnTo>
                <a:lnTo>
                  <a:pt x="11301259" y="4090248"/>
                </a:lnTo>
                <a:lnTo>
                  <a:pt x="0" y="4090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26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589881"/>
            <a:ext cx="11301259" cy="4167339"/>
          </a:xfrm>
          <a:custGeom>
            <a:avLst/>
            <a:gdLst/>
            <a:ahLst/>
            <a:cxnLst/>
            <a:rect r="r" b="b" t="t" l="l"/>
            <a:pathLst>
              <a:path h="4167339" w="11301259">
                <a:moveTo>
                  <a:pt x="0" y="0"/>
                </a:moveTo>
                <a:lnTo>
                  <a:pt x="11301259" y="0"/>
                </a:lnTo>
                <a:lnTo>
                  <a:pt x="11301259" y="4167339"/>
                </a:lnTo>
                <a:lnTo>
                  <a:pt x="0" y="41673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545443" y="2391258"/>
            <a:ext cx="3250870" cy="2752242"/>
            <a:chOff x="0" y="0"/>
            <a:chExt cx="4334494" cy="36696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34494" cy="3568056"/>
            </a:xfrm>
            <a:custGeom>
              <a:avLst/>
              <a:gdLst/>
              <a:ahLst/>
              <a:cxnLst/>
              <a:rect r="r" b="b" t="t" l="l"/>
              <a:pathLst>
                <a:path h="3568056" w="4334494">
                  <a:moveTo>
                    <a:pt x="0" y="0"/>
                  </a:moveTo>
                  <a:lnTo>
                    <a:pt x="4334494" y="0"/>
                  </a:lnTo>
                  <a:lnTo>
                    <a:pt x="4334494" y="3568056"/>
                  </a:lnTo>
                  <a:lnTo>
                    <a:pt x="0" y="3568056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34494" cy="3669656"/>
            </a:xfrm>
            <a:custGeom>
              <a:avLst/>
              <a:gdLst/>
              <a:ahLst/>
              <a:cxnLst/>
              <a:rect r="r" b="b" t="t" l="l"/>
              <a:pathLst>
                <a:path h="3669656" w="4334494">
                  <a:moveTo>
                    <a:pt x="0" y="3568056"/>
                  </a:moveTo>
                  <a:lnTo>
                    <a:pt x="4334494" y="3568056"/>
                  </a:lnTo>
                  <a:lnTo>
                    <a:pt x="4207494" y="3669656"/>
                  </a:lnTo>
                  <a:cubicBezTo>
                    <a:pt x="4207494" y="3669656"/>
                    <a:pt x="3216894" y="3593456"/>
                    <a:pt x="3115294" y="3593456"/>
                  </a:cubicBezTo>
                  <a:lnTo>
                    <a:pt x="1219200" y="3593456"/>
                  </a:lnTo>
                  <a:cubicBezTo>
                    <a:pt x="1117600" y="3593456"/>
                    <a:pt x="127000" y="3669656"/>
                    <a:pt x="127000" y="3669656"/>
                  </a:cubicBezTo>
                  <a:lnTo>
                    <a:pt x="0" y="3568056"/>
                  </a:lnTo>
                  <a:lnTo>
                    <a:pt x="0" y="0"/>
                  </a:lnTo>
                  <a:lnTo>
                    <a:pt x="4334494" y="0"/>
                  </a:lnTo>
                  <a:lnTo>
                    <a:pt x="4334494" y="3568056"/>
                  </a:lnTo>
                  <a:lnTo>
                    <a:pt x="12700" y="3568056"/>
                  </a:lnTo>
                  <a:lnTo>
                    <a:pt x="12700" y="3555356"/>
                  </a:lnTo>
                  <a:lnTo>
                    <a:pt x="4321794" y="3555356"/>
                  </a:lnTo>
                  <a:lnTo>
                    <a:pt x="4321794" y="12700"/>
                  </a:lnTo>
                  <a:lnTo>
                    <a:pt x="12700" y="12700"/>
                  </a:lnTo>
                  <a:lnTo>
                    <a:pt x="12700" y="3568056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334494" cy="3148956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Most of guests in dataset reserve for the first time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Most composition of guests is 2 adults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-9525"/>
            <a:ext cx="1251674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 spc="-4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Family composition VS (Repeated , P_C)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9427" y="603981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1562902"/>
            <a:ext cx="11301259" cy="4209719"/>
          </a:xfrm>
          <a:custGeom>
            <a:avLst/>
            <a:gdLst/>
            <a:ahLst/>
            <a:cxnLst/>
            <a:rect r="r" b="b" t="t" l="l"/>
            <a:pathLst>
              <a:path h="4209719" w="11301259">
                <a:moveTo>
                  <a:pt x="0" y="0"/>
                </a:moveTo>
                <a:lnTo>
                  <a:pt x="11301259" y="0"/>
                </a:lnTo>
                <a:lnTo>
                  <a:pt x="11301259" y="4209719"/>
                </a:lnTo>
                <a:lnTo>
                  <a:pt x="0" y="42097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5918407"/>
            <a:ext cx="11301259" cy="4209719"/>
          </a:xfrm>
          <a:custGeom>
            <a:avLst/>
            <a:gdLst/>
            <a:ahLst/>
            <a:cxnLst/>
            <a:rect r="r" b="b" t="t" l="l"/>
            <a:pathLst>
              <a:path h="4209719" w="11301259">
                <a:moveTo>
                  <a:pt x="0" y="0"/>
                </a:moveTo>
                <a:lnTo>
                  <a:pt x="11301259" y="0"/>
                </a:lnTo>
                <a:lnTo>
                  <a:pt x="11301259" y="4209719"/>
                </a:lnTo>
                <a:lnTo>
                  <a:pt x="0" y="42097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6331" y="-104775"/>
            <a:ext cx="15611599" cy="966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14"/>
              </a:lnSpc>
              <a:spcBef>
                <a:spcPct val="0"/>
              </a:spcBef>
            </a:pPr>
            <a:r>
              <a:rPr lang="en-US" b="true" sz="5653" spc="-4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Family composition VS ( P_Not_C , Market Segment)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DAGf1ND-hvg</dc:identifier>
  <dcterms:modified xsi:type="dcterms:W3CDTF">2011-08-01T06:04:30Z</dcterms:modified>
  <cp:revision>1</cp:revision>
  <dc:title>Blue Doodle Project Presentation</dc:title>
</cp:coreProperties>
</file>