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8A039-3A8B-4A4B-8278-EDC13B62438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503127E-3B66-4746-A8AF-FAA8C1FDC8BC}">
      <dgm:prSet/>
      <dgm:spPr/>
      <dgm:t>
        <a:bodyPr/>
        <a:lstStyle/>
        <a:p>
          <a:r>
            <a:rPr lang="en-US"/>
            <a:t>500,000 ride records</a:t>
          </a:r>
        </a:p>
      </dgm:t>
    </dgm:pt>
    <dgm:pt modelId="{241906A3-0341-42C3-9A10-FEDD579098E8}" type="parTrans" cxnId="{2856DE91-3151-4059-A67F-C589E1BBE1B5}">
      <dgm:prSet/>
      <dgm:spPr/>
      <dgm:t>
        <a:bodyPr/>
        <a:lstStyle/>
        <a:p>
          <a:endParaRPr lang="en-US"/>
        </a:p>
      </dgm:t>
    </dgm:pt>
    <dgm:pt modelId="{E32BBBEF-AF0C-4983-8F08-47AF0D8D463F}" type="sibTrans" cxnId="{2856DE91-3151-4059-A67F-C589E1BBE1B5}">
      <dgm:prSet/>
      <dgm:spPr/>
      <dgm:t>
        <a:bodyPr/>
        <a:lstStyle/>
        <a:p>
          <a:endParaRPr lang="en-US"/>
        </a:p>
      </dgm:t>
    </dgm:pt>
    <dgm:pt modelId="{56AFC968-6BE1-4450-A373-0DB90AF73D2F}">
      <dgm:prSet/>
      <dgm:spPr/>
      <dgm:t>
        <a:bodyPr/>
        <a:lstStyle/>
        <a:p>
          <a:r>
            <a:rPr lang="en-US"/>
            <a:t>26 features</a:t>
          </a:r>
        </a:p>
      </dgm:t>
    </dgm:pt>
    <dgm:pt modelId="{A1BDCF3A-C344-4053-83D1-3AB36A1EBBC3}" type="parTrans" cxnId="{074D8B11-9A7F-47CF-B6C4-5475D1082C2A}">
      <dgm:prSet/>
      <dgm:spPr/>
      <dgm:t>
        <a:bodyPr/>
        <a:lstStyle/>
        <a:p>
          <a:endParaRPr lang="en-US"/>
        </a:p>
      </dgm:t>
    </dgm:pt>
    <dgm:pt modelId="{A1B1D106-6341-4F7E-89BD-815CCE9AB4F8}" type="sibTrans" cxnId="{074D8B11-9A7F-47CF-B6C4-5475D1082C2A}">
      <dgm:prSet/>
      <dgm:spPr/>
      <dgm:t>
        <a:bodyPr/>
        <a:lstStyle/>
        <a:p>
          <a:endParaRPr lang="en-US"/>
        </a:p>
      </dgm:t>
    </dgm:pt>
    <dgm:pt modelId="{57BD4680-61A3-4695-BB40-3C1AD028630F}">
      <dgm:prSet/>
      <dgm:spPr/>
      <dgm:t>
        <a:bodyPr/>
        <a:lstStyle/>
        <a:p>
          <a:r>
            <a:rPr lang="en-US"/>
            <a:t>Includes time, traffic, weather, and geo data</a:t>
          </a:r>
        </a:p>
      </dgm:t>
    </dgm:pt>
    <dgm:pt modelId="{D4763E27-7B8D-452B-9ED8-0A7E6D9E70AD}" type="parTrans" cxnId="{65017058-A3B3-41C1-8CD5-237D7CA4820C}">
      <dgm:prSet/>
      <dgm:spPr/>
      <dgm:t>
        <a:bodyPr/>
        <a:lstStyle/>
        <a:p>
          <a:endParaRPr lang="en-US"/>
        </a:p>
      </dgm:t>
    </dgm:pt>
    <dgm:pt modelId="{02868101-65C5-4EE5-BEC9-0A6192826B9E}" type="sibTrans" cxnId="{65017058-A3B3-41C1-8CD5-237D7CA4820C}">
      <dgm:prSet/>
      <dgm:spPr/>
      <dgm:t>
        <a:bodyPr/>
        <a:lstStyle/>
        <a:p>
          <a:endParaRPr lang="en-US"/>
        </a:p>
      </dgm:t>
    </dgm:pt>
    <dgm:pt modelId="{3EC0AC22-58B2-4D22-9619-F92F66EAF452}">
      <dgm:prSet/>
      <dgm:spPr/>
      <dgm:t>
        <a:bodyPr/>
        <a:lstStyle/>
        <a:p>
          <a:r>
            <a:rPr lang="en-US"/>
            <a:t>No Duplicated values</a:t>
          </a:r>
        </a:p>
      </dgm:t>
    </dgm:pt>
    <dgm:pt modelId="{2EAEF141-9B0B-4EFB-8A27-BAF82BD12BBB}" type="parTrans" cxnId="{58E46AFB-08EE-4A65-A5AD-DD0CE47A8800}">
      <dgm:prSet/>
      <dgm:spPr/>
      <dgm:t>
        <a:bodyPr/>
        <a:lstStyle/>
        <a:p>
          <a:endParaRPr lang="en-US"/>
        </a:p>
      </dgm:t>
    </dgm:pt>
    <dgm:pt modelId="{01C6F2D7-1F92-40DA-926E-10BDA80F8CAB}" type="sibTrans" cxnId="{58E46AFB-08EE-4A65-A5AD-DD0CE47A8800}">
      <dgm:prSet/>
      <dgm:spPr/>
      <dgm:t>
        <a:bodyPr/>
        <a:lstStyle/>
        <a:p>
          <a:endParaRPr lang="en-US"/>
        </a:p>
      </dgm:t>
    </dgm:pt>
    <dgm:pt modelId="{BCD3FA4D-06B8-4A79-B219-2CB50221652B}" type="pres">
      <dgm:prSet presAssocID="{7C18A039-3A8B-4A4B-8278-EDC13B6243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FDE2F6-8606-4162-A521-29F90A8962EA}" type="pres">
      <dgm:prSet presAssocID="{6503127E-3B66-4746-A8AF-FAA8C1FDC8BC}" presName="hierRoot1" presStyleCnt="0"/>
      <dgm:spPr/>
    </dgm:pt>
    <dgm:pt modelId="{418344E7-306A-46EE-A572-A6BF0DF27050}" type="pres">
      <dgm:prSet presAssocID="{6503127E-3B66-4746-A8AF-FAA8C1FDC8BC}" presName="composite" presStyleCnt="0"/>
      <dgm:spPr/>
    </dgm:pt>
    <dgm:pt modelId="{805D7FE1-0DE7-426B-89F2-9940703B3593}" type="pres">
      <dgm:prSet presAssocID="{6503127E-3B66-4746-A8AF-FAA8C1FDC8BC}" presName="background" presStyleLbl="node0" presStyleIdx="0" presStyleCnt="4"/>
      <dgm:spPr/>
    </dgm:pt>
    <dgm:pt modelId="{54529BBD-83F6-433B-9636-7CB625490549}" type="pres">
      <dgm:prSet presAssocID="{6503127E-3B66-4746-A8AF-FAA8C1FDC8BC}" presName="text" presStyleLbl="fgAcc0" presStyleIdx="0" presStyleCnt="4">
        <dgm:presLayoutVars>
          <dgm:chPref val="3"/>
        </dgm:presLayoutVars>
      </dgm:prSet>
      <dgm:spPr/>
    </dgm:pt>
    <dgm:pt modelId="{62A7F2F3-2695-4064-AEED-2BAAD82267F0}" type="pres">
      <dgm:prSet presAssocID="{6503127E-3B66-4746-A8AF-FAA8C1FDC8BC}" presName="hierChild2" presStyleCnt="0"/>
      <dgm:spPr/>
    </dgm:pt>
    <dgm:pt modelId="{3C184B81-0377-4434-B3E4-476C6881B1B9}" type="pres">
      <dgm:prSet presAssocID="{56AFC968-6BE1-4450-A373-0DB90AF73D2F}" presName="hierRoot1" presStyleCnt="0"/>
      <dgm:spPr/>
    </dgm:pt>
    <dgm:pt modelId="{C11BDBC8-C4AC-4ABE-8D19-9E4F6D4B7765}" type="pres">
      <dgm:prSet presAssocID="{56AFC968-6BE1-4450-A373-0DB90AF73D2F}" presName="composite" presStyleCnt="0"/>
      <dgm:spPr/>
    </dgm:pt>
    <dgm:pt modelId="{2CA75DF6-BF0C-4111-93AF-B62FE406D84B}" type="pres">
      <dgm:prSet presAssocID="{56AFC968-6BE1-4450-A373-0DB90AF73D2F}" presName="background" presStyleLbl="node0" presStyleIdx="1" presStyleCnt="4"/>
      <dgm:spPr/>
    </dgm:pt>
    <dgm:pt modelId="{F59D4FB9-E309-4A2A-867A-4AD52A14E97F}" type="pres">
      <dgm:prSet presAssocID="{56AFC968-6BE1-4450-A373-0DB90AF73D2F}" presName="text" presStyleLbl="fgAcc0" presStyleIdx="1" presStyleCnt="4">
        <dgm:presLayoutVars>
          <dgm:chPref val="3"/>
        </dgm:presLayoutVars>
      </dgm:prSet>
      <dgm:spPr/>
    </dgm:pt>
    <dgm:pt modelId="{C88C8C17-A721-468C-B999-42854EA3C980}" type="pres">
      <dgm:prSet presAssocID="{56AFC968-6BE1-4450-A373-0DB90AF73D2F}" presName="hierChild2" presStyleCnt="0"/>
      <dgm:spPr/>
    </dgm:pt>
    <dgm:pt modelId="{BA0919D2-10C6-42AA-ACE5-E18AF42A8AF1}" type="pres">
      <dgm:prSet presAssocID="{57BD4680-61A3-4695-BB40-3C1AD028630F}" presName="hierRoot1" presStyleCnt="0"/>
      <dgm:spPr/>
    </dgm:pt>
    <dgm:pt modelId="{EF06DC59-20F3-4DC7-95ED-3110F7EE4FF5}" type="pres">
      <dgm:prSet presAssocID="{57BD4680-61A3-4695-BB40-3C1AD028630F}" presName="composite" presStyleCnt="0"/>
      <dgm:spPr/>
    </dgm:pt>
    <dgm:pt modelId="{101D5C34-952A-4C3E-8B6B-B8BB0DDE6E7F}" type="pres">
      <dgm:prSet presAssocID="{57BD4680-61A3-4695-BB40-3C1AD028630F}" presName="background" presStyleLbl="node0" presStyleIdx="2" presStyleCnt="4"/>
      <dgm:spPr/>
    </dgm:pt>
    <dgm:pt modelId="{3CC68C6C-6F8D-4D52-BF61-156FEF89EC79}" type="pres">
      <dgm:prSet presAssocID="{57BD4680-61A3-4695-BB40-3C1AD028630F}" presName="text" presStyleLbl="fgAcc0" presStyleIdx="2" presStyleCnt="4">
        <dgm:presLayoutVars>
          <dgm:chPref val="3"/>
        </dgm:presLayoutVars>
      </dgm:prSet>
      <dgm:spPr/>
    </dgm:pt>
    <dgm:pt modelId="{E9299942-9785-4C53-B3C2-903D85E112D5}" type="pres">
      <dgm:prSet presAssocID="{57BD4680-61A3-4695-BB40-3C1AD028630F}" presName="hierChild2" presStyleCnt="0"/>
      <dgm:spPr/>
    </dgm:pt>
    <dgm:pt modelId="{AD5201C4-6ABD-421D-B5F9-A81F61DF435B}" type="pres">
      <dgm:prSet presAssocID="{3EC0AC22-58B2-4D22-9619-F92F66EAF452}" presName="hierRoot1" presStyleCnt="0"/>
      <dgm:spPr/>
    </dgm:pt>
    <dgm:pt modelId="{F6BCD1C0-E168-4C3E-8836-DDD5E4973100}" type="pres">
      <dgm:prSet presAssocID="{3EC0AC22-58B2-4D22-9619-F92F66EAF452}" presName="composite" presStyleCnt="0"/>
      <dgm:spPr/>
    </dgm:pt>
    <dgm:pt modelId="{162B0A8A-6D4D-4CD1-8FBF-812B922BFC66}" type="pres">
      <dgm:prSet presAssocID="{3EC0AC22-58B2-4D22-9619-F92F66EAF452}" presName="background" presStyleLbl="node0" presStyleIdx="3" presStyleCnt="4"/>
      <dgm:spPr/>
    </dgm:pt>
    <dgm:pt modelId="{2689C9FA-417B-4C77-A00A-8581797C6828}" type="pres">
      <dgm:prSet presAssocID="{3EC0AC22-58B2-4D22-9619-F92F66EAF452}" presName="text" presStyleLbl="fgAcc0" presStyleIdx="3" presStyleCnt="4">
        <dgm:presLayoutVars>
          <dgm:chPref val="3"/>
        </dgm:presLayoutVars>
      </dgm:prSet>
      <dgm:spPr/>
    </dgm:pt>
    <dgm:pt modelId="{041DA0E4-C257-4598-994B-B13D78A3F04E}" type="pres">
      <dgm:prSet presAssocID="{3EC0AC22-58B2-4D22-9619-F92F66EAF452}" presName="hierChild2" presStyleCnt="0"/>
      <dgm:spPr/>
    </dgm:pt>
  </dgm:ptLst>
  <dgm:cxnLst>
    <dgm:cxn modelId="{074D8B11-9A7F-47CF-B6C4-5475D1082C2A}" srcId="{7C18A039-3A8B-4A4B-8278-EDC13B624388}" destId="{56AFC968-6BE1-4450-A373-0DB90AF73D2F}" srcOrd="1" destOrd="0" parTransId="{A1BDCF3A-C344-4053-83D1-3AB36A1EBBC3}" sibTransId="{A1B1D106-6341-4F7E-89BD-815CCE9AB4F8}"/>
    <dgm:cxn modelId="{83A65315-10B3-45E7-ACE1-539AB5C1D4B9}" type="presOf" srcId="{56AFC968-6BE1-4450-A373-0DB90AF73D2F}" destId="{F59D4FB9-E309-4A2A-867A-4AD52A14E97F}" srcOrd="0" destOrd="0" presId="urn:microsoft.com/office/officeart/2005/8/layout/hierarchy1"/>
    <dgm:cxn modelId="{C6A9FC1A-16DD-424C-99AC-339195A7E16E}" type="presOf" srcId="{6503127E-3B66-4746-A8AF-FAA8C1FDC8BC}" destId="{54529BBD-83F6-433B-9636-7CB625490549}" srcOrd="0" destOrd="0" presId="urn:microsoft.com/office/officeart/2005/8/layout/hierarchy1"/>
    <dgm:cxn modelId="{FD186140-A2AD-4E86-BA6F-22B5B8A47D20}" type="presOf" srcId="{57BD4680-61A3-4695-BB40-3C1AD028630F}" destId="{3CC68C6C-6F8D-4D52-BF61-156FEF89EC79}" srcOrd="0" destOrd="0" presId="urn:microsoft.com/office/officeart/2005/8/layout/hierarchy1"/>
    <dgm:cxn modelId="{65017058-A3B3-41C1-8CD5-237D7CA4820C}" srcId="{7C18A039-3A8B-4A4B-8278-EDC13B624388}" destId="{57BD4680-61A3-4695-BB40-3C1AD028630F}" srcOrd="2" destOrd="0" parTransId="{D4763E27-7B8D-452B-9ED8-0A7E6D9E70AD}" sibTransId="{02868101-65C5-4EE5-BEC9-0A6192826B9E}"/>
    <dgm:cxn modelId="{21E15A59-A8C0-4FA9-ACF0-B0257E0FD9D2}" type="presOf" srcId="{3EC0AC22-58B2-4D22-9619-F92F66EAF452}" destId="{2689C9FA-417B-4C77-A00A-8581797C6828}" srcOrd="0" destOrd="0" presId="urn:microsoft.com/office/officeart/2005/8/layout/hierarchy1"/>
    <dgm:cxn modelId="{2856DE91-3151-4059-A67F-C589E1BBE1B5}" srcId="{7C18A039-3A8B-4A4B-8278-EDC13B624388}" destId="{6503127E-3B66-4746-A8AF-FAA8C1FDC8BC}" srcOrd="0" destOrd="0" parTransId="{241906A3-0341-42C3-9A10-FEDD579098E8}" sibTransId="{E32BBBEF-AF0C-4983-8F08-47AF0D8D463F}"/>
    <dgm:cxn modelId="{E70B62BC-7BE1-4906-8F06-0B8AC52410D0}" type="presOf" srcId="{7C18A039-3A8B-4A4B-8278-EDC13B624388}" destId="{BCD3FA4D-06B8-4A79-B219-2CB50221652B}" srcOrd="0" destOrd="0" presId="urn:microsoft.com/office/officeart/2005/8/layout/hierarchy1"/>
    <dgm:cxn modelId="{58E46AFB-08EE-4A65-A5AD-DD0CE47A8800}" srcId="{7C18A039-3A8B-4A4B-8278-EDC13B624388}" destId="{3EC0AC22-58B2-4D22-9619-F92F66EAF452}" srcOrd="3" destOrd="0" parTransId="{2EAEF141-9B0B-4EFB-8A27-BAF82BD12BBB}" sibTransId="{01C6F2D7-1F92-40DA-926E-10BDA80F8CAB}"/>
    <dgm:cxn modelId="{70FC8D17-3D4B-46AD-8215-1224BFB281DB}" type="presParOf" srcId="{BCD3FA4D-06B8-4A79-B219-2CB50221652B}" destId="{ADFDE2F6-8606-4162-A521-29F90A8962EA}" srcOrd="0" destOrd="0" presId="urn:microsoft.com/office/officeart/2005/8/layout/hierarchy1"/>
    <dgm:cxn modelId="{28B3E07A-EA5B-4C93-8BC6-B388D66539DB}" type="presParOf" srcId="{ADFDE2F6-8606-4162-A521-29F90A8962EA}" destId="{418344E7-306A-46EE-A572-A6BF0DF27050}" srcOrd="0" destOrd="0" presId="urn:microsoft.com/office/officeart/2005/8/layout/hierarchy1"/>
    <dgm:cxn modelId="{9350B150-00B1-4857-BD83-1260E207EB0A}" type="presParOf" srcId="{418344E7-306A-46EE-A572-A6BF0DF27050}" destId="{805D7FE1-0DE7-426B-89F2-9940703B3593}" srcOrd="0" destOrd="0" presId="urn:microsoft.com/office/officeart/2005/8/layout/hierarchy1"/>
    <dgm:cxn modelId="{F73A9DAF-C7C4-4F8F-82A2-CDDD218EF3A2}" type="presParOf" srcId="{418344E7-306A-46EE-A572-A6BF0DF27050}" destId="{54529BBD-83F6-433B-9636-7CB625490549}" srcOrd="1" destOrd="0" presId="urn:microsoft.com/office/officeart/2005/8/layout/hierarchy1"/>
    <dgm:cxn modelId="{4EFF8780-444D-4C0B-8437-26F317E8A3E0}" type="presParOf" srcId="{ADFDE2F6-8606-4162-A521-29F90A8962EA}" destId="{62A7F2F3-2695-4064-AEED-2BAAD82267F0}" srcOrd="1" destOrd="0" presId="urn:microsoft.com/office/officeart/2005/8/layout/hierarchy1"/>
    <dgm:cxn modelId="{5666B5AF-05B1-4BD5-B85F-C0FB211F6739}" type="presParOf" srcId="{BCD3FA4D-06B8-4A79-B219-2CB50221652B}" destId="{3C184B81-0377-4434-B3E4-476C6881B1B9}" srcOrd="1" destOrd="0" presId="urn:microsoft.com/office/officeart/2005/8/layout/hierarchy1"/>
    <dgm:cxn modelId="{C4581798-AE54-4D3D-80C0-F11184B20B6B}" type="presParOf" srcId="{3C184B81-0377-4434-B3E4-476C6881B1B9}" destId="{C11BDBC8-C4AC-4ABE-8D19-9E4F6D4B7765}" srcOrd="0" destOrd="0" presId="urn:microsoft.com/office/officeart/2005/8/layout/hierarchy1"/>
    <dgm:cxn modelId="{67B6695E-C402-4727-AC16-D7FFC429B4AD}" type="presParOf" srcId="{C11BDBC8-C4AC-4ABE-8D19-9E4F6D4B7765}" destId="{2CA75DF6-BF0C-4111-93AF-B62FE406D84B}" srcOrd="0" destOrd="0" presId="urn:microsoft.com/office/officeart/2005/8/layout/hierarchy1"/>
    <dgm:cxn modelId="{1520F277-39D8-4442-B431-97DE100C9B64}" type="presParOf" srcId="{C11BDBC8-C4AC-4ABE-8D19-9E4F6D4B7765}" destId="{F59D4FB9-E309-4A2A-867A-4AD52A14E97F}" srcOrd="1" destOrd="0" presId="urn:microsoft.com/office/officeart/2005/8/layout/hierarchy1"/>
    <dgm:cxn modelId="{747C71BD-D15A-4E9B-AD81-1344D1C6800A}" type="presParOf" srcId="{3C184B81-0377-4434-B3E4-476C6881B1B9}" destId="{C88C8C17-A721-468C-B999-42854EA3C980}" srcOrd="1" destOrd="0" presId="urn:microsoft.com/office/officeart/2005/8/layout/hierarchy1"/>
    <dgm:cxn modelId="{1186A424-8821-4822-A921-57D3DD2B28F5}" type="presParOf" srcId="{BCD3FA4D-06B8-4A79-B219-2CB50221652B}" destId="{BA0919D2-10C6-42AA-ACE5-E18AF42A8AF1}" srcOrd="2" destOrd="0" presId="urn:microsoft.com/office/officeart/2005/8/layout/hierarchy1"/>
    <dgm:cxn modelId="{85C8615F-2B70-491E-86A4-6FBD7F062223}" type="presParOf" srcId="{BA0919D2-10C6-42AA-ACE5-E18AF42A8AF1}" destId="{EF06DC59-20F3-4DC7-95ED-3110F7EE4FF5}" srcOrd="0" destOrd="0" presId="urn:microsoft.com/office/officeart/2005/8/layout/hierarchy1"/>
    <dgm:cxn modelId="{11ABD7EB-B649-4186-91E7-94C7A436DAD6}" type="presParOf" srcId="{EF06DC59-20F3-4DC7-95ED-3110F7EE4FF5}" destId="{101D5C34-952A-4C3E-8B6B-B8BB0DDE6E7F}" srcOrd="0" destOrd="0" presId="urn:microsoft.com/office/officeart/2005/8/layout/hierarchy1"/>
    <dgm:cxn modelId="{0C8944C3-B234-4DCB-812D-92CE724F565A}" type="presParOf" srcId="{EF06DC59-20F3-4DC7-95ED-3110F7EE4FF5}" destId="{3CC68C6C-6F8D-4D52-BF61-156FEF89EC79}" srcOrd="1" destOrd="0" presId="urn:microsoft.com/office/officeart/2005/8/layout/hierarchy1"/>
    <dgm:cxn modelId="{AF1C6B9C-001C-4766-B42B-885716D510CF}" type="presParOf" srcId="{BA0919D2-10C6-42AA-ACE5-E18AF42A8AF1}" destId="{E9299942-9785-4C53-B3C2-903D85E112D5}" srcOrd="1" destOrd="0" presId="urn:microsoft.com/office/officeart/2005/8/layout/hierarchy1"/>
    <dgm:cxn modelId="{BE720F89-833F-433E-9A92-B07A7E7E37A0}" type="presParOf" srcId="{BCD3FA4D-06B8-4A79-B219-2CB50221652B}" destId="{AD5201C4-6ABD-421D-B5F9-A81F61DF435B}" srcOrd="3" destOrd="0" presId="urn:microsoft.com/office/officeart/2005/8/layout/hierarchy1"/>
    <dgm:cxn modelId="{9FADDF48-F55C-4572-9FBF-6B08DBD788B8}" type="presParOf" srcId="{AD5201C4-6ABD-421D-B5F9-A81F61DF435B}" destId="{F6BCD1C0-E168-4C3E-8836-DDD5E4973100}" srcOrd="0" destOrd="0" presId="urn:microsoft.com/office/officeart/2005/8/layout/hierarchy1"/>
    <dgm:cxn modelId="{A3BD9C60-36D3-4DE3-A01F-CE34F0471814}" type="presParOf" srcId="{F6BCD1C0-E168-4C3E-8836-DDD5E4973100}" destId="{162B0A8A-6D4D-4CD1-8FBF-812B922BFC66}" srcOrd="0" destOrd="0" presId="urn:microsoft.com/office/officeart/2005/8/layout/hierarchy1"/>
    <dgm:cxn modelId="{F19EF90A-7681-46F0-A209-7BB4753085CA}" type="presParOf" srcId="{F6BCD1C0-E168-4C3E-8836-DDD5E4973100}" destId="{2689C9FA-417B-4C77-A00A-8581797C6828}" srcOrd="1" destOrd="0" presId="urn:microsoft.com/office/officeart/2005/8/layout/hierarchy1"/>
    <dgm:cxn modelId="{35A16029-8C83-4E6A-8ABB-91F9CA7E060B}" type="presParOf" srcId="{AD5201C4-6ABD-421D-B5F9-A81F61DF435B}" destId="{041DA0E4-C257-4598-994B-B13D78A3F0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D7FE1-0DE7-426B-89F2-9940703B3593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29BBD-83F6-433B-9636-7CB625490549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500,000 ride records</a:t>
          </a:r>
        </a:p>
      </dsp:txBody>
      <dsp:txXfrm>
        <a:off x="299702" y="1282093"/>
        <a:ext cx="2200851" cy="1366505"/>
      </dsp:txXfrm>
    </dsp:sp>
    <dsp:sp modelId="{2CA75DF6-BF0C-4111-93AF-B62FE406D84B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D4FB9-E309-4A2A-867A-4AD52A14E97F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26 features</a:t>
          </a:r>
        </a:p>
      </dsp:txBody>
      <dsp:txXfrm>
        <a:off x="3093555" y="1282093"/>
        <a:ext cx="2200851" cy="1366505"/>
      </dsp:txXfrm>
    </dsp:sp>
    <dsp:sp modelId="{101D5C34-952A-4C3E-8B6B-B8BB0DDE6E7F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68C6C-6F8D-4D52-BF61-156FEF89EC79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Includes time, traffic, weather, and geo data</a:t>
          </a:r>
        </a:p>
      </dsp:txBody>
      <dsp:txXfrm>
        <a:off x="5887408" y="1282093"/>
        <a:ext cx="2200851" cy="1366505"/>
      </dsp:txXfrm>
    </dsp:sp>
    <dsp:sp modelId="{162B0A8A-6D4D-4CD1-8FBF-812B922BFC66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9C9FA-417B-4C77-A00A-8581797C6828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Duplicated values</a:t>
          </a:r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F320C-0528-4AB0-88F7-5011438397B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E593-3103-4515-BA6F-60516882D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E593-3103-4515-BA6F-60516882D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AE593-3103-4515-BA6F-60516882DD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5BC3-9FE8-2280-56F6-EAF42421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AB47-908A-93C5-7C90-31EC4FC1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7756-AAA6-3D4F-1B00-6C64A0DE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1D12-1497-C2A6-BFF2-2270BD89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E8B6-94DC-826E-97D0-BE2DACFF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F965-0785-B273-F879-0258D2DD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14528-AF8C-C31F-FD7D-D5DD4444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5BA9-DECD-CA2F-6F19-C3F3B68B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9CE1-87F8-F919-B95A-BF421D31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7E81-AC87-8017-0608-FFE17947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CCB85-E987-371C-EAAE-5D0283831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2F75-0BA8-6FD0-AC44-5429AFF0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C7C58-8BA0-0068-E9ED-59F3946F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96D7-EF22-CCA8-43B1-28399674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F418-1712-6FD5-B3B6-AADEB4E2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BEC6-866C-B94E-14DB-C0EBF77B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445B-CB63-D559-E0FB-F6FCC3FEA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FD4D-0512-D940-5D7A-0B372046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A4C2-AB1B-FAC1-4D84-7569088A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34DC-ACFA-7F2D-2F61-049AAA83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A417-F205-F06C-931A-255BCA92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5CC57-BF18-DDCE-F7CD-4A0244DC2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33EA6-04C6-B404-DD29-4E8BD86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E0B2-102F-9396-E92C-C4E568AE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36F3D-FC9F-3382-7ABC-E034BB2F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CAB-BCA7-33BC-5DD8-98FDE963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730F-250D-015B-A003-C195137CF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33364-24DC-048D-392E-E7AC5802F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53BF-9A78-2380-D1E4-A7F3A9F6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C05F9-3754-A177-A1A0-D1FC653A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72648-4EB7-EA4E-7A77-93DBF525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0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3B23-2E23-D9B4-2D31-63CEF470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685D-F273-72F5-4D38-E207F663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F590B-30B7-7F9B-989E-883982F9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974CF-8B1C-C27E-F54D-968B121EF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8D2F9-84F1-4C1E-8C69-D9A023C3A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6E44C-D7BC-A80F-FB0B-18FE485C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2DC89-C2FA-3A0D-9049-00EBEEF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76C12-FA39-25A6-94B7-96F461A0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18EF-4DCB-9956-E9A6-B1F84AC0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08169-21D6-6E90-72A5-AD9F5383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6BA03-B082-EACD-DC35-AA290F6B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FF79B-1876-55D1-017C-A091F71C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6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D9CB7-ED7E-91F2-2EBC-55F47FF9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9910C-26FE-A4F3-CD37-720481BF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002E-6D22-BC76-E7A0-12593E2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CEF6-F982-F745-A125-7DFE736A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2E38-DB20-69FE-1F9E-CE1B7FF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4E566-6579-B045-ABC6-845E7C1BF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59FBB-C3D3-4FCF-2E1C-565DE577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3430E-74ED-D45A-5207-3B30E495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3EC94-2604-13A3-12B4-57700670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D5C2-72BF-FB81-6940-4DCB1857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A3E49-D4D8-DB9B-CF10-6AAF294E0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0DC2B-0D16-F2EB-2615-29F3256C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03183-A9D1-C2BF-F6F8-77176E66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55C59-D282-4E45-7964-4B39619C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6F012-4A29-8F72-0339-483E3FF0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62E5-754C-ED1E-BDF7-3F981799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E02A1-1198-11D0-6F4C-71AFD1EE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C0AC-BCF7-940A-277E-74FDAB84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DC0A4-60C3-44D1-BAFE-DF8E2919809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BAE3-34E5-6220-A506-1503D5E1B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D2B1-F01F-D09E-1B46-6A0FADE1F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04877-E94F-496E-AF22-70370AF28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F009FE24-B4F8-4251-5D10-B86623D6E3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30"/>
          <a:stretch>
            <a:fillRect/>
          </a:stretch>
        </p:blipFill>
        <p:spPr>
          <a:xfrm>
            <a:off x="20" y="10058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59E30-47DA-DC22-0F93-FF6616ECC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Exploratory Data Analysis: Ride-Sharing Trips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CA0D5-F3FE-46BF-AF4C-6659A9CF9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 fontScale="85000" lnSpcReduction="20000"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Data Preprocessing and EDA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Telling the Story Behind 500,000 Rides</a:t>
            </a:r>
          </a:p>
          <a:p>
            <a:pPr algn="l"/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b="1" dirty="0">
                <a:solidFill>
                  <a:srgbClr val="FFFFFF"/>
                </a:solidFill>
              </a:rPr>
              <a:t>Presented by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</a:p>
          <a:p>
            <a:pPr algn="l"/>
            <a:r>
              <a:rPr lang="en-US" sz="1800" i="1" dirty="0">
                <a:solidFill>
                  <a:srgbClr val="FFFFFF"/>
                </a:solidFill>
              </a:rPr>
              <a:t>Malak Ahmed Saber</a:t>
            </a:r>
          </a:p>
          <a:p>
            <a:pPr algn="l"/>
            <a:r>
              <a:rPr lang="en-US" sz="1800" i="1" dirty="0" err="1">
                <a:solidFill>
                  <a:srgbClr val="FFFFFF"/>
                </a:solidFill>
              </a:rPr>
              <a:t>Marawan</a:t>
            </a:r>
            <a:r>
              <a:rPr lang="en-US" sz="1800" i="1" dirty="0">
                <a:solidFill>
                  <a:srgbClr val="FFFFFF"/>
                </a:solidFill>
              </a:rPr>
              <a:t> Abbas Mohamed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9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7E45-F9E4-770A-8943-DB63C35D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6EE1F4-D6D5-A624-A8E8-BC7AA53EF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08580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89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9B0D2-9BA2-A313-501E-15C681C9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2B8D-B4D5-1ACB-3282-4FD72D668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3290579" cy="5534211"/>
          </a:xfrm>
        </p:spPr>
        <p:txBody>
          <a:bodyPr anchor="ctr">
            <a:normAutofit/>
          </a:bodyPr>
          <a:lstStyle/>
          <a:p>
            <a:r>
              <a:rPr lang="en-US" sz="1600"/>
              <a:t>Converted ‘pickup_date’ from object to date time</a:t>
            </a:r>
          </a:p>
          <a:p>
            <a:r>
              <a:rPr lang="en-US" sz="1600"/>
              <a:t>Null Values</a:t>
            </a:r>
          </a:p>
          <a:p>
            <a:pPr lvl="1"/>
            <a:r>
              <a:rPr lang="en-US" sz="1600"/>
              <a:t>Detected Nulls in 6 features (5 in each)</a:t>
            </a:r>
          </a:p>
          <a:p>
            <a:pPr lvl="1"/>
            <a:r>
              <a:rPr lang="en-US" sz="1600"/>
              <a:t>Displayed 5 nulls of first feature which appeared to affect all the other features to be null so only 5 records had 6 null features</a:t>
            </a:r>
          </a:p>
          <a:p>
            <a:pPr lvl="1"/>
            <a:r>
              <a:rPr lang="en-US" sz="1600"/>
              <a:t>Decided that the best way was to fill with mean of each feature</a:t>
            </a:r>
          </a:p>
          <a:p>
            <a:r>
              <a:rPr lang="en-US" sz="1600"/>
              <a:t>Converted Categorical Columns to ‘category’</a:t>
            </a:r>
          </a:p>
          <a:p>
            <a:r>
              <a:rPr lang="en-US" sz="1600"/>
              <a:t>Found Correlation between the most important features :</a:t>
            </a:r>
          </a:p>
          <a:p>
            <a:pPr lvl="1"/>
            <a:r>
              <a:rPr lang="en-US" sz="1600"/>
              <a:t>Traffic Condition</a:t>
            </a:r>
          </a:p>
          <a:p>
            <a:pPr lvl="1"/>
            <a:r>
              <a:rPr lang="en-US" sz="1600"/>
              <a:t>Fare Amount</a:t>
            </a:r>
          </a:p>
          <a:p>
            <a:pPr lvl="1"/>
            <a:r>
              <a:rPr lang="en-US" sz="1600"/>
              <a:t>Distance</a:t>
            </a:r>
          </a:p>
          <a:p>
            <a:pPr marL="457200" lvl="1" indent="0">
              <a:buNone/>
            </a:pPr>
            <a:endParaRPr lang="en-US" sz="16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7FAC92-5E2A-295E-BB62-E17D84A49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59" y="1368785"/>
            <a:ext cx="2823586" cy="1444795"/>
          </a:xfrm>
          <a:prstGeom prst="rect">
            <a:avLst/>
          </a:prstGeom>
        </p:spPr>
      </p:pic>
      <p:pic>
        <p:nvPicPr>
          <p:cNvPr id="7" name="Picture 6" descr="A red and blue squares&#10;&#10;AI-generated content may be incorrect.">
            <a:extLst>
              <a:ext uri="{FF2B5EF4-FFF2-40B4-BE49-F238E27FC236}">
                <a16:creationId xmlns:a16="http://schemas.microsoft.com/office/drawing/2014/main" id="{B2EBBEB4-970C-4285-9E46-BB8B8DD5C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859" y="3693341"/>
            <a:ext cx="2823586" cy="21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CFEDC-E562-3BD3-23CD-EA7287AB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1385130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much do we pay for a ride?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C7E6-C99A-2854-CE4E-D9AAB17E10B8}"/>
              </a:ext>
            </a:extLst>
          </p:cNvPr>
          <p:cNvSpPr txBox="1"/>
          <p:nvPr/>
        </p:nvSpPr>
        <p:spPr>
          <a:xfrm>
            <a:off x="591527" y="2690850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Insight : Most fares are under $20</a:t>
            </a:r>
          </a:p>
        </p:txBody>
      </p:sp>
      <p:pic>
        <p:nvPicPr>
          <p:cNvPr id="5" name="Content Placeholder 4" descr="A graph of a number of fare amount&#10;&#10;AI-generated content may be incorrect.">
            <a:extLst>
              <a:ext uri="{FF2B5EF4-FFF2-40B4-BE49-F238E27FC236}">
                <a16:creationId xmlns:a16="http://schemas.microsoft.com/office/drawing/2014/main" id="{39C33749-952A-0B13-76E9-7F2B780A1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43858"/>
            <a:ext cx="7225748" cy="45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1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D299-AA49-FE84-D75E-C098E5B6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719307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is the fare affected along with distance among different years?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25685-6ED5-6624-F680-5B21C1F235D3}"/>
              </a:ext>
            </a:extLst>
          </p:cNvPr>
          <p:cNvSpPr txBox="1"/>
          <p:nvPr/>
        </p:nvSpPr>
        <p:spPr>
          <a:xfrm>
            <a:off x="614018" y="3245645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Insight : Average fare is very stable over time while distance increases or decreases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A273A64D-8C17-F868-877F-3A8E6A7A6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432887"/>
            <a:ext cx="7225748" cy="39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EAEFB-2B00-63B8-4B2F-38787AD1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190195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Do we ride?</a:t>
            </a:r>
          </a:p>
        </p:txBody>
      </p:sp>
      <p:pic>
        <p:nvPicPr>
          <p:cNvPr id="5" name="Content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CE41ADB8-042E-7AE3-A75E-6FF6A5D21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07728"/>
            <a:ext cx="7225748" cy="464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D35A1-74F0-B285-2AFE-926BAA03382E}"/>
              </a:ext>
            </a:extLst>
          </p:cNvPr>
          <p:cNvSpPr txBox="1"/>
          <p:nvPr/>
        </p:nvSpPr>
        <p:spPr>
          <a:xfrm>
            <a:off x="455066" y="3627209"/>
            <a:ext cx="337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Insight : Riding is more active at night, very low at 5 morning </a:t>
            </a:r>
          </a:p>
        </p:txBody>
      </p:sp>
    </p:spTree>
    <p:extLst>
      <p:ext uri="{BB962C8B-B14F-4D97-AF65-F5344CB8AC3E}">
        <p14:creationId xmlns:p14="http://schemas.microsoft.com/office/powerpoint/2010/main" val="249984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340E6-16B9-A002-BA95-A0D23FE7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Does this timing affect Fares?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198B3-5D77-36A2-012C-CA5DCB2A94E4}"/>
              </a:ext>
            </a:extLst>
          </p:cNvPr>
          <p:cNvSpPr txBox="1"/>
          <p:nvPr/>
        </p:nvSpPr>
        <p:spPr>
          <a:xfrm>
            <a:off x="660042" y="4356014"/>
            <a:ext cx="4126272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Insight : Late nights are the most paid, maybe as it is more non safe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3E5F7-E28D-6E1E-9F8E-D81052C60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64895"/>
            <a:ext cx="5608320" cy="38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7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165E5-D378-2ACD-9B08-2A21FD20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 Conditions affect Fares?</a:t>
            </a:r>
          </a:p>
        </p:txBody>
      </p:sp>
      <p:pic>
        <p:nvPicPr>
          <p:cNvPr id="5" name="Content Placeholder 4" descr="A graph showing the weather conditions&#10;&#10;AI-generated content may be incorrect.">
            <a:extLst>
              <a:ext uri="{FF2B5EF4-FFF2-40B4-BE49-F238E27FC236}">
                <a16:creationId xmlns:a16="http://schemas.microsoft.com/office/drawing/2014/main" id="{2603F9DD-C546-E8F4-32E7-4014A1A0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397191"/>
            <a:ext cx="5131088" cy="3566106"/>
          </a:xfrm>
          <a:prstGeom prst="rect">
            <a:avLst/>
          </a:prstGeom>
        </p:spPr>
      </p:pic>
      <p:pic>
        <p:nvPicPr>
          <p:cNvPr id="7" name="Picture 6" descr="A graph of traffic condition&#10;&#10;AI-generated content may be incorrect.">
            <a:extLst>
              <a:ext uri="{FF2B5EF4-FFF2-40B4-BE49-F238E27FC236}">
                <a16:creationId xmlns:a16="http://schemas.microsoft.com/office/drawing/2014/main" id="{3565F2F1-AB50-73B2-1845-E6CF68945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363126"/>
            <a:ext cx="5131087" cy="3707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DF89D-7387-B609-F894-8D4089DA33F2}"/>
              </a:ext>
            </a:extLst>
          </p:cNvPr>
          <p:cNvSpPr txBox="1"/>
          <p:nvPr/>
        </p:nvSpPr>
        <p:spPr>
          <a:xfrm>
            <a:off x="2039815" y="6171261"/>
            <a:ext cx="894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 : Fares are almost equal for different weather conditions and traffic conditions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8A95C-1DAE-FF52-7261-78DCF47A8019}"/>
              </a:ext>
            </a:extLst>
          </p:cNvPr>
          <p:cNvSpPr txBox="1"/>
          <p:nvPr/>
        </p:nvSpPr>
        <p:spPr>
          <a:xfrm>
            <a:off x="2431702" y="1819895"/>
            <a:ext cx="310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Weather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66AF7-BB73-30E0-0895-4DA4C6A4D4B1}"/>
              </a:ext>
            </a:extLst>
          </p:cNvPr>
          <p:cNvSpPr txBox="1"/>
          <p:nvPr/>
        </p:nvSpPr>
        <p:spPr>
          <a:xfrm>
            <a:off x="8128856" y="1819895"/>
            <a:ext cx="297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Traffic Conditions</a:t>
            </a:r>
          </a:p>
        </p:txBody>
      </p:sp>
    </p:spTree>
    <p:extLst>
      <p:ext uri="{BB962C8B-B14F-4D97-AF65-F5344CB8AC3E}">
        <p14:creationId xmlns:p14="http://schemas.microsoft.com/office/powerpoint/2010/main" val="25517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E597-333E-F0C4-7500-858D5CB4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832E-1FB0-6969-DAB5-BD37BED1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0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238</Words>
  <Application>Microsoft Office PowerPoint</Application>
  <PresentationFormat>Widescreen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Exploratory Data Analysis: Ride-Sharing Trips</vt:lpstr>
      <vt:lpstr>Dataset Overview</vt:lpstr>
      <vt:lpstr>Data Preprocessing</vt:lpstr>
      <vt:lpstr>How much do we pay for a ride?</vt:lpstr>
      <vt:lpstr>How is the fare affected along with distance among different years?</vt:lpstr>
      <vt:lpstr>When Do we ride?</vt:lpstr>
      <vt:lpstr>Does this timing affect Fares?</vt:lpstr>
      <vt:lpstr>Do Conditions affect Fares?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20220341 Malak Ahmed Saber</dc:creator>
  <cp:lastModifiedBy>20220341 Malak Ahmed Saber</cp:lastModifiedBy>
  <cp:revision>2</cp:revision>
  <dcterms:created xsi:type="dcterms:W3CDTF">2025-07-23T21:09:31Z</dcterms:created>
  <dcterms:modified xsi:type="dcterms:W3CDTF">2025-07-23T21:55:33Z</dcterms:modified>
</cp:coreProperties>
</file>