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</p:sldIdLst>
  <p:sldSz cx="18288000" cy="10287000"/>
  <p:notesSz cx="6858000" cy="9144000"/>
  <p:embeddedFontLst>
    <p:embeddedFont>
      <p:font typeface="Poppins" panose="00000500000000000000" pitchFamily="2" charset="0"/>
      <p:regular r:id="rId16"/>
      <p:bold r:id="rId17"/>
    </p:embeddedFont>
    <p:embeddedFont>
      <p:font typeface="Poppins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8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41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20173" y="0"/>
            <a:ext cx="7367827" cy="10287000"/>
            <a:chOff x="0" y="0"/>
            <a:chExt cx="982377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3141" r="23141"/>
            <a:stretch>
              <a:fillRect/>
            </a:stretch>
          </p:blipFill>
          <p:spPr>
            <a:xfrm>
              <a:off x="0" y="0"/>
              <a:ext cx="982377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8025463" y="-4526979"/>
            <a:ext cx="7850656" cy="785065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3925328" y="6875611"/>
            <a:ext cx="7850656" cy="7850656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3347211"/>
            <a:ext cx="11506200" cy="2096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8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768D95"/>
                </a:solidFill>
              </a:rPr>
              <a:t>Exploratory Data Analysis of </a:t>
            </a:r>
          </a:p>
          <a:p>
            <a:pPr>
              <a:lnSpc>
                <a:spcPts val="8287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768D95"/>
                </a:solidFill>
              </a:rPr>
              <a:t>Hotel Booking Dataset</a:t>
            </a:r>
            <a:endParaRPr lang="en-US" sz="6600" b="1" dirty="0">
              <a:solidFill>
                <a:srgbClr val="768D95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05620" y="7855746"/>
            <a:ext cx="7545171" cy="2119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27"/>
              </a:lnSpc>
              <a:spcBef>
                <a:spcPct val="0"/>
              </a:spcBef>
            </a:pPr>
            <a:r>
              <a:rPr lang="en-US" sz="2800" dirty="0">
                <a:solidFill>
                  <a:srgbClr val="768D95"/>
                </a:solidFill>
                <a:latin typeface="Poppins"/>
                <a:ea typeface="Poppins"/>
                <a:cs typeface="Poppins"/>
                <a:sym typeface="Poppins"/>
              </a:rPr>
              <a:t>Presentation: </a:t>
            </a:r>
            <a:r>
              <a:rPr lang="en-US" sz="2800" dirty="0">
                <a:solidFill>
                  <a:srgbClr val="242424"/>
                </a:solidFill>
                <a:latin typeface="Poppins"/>
                <a:cs typeface="Poppins"/>
                <a:sym typeface="Poppins"/>
              </a:rPr>
              <a:t>First Task</a:t>
            </a:r>
            <a:r>
              <a:rPr lang="en-US" sz="2800" dirty="0">
                <a:solidFill>
                  <a:srgbClr val="768D9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  <a:r>
              <a:rPr lang="en-US" sz="2800" dirty="0">
                <a:solidFill>
                  <a:srgbClr val="768D95"/>
                </a:solidFill>
                <a:latin typeface="Poppins"/>
                <a:ea typeface="Poppins"/>
                <a:cs typeface="Poppins"/>
                <a:sym typeface="Poppins"/>
              </a:rPr>
              <a:t>Group : </a:t>
            </a:r>
            <a:r>
              <a:rPr lang="en-US" sz="2800" dirty="0">
                <a:solidFill>
                  <a:srgbClr val="242424"/>
                </a:solidFill>
                <a:latin typeface="Poppins"/>
                <a:ea typeface="Poppins"/>
                <a:cs typeface="Poppins"/>
                <a:sym typeface="Poppins"/>
              </a:rPr>
              <a:t>ML_Group2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  <a:r>
              <a:rPr lang="en-US" sz="2800" dirty="0">
                <a:solidFill>
                  <a:srgbClr val="768D95"/>
                </a:solidFill>
                <a:latin typeface="Poppins"/>
                <a:ea typeface="Poppins"/>
                <a:cs typeface="Poppins"/>
                <a:sym typeface="Poppins"/>
              </a:rPr>
              <a:t>Submitted By: </a:t>
            </a:r>
            <a:r>
              <a:rPr lang="en-US" sz="2800" dirty="0">
                <a:solidFill>
                  <a:srgbClr val="242424"/>
                </a:solidFill>
                <a:latin typeface="Poppins"/>
                <a:ea typeface="Poppins"/>
                <a:cs typeface="Poppins"/>
                <a:sym typeface="Poppins"/>
              </a:rPr>
              <a:t>Dalia Nasser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E3614BF-0CBF-F908-7D30-489B3232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D54DDB-B5E9-6357-2D37-F508F696A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35"/>
            <a:ext cx="1950889" cy="975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B1280-5BAB-6570-D84D-DFB376BE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E9FDB22-86C3-4EE3-0D50-9259EC30F306}"/>
              </a:ext>
            </a:extLst>
          </p:cNvPr>
          <p:cNvGrpSpPr>
            <a:grpSpLocks noChangeAspect="1"/>
          </p:cNvGrpSpPr>
          <p:nvPr/>
        </p:nvGrpSpPr>
        <p:grpSpPr>
          <a:xfrm>
            <a:off x="13090845" y="-6164120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6B7B092-8ABD-D1D4-5323-96109DEDFFF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6975244-CFE0-FF20-45E5-497CCB981D9A}"/>
              </a:ext>
            </a:extLst>
          </p:cNvPr>
          <p:cNvGrpSpPr>
            <a:grpSpLocks noChangeAspect="1"/>
          </p:cNvGrpSpPr>
          <p:nvPr/>
        </p:nvGrpSpPr>
        <p:grpSpPr>
          <a:xfrm>
            <a:off x="-4276177" y="7469204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BA34655-DA13-137E-98A7-0298733C7DD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849DB67-4E9E-826A-41BD-0C16A3608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9" y="3238500"/>
            <a:ext cx="8504658" cy="3246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EF403-6024-3FEB-6FAB-49AAB227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781" y="3226526"/>
            <a:ext cx="8580864" cy="3185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2E1E1A-E208-8D76-56D9-C741A9E13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6591300"/>
            <a:ext cx="8504657" cy="3254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F59E2C-AE8F-C569-52D9-2E3FD1234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2833" y="6555372"/>
            <a:ext cx="8542760" cy="3314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152929-FA3E-0B42-093E-C44FB7668913}"/>
              </a:ext>
            </a:extLst>
          </p:cNvPr>
          <p:cNvSpPr txBox="1"/>
          <p:nvPr/>
        </p:nvSpPr>
        <p:spPr>
          <a:xfrm>
            <a:off x="0" y="199766"/>
            <a:ext cx="1600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68D95"/>
                </a:solidFill>
                <a:latin typeface="Poppins Bold"/>
                <a:cs typeface="Poppins Bold"/>
              </a:rPr>
              <a:t>How have hotel bookings evolved across the months from 2015 to 2018?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4C1417-9FAF-E1EE-DF1A-0BE32237B308}"/>
              </a:ext>
            </a:extLst>
          </p:cNvPr>
          <p:cNvSpPr txBox="1"/>
          <p:nvPr/>
        </p:nvSpPr>
        <p:spPr>
          <a:xfrm>
            <a:off x="228600" y="816050"/>
            <a:ext cx="14706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There is 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clear growth in bookings year over year</a:t>
            </a:r>
            <a:r>
              <a:rPr lang="en-US" sz="2800" dirty="0"/>
              <a:t>,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2018 showing consistent and strong booking activity throughout the year</a:t>
            </a:r>
            <a:r>
              <a:rPr lang="en-US" sz="2800" dirty="0"/>
              <a:t>, especially in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October and June</a:t>
            </a:r>
            <a:r>
              <a:rPr lang="en-US" sz="2800" dirty="0"/>
              <a:t>. In contrast,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2015 and 2016 had very limited bookings</a:t>
            </a:r>
            <a:r>
              <a:rPr lang="en-US" sz="2800" dirty="0"/>
              <a:t>, possibly due to partial data or low operations. The peak booking months consistently fall between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June and October</a:t>
            </a:r>
            <a:r>
              <a:rPr lang="en-US" sz="2800" dirty="0"/>
              <a:t>, indicating a strong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seasonal demand during the summer and early fall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76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28EE3-0A6A-C242-157B-7AE18C36A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B11D134-EAC3-ECFF-D7D0-4D030033921A}"/>
              </a:ext>
            </a:extLst>
          </p:cNvPr>
          <p:cNvGrpSpPr>
            <a:grpSpLocks noChangeAspect="1"/>
          </p:cNvGrpSpPr>
          <p:nvPr/>
        </p:nvGrpSpPr>
        <p:grpSpPr>
          <a:xfrm>
            <a:off x="-5181600" y="-4533900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49FDDBE-69A8-FE6E-A99A-09FB0ABC1C0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92CC2B9-99F7-F9EC-A09F-F0E4CC76281F}"/>
              </a:ext>
            </a:extLst>
          </p:cNvPr>
          <p:cNvGrpSpPr>
            <a:grpSpLocks noChangeAspect="1"/>
          </p:cNvGrpSpPr>
          <p:nvPr/>
        </p:nvGrpSpPr>
        <p:grpSpPr>
          <a:xfrm>
            <a:off x="15392400" y="6984386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29CBEB8-5131-0552-DF90-0D7591F84192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EE3C6C5-B811-0754-EDE0-7EFC4B9C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257300"/>
            <a:ext cx="9910807" cy="3798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C5D6A-E67D-D9EC-4FB2-D4851040B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829300"/>
            <a:ext cx="9789041" cy="3798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1206A3-E035-1AD3-7190-89F41FC3A0C6}"/>
              </a:ext>
            </a:extLst>
          </p:cNvPr>
          <p:cNvSpPr txBox="1"/>
          <p:nvPr/>
        </p:nvSpPr>
        <p:spPr>
          <a:xfrm>
            <a:off x="1437195" y="2360036"/>
            <a:ext cx="6601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Meal Plan 1</a:t>
            </a:r>
            <a:r>
              <a:rPr lang="en-US" sz="2200" dirty="0"/>
              <a:t> is the most popular and shows the highest number of both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confirmed and canceled bookings</a:t>
            </a:r>
            <a:r>
              <a:rPr lang="en-US" sz="2200" dirty="0"/>
              <a:t>, likely because it's the default or most economical option. Interestingly,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Meal Plan 2 and Not Selected</a:t>
            </a:r>
            <a:r>
              <a:rPr lang="en-US" sz="2200" dirty="0"/>
              <a:t> have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relatively balanced cancellation rates</a:t>
            </a:r>
            <a:r>
              <a:rPr lang="en-US" sz="2200" dirty="0"/>
              <a:t>, suggesting that guests who skip or select alternative meal plans might have higher uncertainty or flexible travel plans.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Meal Plan 3 is nearly unused</a:t>
            </a:r>
            <a:r>
              <a:rPr lang="en-US" sz="2200" dirty="0"/>
              <a:t>, indicating low preference or availability.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550C3-BF2E-6115-E4AC-0E92E13FCD24}"/>
              </a:ext>
            </a:extLst>
          </p:cNvPr>
          <p:cNvSpPr txBox="1"/>
          <p:nvPr/>
        </p:nvSpPr>
        <p:spPr>
          <a:xfrm>
            <a:off x="2286001" y="1000096"/>
            <a:ext cx="5562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How does the type of meal plan selected influence booking cancellations?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A53B3-E078-73E0-62AC-763382B17684}"/>
              </a:ext>
            </a:extLst>
          </p:cNvPr>
          <p:cNvSpPr txBox="1"/>
          <p:nvPr/>
        </p:nvSpPr>
        <p:spPr>
          <a:xfrm>
            <a:off x="10651958" y="5499357"/>
            <a:ext cx="7331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Which market segment contributes most to cancellations, and which shows more reliable bookings?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49A73-8C14-8167-6437-54149E529242}"/>
              </a:ext>
            </a:extLst>
          </p:cNvPr>
          <p:cNvSpPr txBox="1"/>
          <p:nvPr/>
        </p:nvSpPr>
        <p:spPr>
          <a:xfrm>
            <a:off x="10668001" y="6950640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Online segment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has the highest number of both bookings and cancellations, indicating a broad reach but also greater unpredictability. In contrast,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Corporate and Offline segments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show a higher rate of completed bookings with fewer cancellations, suggesting more stable and committed customer groups.</a:t>
            </a:r>
          </a:p>
        </p:txBody>
      </p:sp>
    </p:spTree>
    <p:extLst>
      <p:ext uri="{BB962C8B-B14F-4D97-AF65-F5344CB8AC3E}">
        <p14:creationId xmlns:p14="http://schemas.microsoft.com/office/powerpoint/2010/main" val="115654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47405-7320-08ED-D372-361ADB6F3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020445-52B4-605A-E4EB-1A42A94F4200}"/>
              </a:ext>
            </a:extLst>
          </p:cNvPr>
          <p:cNvGrpSpPr>
            <a:grpSpLocks noChangeAspect="1"/>
          </p:cNvGrpSpPr>
          <p:nvPr/>
        </p:nvGrpSpPr>
        <p:grpSpPr>
          <a:xfrm>
            <a:off x="15316200" y="-5843016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28E59CC-DB0B-AD89-DBB2-5894C51E847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9E0C574-CCEF-CD63-B7B8-8DE9468E554E}"/>
              </a:ext>
            </a:extLst>
          </p:cNvPr>
          <p:cNvGrpSpPr>
            <a:grpSpLocks noChangeAspect="1"/>
          </p:cNvGrpSpPr>
          <p:nvPr/>
        </p:nvGrpSpPr>
        <p:grpSpPr>
          <a:xfrm>
            <a:off x="-4534867" y="7581900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0C4E546-F251-955B-F4E1-3349B233DD1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555C5DC-6F6A-24F7-E78E-B8BA63CE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0" y="3731219"/>
            <a:ext cx="8878069" cy="4322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12FE94-1A4C-DB49-6E54-C199285D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3" y="4344349"/>
            <a:ext cx="7343400" cy="55658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E3DE62-F8E0-1F0C-97C3-2CBA5F6F0279}"/>
              </a:ext>
            </a:extLst>
          </p:cNvPr>
          <p:cNvSpPr txBox="1"/>
          <p:nvPr/>
        </p:nvSpPr>
        <p:spPr>
          <a:xfrm>
            <a:off x="252867" y="1792227"/>
            <a:ext cx="85429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Room_Type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dominates in total bookings and also has the highest number of cancellations, likely due to its popularity. However, other room types such as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Room_Type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3 and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Room_Type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7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show very low booking and cancellation activity, indicating limited demand or availability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9F4DE-7756-54CC-1B21-95B9E6C3CE7F}"/>
              </a:ext>
            </a:extLst>
          </p:cNvPr>
          <p:cNvSpPr txBox="1"/>
          <p:nvPr/>
        </p:nvSpPr>
        <p:spPr>
          <a:xfrm>
            <a:off x="552834" y="340890"/>
            <a:ext cx="8077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Which room types are most frequently booked and how do they relate to cancellations?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96D53-6560-CADB-E162-68F12F4437C5}"/>
              </a:ext>
            </a:extLst>
          </p:cNvPr>
          <p:cNvSpPr txBox="1"/>
          <p:nvPr/>
        </p:nvSpPr>
        <p:spPr>
          <a:xfrm>
            <a:off x="9221224" y="307144"/>
            <a:ext cx="73312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68D95"/>
                </a:solidFill>
                <a:latin typeface="Poppins Bold"/>
                <a:cs typeface="Poppins Bold"/>
              </a:rPr>
              <a:t>How do a guest’s past cancellation and non-cancellation history influence their likelihood to cancel future bookings?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789C8-C595-1D1F-8AE7-98939F81B7A1}"/>
              </a:ext>
            </a:extLst>
          </p:cNvPr>
          <p:cNvSpPr txBox="1"/>
          <p:nvPr/>
        </p:nvSpPr>
        <p:spPr>
          <a:xfrm>
            <a:off x="9221224" y="1687206"/>
            <a:ext cx="86974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400" dirty="0"/>
              <a:t>Guests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prior booking history </a:t>
            </a:r>
            <a:r>
              <a:rPr lang="en-US" sz="2400" dirty="0"/>
              <a:t>neither cancellations nor non-cancellations—form the majority, yet they still contribute significantly to both current cancellations and confirmations. However, guests with a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history of confirmed bookings (non-cancellations)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more likely to keep their reservations</a:t>
            </a:r>
            <a:r>
              <a:rPr lang="en-US" sz="2400" dirty="0"/>
              <a:t>, suggesting that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previous booking behavior is a strong indicator of future reliability</a:t>
            </a:r>
            <a:r>
              <a:rPr lang="en-US" sz="2400" dirty="0"/>
              <a:t>.</a:t>
            </a:r>
            <a:endParaRPr lang="en-US" sz="2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54D5B2-947F-02E6-2C8C-E68878D83106}"/>
              </a:ext>
            </a:extLst>
          </p:cNvPr>
          <p:cNvCxnSpPr/>
          <p:nvPr/>
        </p:nvCxnSpPr>
        <p:spPr>
          <a:xfrm>
            <a:off x="9066777" y="1181100"/>
            <a:ext cx="0" cy="83820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027F-1C5F-8169-010A-E82C5E91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6464C8-5958-9AA9-6BCD-0D26A717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6" y="5813500"/>
            <a:ext cx="5312023" cy="3657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32591-90B3-BE35-D6E1-15A387EF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881" y="5757127"/>
            <a:ext cx="6284608" cy="3726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33323-E740-B96C-5D3B-ADA3EAA66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9758" y="5731727"/>
            <a:ext cx="5477241" cy="3739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9894E3-1AA3-256B-831B-CD8A281A6BF2}"/>
              </a:ext>
            </a:extLst>
          </p:cNvPr>
          <p:cNvSpPr txBox="1"/>
          <p:nvPr/>
        </p:nvSpPr>
        <p:spPr>
          <a:xfrm>
            <a:off x="152399" y="1638300"/>
            <a:ext cx="52818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As the number of special requests increases, the average price per night also tends to rise—indicating that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guests making more requests often book higher-tier rooms or premium services</a:t>
            </a:r>
            <a:r>
              <a:rPr lang="en-US" sz="2800" dirty="0"/>
              <a:t>. This suggests a link between personalized services and higher revenue per booking.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5C2F1-A0EE-0580-0BBB-02E56226ABE9}"/>
              </a:ext>
            </a:extLst>
          </p:cNvPr>
          <p:cNvSpPr txBox="1"/>
          <p:nvPr/>
        </p:nvSpPr>
        <p:spPr>
          <a:xfrm>
            <a:off x="1" y="18485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8D95"/>
                </a:solidFill>
                <a:latin typeface="Poppins Bold"/>
                <a:cs typeface="Poppins Bold"/>
              </a:rPr>
              <a:t>How does the number of special requests impact the average price per night?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52E699-AA27-28D3-FB0D-6EEBA237C90A}"/>
              </a:ext>
            </a:extLst>
          </p:cNvPr>
          <p:cNvSpPr txBox="1"/>
          <p:nvPr/>
        </p:nvSpPr>
        <p:spPr>
          <a:xfrm>
            <a:off x="5922330" y="151711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8D95"/>
                </a:solidFill>
                <a:latin typeface="Poppins Bold"/>
                <a:cs typeface="Poppins Bold"/>
              </a:rPr>
              <a:t>What is the relationship between the number of weekend nights and booking cancellations?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356C9-C4B5-4888-21E5-A62AC631B09B}"/>
              </a:ext>
            </a:extLst>
          </p:cNvPr>
          <p:cNvSpPr txBox="1"/>
          <p:nvPr/>
        </p:nvSpPr>
        <p:spPr>
          <a:xfrm>
            <a:off x="5729944" y="1602994"/>
            <a:ext cx="64606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Most bookings involve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0–2 weekend nights</a:t>
            </a:r>
            <a:r>
              <a:rPr lang="en-US" sz="2800" dirty="0"/>
              <a:t>, and within these, non-canceled bookings consistently outnumber canceled ones. This suggests that weekend duration has minimal influence on cancellation, with short stays being the most common and stable.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8EEDF-32DE-10D6-815D-3B4204DB2FC5}"/>
              </a:ext>
            </a:extLst>
          </p:cNvPr>
          <p:cNvSpPr txBox="1"/>
          <p:nvPr/>
        </p:nvSpPr>
        <p:spPr>
          <a:xfrm>
            <a:off x="12365671" y="151711"/>
            <a:ext cx="554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68D95"/>
                </a:solidFill>
                <a:latin typeface="Poppins Bold"/>
                <a:cs typeface="Poppins Bold"/>
              </a:rPr>
              <a:t>How does the number of weeknights in a booking affect the cancellation rate?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BECC9-2B18-A4A5-519F-831751167BB2}"/>
              </a:ext>
            </a:extLst>
          </p:cNvPr>
          <p:cNvSpPr txBox="1"/>
          <p:nvPr/>
        </p:nvSpPr>
        <p:spPr>
          <a:xfrm>
            <a:off x="12365672" y="1638299"/>
            <a:ext cx="531272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600" dirty="0"/>
              <a:t>Bookings with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1 to 3 weeknights </a:t>
            </a:r>
            <a:r>
              <a:rPr lang="en-US" sz="2600" dirty="0"/>
              <a:t>are the most common, and non-cancellations dominate across all durations. However, as the number of weeknights increases, the frequency of bookings and cancellations decreases sharply, indicating that longer stays are less popular and may carry a slightly higher risk of cancellation.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C2814A-D431-3CB3-DBBF-91D43249516A}"/>
              </a:ext>
            </a:extLst>
          </p:cNvPr>
          <p:cNvCxnSpPr/>
          <p:nvPr/>
        </p:nvCxnSpPr>
        <p:spPr>
          <a:xfrm>
            <a:off x="5588001" y="381918"/>
            <a:ext cx="0" cy="109728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17E90-5CDF-FF87-0084-5312FBF41336}"/>
              </a:ext>
            </a:extLst>
          </p:cNvPr>
          <p:cNvCxnSpPr/>
          <p:nvPr/>
        </p:nvCxnSpPr>
        <p:spPr>
          <a:xfrm>
            <a:off x="12246930" y="228600"/>
            <a:ext cx="0" cy="100584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581959-01FD-1BF0-281B-3C359CD6CC44}"/>
              </a:ext>
            </a:extLst>
          </p:cNvPr>
          <p:cNvCxnSpPr>
            <a:cxnSpLocks/>
          </p:cNvCxnSpPr>
          <p:nvPr/>
        </p:nvCxnSpPr>
        <p:spPr>
          <a:xfrm rot="16200000">
            <a:off x="8839200" y="-7185401"/>
            <a:ext cx="0" cy="173736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31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96CA6-3B13-E959-FD45-B577C1C0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6EACF724-7DC9-AC4F-2AD7-E1629D29FCA1}"/>
              </a:ext>
            </a:extLst>
          </p:cNvPr>
          <p:cNvGrpSpPr/>
          <p:nvPr/>
        </p:nvGrpSpPr>
        <p:grpSpPr>
          <a:xfrm>
            <a:off x="-17417" y="0"/>
            <a:ext cx="7367827" cy="10287000"/>
            <a:chOff x="0" y="0"/>
            <a:chExt cx="9823770" cy="13716000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FF788DD2-F2D8-F4FC-F364-84992F7D4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141" r="23141"/>
            <a:stretch>
              <a:fillRect/>
            </a:stretch>
          </p:blipFill>
          <p:spPr>
            <a:xfrm>
              <a:off x="0" y="0"/>
              <a:ext cx="9823770" cy="13716000"/>
            </a:xfrm>
            <a:prstGeom prst="rect">
              <a:avLst/>
            </a:prstGeom>
          </p:spPr>
        </p:pic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16D459CD-4C0F-0003-7DB6-CE55BBD84D4F}"/>
              </a:ext>
            </a:extLst>
          </p:cNvPr>
          <p:cNvGrpSpPr>
            <a:grpSpLocks noChangeAspect="1"/>
          </p:cNvGrpSpPr>
          <p:nvPr/>
        </p:nvGrpSpPr>
        <p:grpSpPr>
          <a:xfrm>
            <a:off x="-3757817" y="-3267486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D2A86AC-94EA-89C0-5884-75C3D8CD8064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6BFE97C-B129-5A0D-C60E-CFD56D3B8A0C}"/>
              </a:ext>
            </a:extLst>
          </p:cNvPr>
          <p:cNvGrpSpPr>
            <a:grpSpLocks noChangeAspect="1"/>
          </p:cNvGrpSpPr>
          <p:nvPr/>
        </p:nvGrpSpPr>
        <p:grpSpPr>
          <a:xfrm>
            <a:off x="14920079" y="6526670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C6B7DC8-FBF7-B128-C794-D1A1ECCF719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F44F9F35-7021-B5CC-059F-917BBB19C433}"/>
              </a:ext>
            </a:extLst>
          </p:cNvPr>
          <p:cNvSpPr txBox="1"/>
          <p:nvPr/>
        </p:nvSpPr>
        <p:spPr>
          <a:xfrm>
            <a:off x="8610600" y="4583170"/>
            <a:ext cx="11506200" cy="128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287"/>
              </a:lnSpc>
              <a:spcBef>
                <a:spcPct val="0"/>
              </a:spcBef>
            </a:pPr>
            <a:r>
              <a:rPr lang="en-US" sz="13800" b="1" dirty="0">
                <a:solidFill>
                  <a:srgbClr val="768D95"/>
                </a:solidFill>
              </a:rPr>
              <a:t>Thank You</a:t>
            </a:r>
            <a:endParaRPr lang="en-US" sz="13800" b="1" dirty="0">
              <a:solidFill>
                <a:srgbClr val="768D95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119294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3620528" y="-5295900"/>
            <a:ext cx="7850656" cy="7850656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7546" y="2422128"/>
            <a:ext cx="11559376" cy="941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287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768D95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 about the 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4801" y="3646767"/>
            <a:ext cx="7086600" cy="5679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Low">
              <a:lnSpc>
                <a:spcPts val="5627"/>
              </a:lnSpc>
              <a:spcBef>
                <a:spcPct val="0"/>
              </a:spcBef>
            </a:pPr>
            <a:r>
              <a:rPr lang="en-US" sz="3200" dirty="0"/>
              <a:t>The dataset used in this project consists of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36,285 hotel booking records</a:t>
            </a:r>
            <a:r>
              <a:rPr lang="en-US" sz="3200" dirty="0"/>
              <a:t>, each representing an individual reservation made by a guest. It includes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19 attributes </a:t>
            </a:r>
            <a:r>
              <a:rPr lang="en-US" sz="3200" dirty="0"/>
              <a:t>covering a wide range of booking-related information such as guest composition, stay duration, pricing, preferences, and booking behavior.</a:t>
            </a:r>
            <a:endParaRPr lang="en-US" sz="3200" b="1" dirty="0">
              <a:solidFill>
                <a:srgbClr val="24242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7570BAB-04F7-74BA-727D-4719598885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4" t="18889" r="3199" b="10000"/>
          <a:stretch>
            <a:fillRect/>
          </a:stretch>
        </p:blipFill>
        <p:spPr bwMode="auto">
          <a:xfrm>
            <a:off x="8486582" y="3637100"/>
            <a:ext cx="9496617" cy="545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70BEE9-D65B-D02D-2BA6-0973FA10EE19}"/>
              </a:ext>
            </a:extLst>
          </p:cNvPr>
          <p:cNvSpPr txBox="1"/>
          <p:nvPr/>
        </p:nvSpPr>
        <p:spPr>
          <a:xfrm>
            <a:off x="8486582" y="2659010"/>
            <a:ext cx="1127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768D95"/>
                </a:solidFill>
                <a:latin typeface="Poppins Bold"/>
                <a:cs typeface="Poppins Bold"/>
              </a:rPr>
              <a:t>Key Features and Their Descriptions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829291-B311-1EFE-C74B-6255C2091E8C}"/>
              </a:ext>
            </a:extLst>
          </p:cNvPr>
          <p:cNvCxnSpPr/>
          <p:nvPr/>
        </p:nvCxnSpPr>
        <p:spPr>
          <a:xfrm>
            <a:off x="8077200" y="1333500"/>
            <a:ext cx="0" cy="83820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D6CC5-5B77-C71B-AA6F-EFEF8795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5116FA5-123C-4D89-CF8A-9D8E580B8E06}"/>
              </a:ext>
            </a:extLst>
          </p:cNvPr>
          <p:cNvGrpSpPr>
            <a:grpSpLocks noChangeAspect="1"/>
          </p:cNvGrpSpPr>
          <p:nvPr/>
        </p:nvGrpSpPr>
        <p:grpSpPr>
          <a:xfrm>
            <a:off x="14757377" y="-4166331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B0E52F-B538-53BA-1187-5E0D567E52E5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748C60-20B5-5473-3615-1E269EBA7D0F}"/>
              </a:ext>
            </a:extLst>
          </p:cNvPr>
          <p:cNvSpPr txBox="1"/>
          <p:nvPr/>
        </p:nvSpPr>
        <p:spPr>
          <a:xfrm>
            <a:off x="240670" y="1763768"/>
            <a:ext cx="149993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Most hotel bookings were made for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 adults without children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2800" dirty="0"/>
              <a:t>indicating that the majority of guests are likely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couples or business travelers</a:t>
            </a:r>
            <a:r>
              <a:rPr lang="en-US" sz="2800" dirty="0"/>
              <a:t>, while bookings involving children are relatively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less frequent</a:t>
            </a:r>
            <a:r>
              <a:rPr lang="en-US" sz="2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F184F-806C-A420-D514-1B3EA0F308BF}"/>
              </a:ext>
            </a:extLst>
          </p:cNvPr>
          <p:cNvSpPr txBox="1"/>
          <p:nvPr/>
        </p:nvSpPr>
        <p:spPr>
          <a:xfrm>
            <a:off x="0" y="419100"/>
            <a:ext cx="15316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>
                <a:solidFill>
                  <a:srgbClr val="768D95"/>
                </a:solidFill>
                <a:latin typeface="Poppins Bold"/>
                <a:cs typeface="Poppins Bold"/>
              </a:rPr>
              <a:t>Number of adults Vs. Number of children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7B71DF-8FE8-8379-C531-C25EBC3C0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58891"/>
            <a:ext cx="8692553" cy="4593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9A4F76-3605-E865-0660-317C1EAAC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0" y="3148763"/>
            <a:ext cx="8522330" cy="4603231"/>
          </a:xfrm>
          <a:prstGeom prst="rect">
            <a:avLst/>
          </a:prstGeom>
        </p:spPr>
      </p:pic>
      <p:grpSp>
        <p:nvGrpSpPr>
          <p:cNvPr id="14" name="Group 2">
            <a:extLst>
              <a:ext uri="{FF2B5EF4-FFF2-40B4-BE49-F238E27FC236}">
                <a16:creationId xmlns:a16="http://schemas.microsoft.com/office/drawing/2014/main" id="{E582C87A-166D-19F7-DE24-A6D50953D505}"/>
              </a:ext>
            </a:extLst>
          </p:cNvPr>
          <p:cNvGrpSpPr>
            <a:grpSpLocks noChangeAspect="1"/>
          </p:cNvGrpSpPr>
          <p:nvPr/>
        </p:nvGrpSpPr>
        <p:grpSpPr>
          <a:xfrm>
            <a:off x="-4079638" y="7010050"/>
            <a:ext cx="7850656" cy="7850656"/>
            <a:chOff x="0" y="0"/>
            <a:chExt cx="1708150" cy="1708150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A4EB9472-476C-62E4-21CE-B39A1C24FE8F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74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5011400" y="-4673519"/>
            <a:ext cx="7850656" cy="7850656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3673361" y="7586731"/>
            <a:ext cx="7850656" cy="785065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6BE0C1A-700C-E268-8288-7465E190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9165"/>
            <a:ext cx="8586358" cy="45191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81FB0-8A54-3D3D-D8BB-C7997312D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5643344"/>
            <a:ext cx="10066204" cy="44531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EBD4D3-CBE6-ADCE-7D6F-61ACBA2B5768}"/>
              </a:ext>
            </a:extLst>
          </p:cNvPr>
          <p:cNvSpPr txBox="1"/>
          <p:nvPr/>
        </p:nvSpPr>
        <p:spPr>
          <a:xfrm>
            <a:off x="0" y="190500"/>
            <a:ext cx="1531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768D95"/>
                </a:solidFill>
                <a:latin typeface="Poppins Bold"/>
                <a:cs typeface="Poppins Bold"/>
              </a:rPr>
              <a:t>Number of weekend nights Vs. Number of weekdays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50F5A-1330-E351-B0E5-9BBA755A89DA}"/>
              </a:ext>
            </a:extLst>
          </p:cNvPr>
          <p:cNvSpPr txBox="1"/>
          <p:nvPr/>
        </p:nvSpPr>
        <p:spPr>
          <a:xfrm>
            <a:off x="9124122" y="1858015"/>
            <a:ext cx="6292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Most guests booked stays that included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0 to 2 weekend nights</a:t>
            </a:r>
            <a:r>
              <a:rPr lang="en-US" sz="2800" dirty="0"/>
              <a:t>. Weekday bookings peaked 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1–3 nights</a:t>
            </a:r>
            <a:r>
              <a:rPr lang="en-US" sz="2800" dirty="0"/>
              <a:t>, suggesting that most visitors plan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short business or midweek leisure trips</a:t>
            </a:r>
            <a:r>
              <a:rPr lang="en-US" sz="2800" dirty="0"/>
              <a:t>. Longer stays (over 5 nights) were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relatively rare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for both weekdays and weekends.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C0044-77F7-C44E-C2D8-9DC44763C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5DF66-233A-4458-40B8-2BB4D43E68C0}"/>
              </a:ext>
            </a:extLst>
          </p:cNvPr>
          <p:cNvSpPr txBox="1"/>
          <p:nvPr/>
        </p:nvSpPr>
        <p:spPr>
          <a:xfrm>
            <a:off x="152400" y="1638300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Most guests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did not request parking</a:t>
            </a:r>
            <a:r>
              <a:rPr lang="en-US" sz="2800" dirty="0"/>
              <a:t>, suggesting reliance on public transport or walk-ins.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F7E44-CA9A-449A-3D3A-F253F12884D9}"/>
              </a:ext>
            </a:extLst>
          </p:cNvPr>
          <p:cNvSpPr txBox="1"/>
          <p:nvPr/>
        </p:nvSpPr>
        <p:spPr>
          <a:xfrm>
            <a:off x="0" y="342900"/>
            <a:ext cx="563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How many Booking include parking space?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39CA7-3AB3-5453-3098-90838EAF7215}"/>
              </a:ext>
            </a:extLst>
          </p:cNvPr>
          <p:cNvSpPr txBox="1"/>
          <p:nvPr/>
        </p:nvSpPr>
        <p:spPr>
          <a:xfrm>
            <a:off x="6248400" y="397933"/>
            <a:ext cx="6096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What types of rooms were booked most frequently?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CA4DD6-B3CE-AD30-525F-653F163E8059}"/>
              </a:ext>
            </a:extLst>
          </p:cNvPr>
          <p:cNvSpPr txBox="1"/>
          <p:nvPr/>
        </p:nvSpPr>
        <p:spPr>
          <a:xfrm>
            <a:off x="6553200" y="1642533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Room Type 1 </a:t>
            </a:r>
            <a:r>
              <a:rPr lang="en-US" sz="2800" dirty="0"/>
              <a:t>is the most booked, indicating it fits general customer needs.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01EF85-16A0-5812-5143-36C3FD39772A}"/>
              </a:ext>
            </a:extLst>
          </p:cNvPr>
          <p:cNvSpPr txBox="1"/>
          <p:nvPr/>
        </p:nvSpPr>
        <p:spPr>
          <a:xfrm>
            <a:off x="12649202" y="428710"/>
            <a:ext cx="6324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How are meal distributed among bookings?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8F35E-3F77-329F-1A31-CC286949F137}"/>
              </a:ext>
            </a:extLst>
          </p:cNvPr>
          <p:cNvSpPr txBox="1"/>
          <p:nvPr/>
        </p:nvSpPr>
        <p:spPr>
          <a:xfrm>
            <a:off x="12954000" y="1638299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A specific meal type 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Meal Plan 1</a:t>
            </a:r>
            <a:r>
              <a:rPr lang="en-US" sz="2800" dirty="0"/>
              <a:t>) is most popular, possibly bundled in packages.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F97846-8311-11D1-B00E-7460C271B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612" y="3497436"/>
            <a:ext cx="5521447" cy="4692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7E97FB-63EE-A18F-4E21-C6B27540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497437"/>
            <a:ext cx="5090939" cy="4236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A9D542-DB4E-D39B-CE81-BE687A1E98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6"/>
          <a:stretch>
            <a:fillRect/>
          </a:stretch>
        </p:blipFill>
        <p:spPr>
          <a:xfrm>
            <a:off x="5790389" y="3644358"/>
            <a:ext cx="6444331" cy="454589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142ED-A71E-F8F6-3802-093CD95E9F24}"/>
              </a:ext>
            </a:extLst>
          </p:cNvPr>
          <p:cNvCxnSpPr/>
          <p:nvPr/>
        </p:nvCxnSpPr>
        <p:spPr>
          <a:xfrm>
            <a:off x="5486400" y="342900"/>
            <a:ext cx="0" cy="109728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E52E1D-B72E-488B-EA76-2858E65B9D1E}"/>
              </a:ext>
            </a:extLst>
          </p:cNvPr>
          <p:cNvCxnSpPr/>
          <p:nvPr/>
        </p:nvCxnSpPr>
        <p:spPr>
          <a:xfrm>
            <a:off x="12344400" y="228600"/>
            <a:ext cx="0" cy="100584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11D300-569F-8C99-B30C-C960977F6D75}"/>
              </a:ext>
            </a:extLst>
          </p:cNvPr>
          <p:cNvCxnSpPr>
            <a:cxnSpLocks/>
          </p:cNvCxnSpPr>
          <p:nvPr/>
        </p:nvCxnSpPr>
        <p:spPr>
          <a:xfrm rot="16200000">
            <a:off x="8839200" y="-7185401"/>
            <a:ext cx="0" cy="173736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8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090845" y="-6164120"/>
            <a:ext cx="7850656" cy="7850656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4276177" y="7469204"/>
            <a:ext cx="7850656" cy="785065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B274D74-2695-6F38-C600-E3C5C16BEF62}"/>
              </a:ext>
            </a:extLst>
          </p:cNvPr>
          <p:cNvSpPr txBox="1"/>
          <p:nvPr/>
        </p:nvSpPr>
        <p:spPr>
          <a:xfrm>
            <a:off x="510534" y="2400300"/>
            <a:ext cx="58404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/>
              <a:t>Many bookings are made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close to the stay date</a:t>
            </a:r>
            <a:r>
              <a:rPr lang="en-US" sz="3200" dirty="0"/>
              <a:t>, but there's a long tail of early reservations, showing a mix of planners and last-minute guests.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8A018-BE6C-B5B3-FB2D-D4A57575D586}"/>
              </a:ext>
            </a:extLst>
          </p:cNvPr>
          <p:cNvSpPr txBox="1"/>
          <p:nvPr/>
        </p:nvSpPr>
        <p:spPr>
          <a:xfrm>
            <a:off x="358134" y="1104900"/>
            <a:ext cx="6957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768D95"/>
                </a:solidFill>
                <a:latin typeface="Poppins Bold"/>
                <a:cs typeface="Poppins Bold"/>
              </a:rPr>
              <a:t>What is the distribution of lead time before arrival?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B7E99-26DB-A945-6E4A-BD25BB09D402}"/>
              </a:ext>
            </a:extLst>
          </p:cNvPr>
          <p:cNvSpPr txBox="1"/>
          <p:nvPr/>
        </p:nvSpPr>
        <p:spPr>
          <a:xfrm>
            <a:off x="10647984" y="5829300"/>
            <a:ext cx="6850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Which market segment contributed most to bookings?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7A06-BCDE-0312-9425-3B122046BD0D}"/>
              </a:ext>
            </a:extLst>
          </p:cNvPr>
          <p:cNvSpPr txBox="1"/>
          <p:nvPr/>
        </p:nvSpPr>
        <p:spPr>
          <a:xfrm>
            <a:off x="10661632" y="7244815"/>
            <a:ext cx="6220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Online</a:t>
            </a:r>
            <a:r>
              <a:rPr lang="en-US" sz="2800" dirty="0"/>
              <a:t> bookings dominate, followed by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offline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corporate</a:t>
            </a:r>
            <a:r>
              <a:rPr lang="en-US" sz="2800" dirty="0"/>
              <a:t> channels.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23F57-64CD-851F-0CB0-E468C484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539" y="790781"/>
            <a:ext cx="9646926" cy="4211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25A17F-326A-0011-85FC-6916378D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288302"/>
            <a:ext cx="8504459" cy="4867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116D5-7325-78FB-89D7-234F61F73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076A379-022C-1D5E-9895-D26A0FE53D61}"/>
              </a:ext>
            </a:extLst>
          </p:cNvPr>
          <p:cNvGrpSpPr>
            <a:grpSpLocks noChangeAspect="1"/>
          </p:cNvGrpSpPr>
          <p:nvPr/>
        </p:nvGrpSpPr>
        <p:grpSpPr>
          <a:xfrm>
            <a:off x="-5029200" y="-4686300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92B61B5-6ADA-D6C3-FD71-B603CDE97355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89DBD9B0-5251-E8CA-2FCE-EBCBE2C43BB3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000" y="7368139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9D040F7-3C40-52EC-C793-5E22EDC104DE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B9206D-EF62-B9D1-8EF3-A674CD1506A6}"/>
              </a:ext>
            </a:extLst>
          </p:cNvPr>
          <p:cNvSpPr txBox="1"/>
          <p:nvPr/>
        </p:nvSpPr>
        <p:spPr>
          <a:xfrm>
            <a:off x="10455344" y="1465049"/>
            <a:ext cx="5840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Majority of guests are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new customers</a:t>
            </a:r>
            <a:r>
              <a:rPr lang="en-US" sz="2800" dirty="0"/>
              <a:t>, with repeat visitors making up a small percentage.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17DA5-C5D0-1CC9-DBA0-2B36A62DB76C}"/>
              </a:ext>
            </a:extLst>
          </p:cNvPr>
          <p:cNvSpPr txBox="1"/>
          <p:nvPr/>
        </p:nvSpPr>
        <p:spPr>
          <a:xfrm>
            <a:off x="10569561" y="419248"/>
            <a:ext cx="6957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Are there repeat customers?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7C700-371E-323B-CE28-9ED3FBD4E15D}"/>
              </a:ext>
            </a:extLst>
          </p:cNvPr>
          <p:cNvSpPr txBox="1"/>
          <p:nvPr/>
        </p:nvSpPr>
        <p:spPr>
          <a:xfrm>
            <a:off x="2647046" y="465414"/>
            <a:ext cx="769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How does average price vary by room type or booking status?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22B8F-0ED7-4F47-9827-E22FA17449A0}"/>
              </a:ext>
            </a:extLst>
          </p:cNvPr>
          <p:cNvSpPr txBox="1"/>
          <p:nvPr/>
        </p:nvSpPr>
        <p:spPr>
          <a:xfrm>
            <a:off x="2554702" y="1557382"/>
            <a:ext cx="7439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Premium rooms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higher average prices</a:t>
            </a:r>
            <a:r>
              <a:rPr lang="en-US" sz="2800" dirty="0"/>
              <a:t>, and some bookings with higher prices tend to cancel more often.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C41EBEB-CDBF-C987-E111-426CACCF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158" y="2889860"/>
            <a:ext cx="7233156" cy="4971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A73D16-493A-A57C-E6B0-A964B91F0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35" y="3086100"/>
            <a:ext cx="8596105" cy="332260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85DAD-BA67-F27E-5793-FEB95B0B2957}"/>
              </a:ext>
            </a:extLst>
          </p:cNvPr>
          <p:cNvCxnSpPr/>
          <p:nvPr/>
        </p:nvCxnSpPr>
        <p:spPr>
          <a:xfrm>
            <a:off x="9994696" y="1245874"/>
            <a:ext cx="0" cy="83820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C893D83-0A34-5697-674B-6A40C9289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7" y="6408708"/>
            <a:ext cx="8596104" cy="357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51AF5-8EC1-A73C-428C-AA11F245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776FCA0-B949-F88A-7A00-EFE24844ADC8}"/>
              </a:ext>
            </a:extLst>
          </p:cNvPr>
          <p:cNvGrpSpPr>
            <a:grpSpLocks noChangeAspect="1"/>
          </p:cNvGrpSpPr>
          <p:nvPr/>
        </p:nvGrpSpPr>
        <p:grpSpPr>
          <a:xfrm>
            <a:off x="13090845" y="-6164120"/>
            <a:ext cx="7850656" cy="7850656"/>
            <a:chOff x="0" y="0"/>
            <a:chExt cx="1708150" cy="170815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CD6B0A9-445B-DA43-6E7E-5F1B96AA7E8C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AC4F1D6-15FE-1D8A-146B-C16FD3C64C14}"/>
              </a:ext>
            </a:extLst>
          </p:cNvPr>
          <p:cNvGrpSpPr>
            <a:grpSpLocks noChangeAspect="1"/>
          </p:cNvGrpSpPr>
          <p:nvPr/>
        </p:nvGrpSpPr>
        <p:grpSpPr>
          <a:xfrm>
            <a:off x="-4276177" y="7469204"/>
            <a:ext cx="7850656" cy="785065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CF82C2B-CF35-2605-708D-2C5C274D9163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68D95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DF2942-A0B2-A3EC-0F0C-270E79459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552" y="443943"/>
            <a:ext cx="7466585" cy="4699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88DBED-612E-AEF1-741A-8878D2A1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008" y="5067964"/>
            <a:ext cx="7439994" cy="4802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C1758-CF54-0CF3-2C54-7866BF4F1C8F}"/>
              </a:ext>
            </a:extLst>
          </p:cNvPr>
          <p:cNvSpPr txBox="1"/>
          <p:nvPr/>
        </p:nvSpPr>
        <p:spPr>
          <a:xfrm>
            <a:off x="10624562" y="6941100"/>
            <a:ext cx="65513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Bookings that were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canceled</a:t>
            </a:r>
            <a:r>
              <a:rPr lang="en-US" sz="2800" dirty="0"/>
              <a:t> had a slightly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higher average nightly price</a:t>
            </a:r>
            <a:r>
              <a:rPr lang="en-US" sz="2800" dirty="0"/>
              <a:t> than those confirmed, indicating that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higher pricing may influence cancellation decisions</a:t>
            </a:r>
            <a:r>
              <a:rPr lang="en-US" sz="2800" dirty="0"/>
              <a:t>, possibly due to cost reconsideration.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CD009-C680-B107-CD96-9ABAED53DF79}"/>
              </a:ext>
            </a:extLst>
          </p:cNvPr>
          <p:cNvSpPr txBox="1"/>
          <p:nvPr/>
        </p:nvSpPr>
        <p:spPr>
          <a:xfrm>
            <a:off x="10629817" y="5730905"/>
            <a:ext cx="6957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Do price levels affect whether a booking gets canceled?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346AA-F520-9754-6A36-7D0C97B1C72E}"/>
              </a:ext>
            </a:extLst>
          </p:cNvPr>
          <p:cNvSpPr txBox="1"/>
          <p:nvPr/>
        </p:nvSpPr>
        <p:spPr>
          <a:xfrm>
            <a:off x="625744" y="594568"/>
            <a:ext cx="76962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768D95"/>
                </a:solidFill>
                <a:latin typeface="Poppins Bold"/>
                <a:cs typeface="Poppins Bold"/>
              </a:rPr>
              <a:t>What does the history of previous cancellations tell us about guest behavior?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89EA07-EFCC-71AF-19A8-3D85CAE5B669}"/>
              </a:ext>
            </a:extLst>
          </p:cNvPr>
          <p:cNvSpPr txBox="1"/>
          <p:nvPr/>
        </p:nvSpPr>
        <p:spPr>
          <a:xfrm>
            <a:off x="551032" y="2663603"/>
            <a:ext cx="74399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large majority of guests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 prior cancellations</a:t>
            </a:r>
            <a:r>
              <a:rPr lang="en-US" sz="2800" dirty="0"/>
              <a:t>, suggesting that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most customers are reliable</a:t>
            </a:r>
            <a:r>
              <a:rPr lang="en-US" sz="2800" dirty="0"/>
              <a:t> and only a minority show cancellation tendencies.</a:t>
            </a:r>
          </a:p>
        </p:txBody>
      </p:sp>
    </p:spTree>
    <p:extLst>
      <p:ext uri="{BB962C8B-B14F-4D97-AF65-F5344CB8AC3E}">
        <p14:creationId xmlns:p14="http://schemas.microsoft.com/office/powerpoint/2010/main" val="359860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5B8D8-5137-9286-63E3-2D01F507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29936-EB59-2DCE-0DEE-8E2555AC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50" y="5051802"/>
            <a:ext cx="4673183" cy="426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F5010-8C18-E79C-0F2F-2F4D2B45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19" y="5129463"/>
            <a:ext cx="5368361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E0307-F536-188C-E465-D06C8E89AB74}"/>
              </a:ext>
            </a:extLst>
          </p:cNvPr>
          <p:cNvSpPr txBox="1"/>
          <p:nvPr/>
        </p:nvSpPr>
        <p:spPr>
          <a:xfrm>
            <a:off x="152400" y="16383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The majority of bookings were made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 special requests</a:t>
            </a:r>
            <a:r>
              <a:rPr lang="en-US" sz="2800" dirty="0"/>
              <a:t>, and only a small fraction included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 or more requests</a:t>
            </a:r>
            <a:r>
              <a:rPr lang="en-US" sz="2800" dirty="0"/>
              <a:t>, indicating that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most guests have standard needs</a:t>
            </a:r>
            <a:r>
              <a:rPr lang="en-US" sz="2800" dirty="0"/>
              <a:t>, while only a few seek personalized accommodations.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B1BC6-CE5B-5101-1EF6-95010AA099AE}"/>
              </a:ext>
            </a:extLst>
          </p:cNvPr>
          <p:cNvSpPr txBox="1"/>
          <p:nvPr/>
        </p:nvSpPr>
        <p:spPr>
          <a:xfrm>
            <a:off x="0" y="184855"/>
            <a:ext cx="601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How common are special requests among hotel bookings?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A6671-CF27-0D43-7896-36FB2C7C580B}"/>
              </a:ext>
            </a:extLst>
          </p:cNvPr>
          <p:cNvSpPr txBox="1"/>
          <p:nvPr/>
        </p:nvSpPr>
        <p:spPr>
          <a:xfrm>
            <a:off x="5863382" y="151711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Does the number of special requests influence booking cancellation?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EDE34-A76A-721E-7C8F-3A26F211E4A1}"/>
              </a:ext>
            </a:extLst>
          </p:cNvPr>
          <p:cNvSpPr txBox="1"/>
          <p:nvPr/>
        </p:nvSpPr>
        <p:spPr>
          <a:xfrm>
            <a:off x="5879423" y="1602994"/>
            <a:ext cx="601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800" dirty="0"/>
              <a:t>Bookings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0 or 1 special request</a:t>
            </a:r>
            <a:r>
              <a:rPr lang="en-US" sz="2800" dirty="0"/>
              <a:t> show a higher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cancellation rate</a:t>
            </a:r>
            <a:r>
              <a:rPr lang="en-US" sz="2800" dirty="0"/>
              <a:t>, while bookings 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 or more requests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rarely canceled</a:t>
            </a:r>
            <a:r>
              <a:rPr lang="en-US" sz="2800" dirty="0"/>
              <a:t>, suggesting that guests with specific needs are more likely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follow through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with their stay.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5D045-C65D-13BE-803A-A7020509127A}"/>
              </a:ext>
            </a:extLst>
          </p:cNvPr>
          <p:cNvSpPr txBox="1"/>
          <p:nvPr/>
        </p:nvSpPr>
        <p:spPr>
          <a:xfrm>
            <a:off x="12365671" y="151711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68D95"/>
                </a:solidFill>
                <a:latin typeface="Poppins Bold"/>
                <a:cs typeface="Poppins Bold"/>
              </a:rPr>
              <a:t>What is the overall cancellation rate of hotel bookings?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B5F88-5021-46E2-BA43-D2DC1EC156DC}"/>
              </a:ext>
            </a:extLst>
          </p:cNvPr>
          <p:cNvSpPr txBox="1"/>
          <p:nvPr/>
        </p:nvSpPr>
        <p:spPr>
          <a:xfrm>
            <a:off x="12365671" y="1638299"/>
            <a:ext cx="57699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majority of bookings are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not canceled</a:t>
            </a:r>
            <a:r>
              <a:rPr lang="en-US" sz="2800" dirty="0"/>
              <a:t>, indicating strong customer retention. However, with a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significant portion still being canceled</a:t>
            </a:r>
            <a:r>
              <a:rPr lang="en-US" sz="2800" dirty="0"/>
              <a:t>, there's room to explore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factors driving cancellations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dirty="0"/>
              <a:t>(like price, lead time, or lack of special requests).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7D82D8-13F1-207E-3FFA-422F76D362B2}"/>
              </a:ext>
            </a:extLst>
          </p:cNvPr>
          <p:cNvCxnSpPr/>
          <p:nvPr/>
        </p:nvCxnSpPr>
        <p:spPr>
          <a:xfrm>
            <a:off x="5486400" y="342900"/>
            <a:ext cx="0" cy="109728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3768E3-F5B2-6C8E-8767-4B8079E83EA8}"/>
              </a:ext>
            </a:extLst>
          </p:cNvPr>
          <p:cNvCxnSpPr/>
          <p:nvPr/>
        </p:nvCxnSpPr>
        <p:spPr>
          <a:xfrm>
            <a:off x="12344400" y="228600"/>
            <a:ext cx="0" cy="100584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D47B96-0304-8B92-7370-D1D1A959F0EC}"/>
              </a:ext>
            </a:extLst>
          </p:cNvPr>
          <p:cNvCxnSpPr>
            <a:cxnSpLocks/>
          </p:cNvCxnSpPr>
          <p:nvPr/>
        </p:nvCxnSpPr>
        <p:spPr>
          <a:xfrm rot="16200000">
            <a:off x="8839200" y="-7185401"/>
            <a:ext cx="0" cy="17373600"/>
          </a:xfrm>
          <a:prstGeom prst="line">
            <a:avLst/>
          </a:prstGeom>
          <a:ln>
            <a:solidFill>
              <a:srgbClr val="768D9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59F7DC2-B748-36A0-7968-68D1BE34E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827" y="5051802"/>
            <a:ext cx="5082980" cy="44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1144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Poppins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Monochrome Business Presentation</dc:title>
  <dc:creator>Dalia Nasser</dc:creator>
  <cp:lastModifiedBy>Dalia Naser</cp:lastModifiedBy>
  <cp:revision>9</cp:revision>
  <dcterms:created xsi:type="dcterms:W3CDTF">2006-08-16T00:00:00Z</dcterms:created>
  <dcterms:modified xsi:type="dcterms:W3CDTF">2025-07-01T16:33:01Z</dcterms:modified>
  <dc:identifier>DAGryx9JGvM</dc:identifier>
</cp:coreProperties>
</file>