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8A000-A047-4A12-4826-5EFDDA6E0956}" v="8" dt="2025-07-03T20:22:13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z muhammed" userId="aa50df690e34c5cf" providerId="Windows Live" clId="Web-{D8B8A000-A047-4A12-4826-5EFDDA6E0956}"/>
    <pc:docChg chg="delSld modSld">
      <pc:chgData name="moaz muhammed" userId="aa50df690e34c5cf" providerId="Windows Live" clId="Web-{D8B8A000-A047-4A12-4826-5EFDDA6E0956}" dt="2025-07-03T20:22:13.690" v="7" actId="14100"/>
      <pc:docMkLst>
        <pc:docMk/>
      </pc:docMkLst>
      <pc:sldChg chg="modSp">
        <pc:chgData name="moaz muhammed" userId="aa50df690e34c5cf" providerId="Windows Live" clId="Web-{D8B8A000-A047-4A12-4826-5EFDDA6E0956}" dt="2025-07-03T20:22:13.690" v="7" actId="14100"/>
        <pc:sldMkLst>
          <pc:docMk/>
          <pc:sldMk cId="0" sldId="259"/>
        </pc:sldMkLst>
        <pc:spChg chg="mod">
          <ac:chgData name="moaz muhammed" userId="aa50df690e34c5cf" providerId="Windows Live" clId="Web-{D8B8A000-A047-4A12-4826-5EFDDA6E0956}" dt="2025-07-03T20:22:13.690" v="7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oaz muhammed" userId="aa50df690e34c5cf" providerId="Windows Live" clId="Web-{D8B8A000-A047-4A12-4826-5EFDDA6E0956}" dt="2025-07-03T20:21:59.815" v="6" actId="14100"/>
        <pc:sldMkLst>
          <pc:docMk/>
          <pc:sldMk cId="0" sldId="261"/>
        </pc:sldMkLst>
        <pc:spChg chg="mod">
          <ac:chgData name="moaz muhammed" userId="aa50df690e34c5cf" providerId="Windows Live" clId="Web-{D8B8A000-A047-4A12-4826-5EFDDA6E0956}" dt="2025-07-03T20:21:59.815" v="6" actId="1410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oaz muhammed" userId="aa50df690e34c5cf" providerId="Windows Live" clId="Web-{D8B8A000-A047-4A12-4826-5EFDDA6E0956}" dt="2025-07-03T20:19:15.137" v="0" actId="14100"/>
        <pc:sldMkLst>
          <pc:docMk/>
          <pc:sldMk cId="0" sldId="262"/>
        </pc:sldMkLst>
        <pc:picChg chg="mod">
          <ac:chgData name="moaz muhammed" userId="aa50df690e34c5cf" providerId="Windows Live" clId="Web-{D8B8A000-A047-4A12-4826-5EFDDA6E0956}" dt="2025-07-03T20:19:15.137" v="0" actId="14100"/>
          <ac:picMkLst>
            <pc:docMk/>
            <pc:sldMk cId="0" sldId="262"/>
            <ac:picMk id="3" creationId="{00000000-0000-0000-0000-000000000000}"/>
          </ac:picMkLst>
        </pc:picChg>
      </pc:sldChg>
      <pc:sldChg chg="modSp">
        <pc:chgData name="moaz muhammed" userId="aa50df690e34c5cf" providerId="Windows Live" clId="Web-{D8B8A000-A047-4A12-4826-5EFDDA6E0956}" dt="2025-07-03T20:19:58.404" v="1" actId="14100"/>
        <pc:sldMkLst>
          <pc:docMk/>
          <pc:sldMk cId="0" sldId="265"/>
        </pc:sldMkLst>
        <pc:spChg chg="mod">
          <ac:chgData name="moaz muhammed" userId="aa50df690e34c5cf" providerId="Windows Live" clId="Web-{D8B8A000-A047-4A12-4826-5EFDDA6E0956}" dt="2025-07-03T20:19:58.404" v="1" actId="14100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moaz muhammed" userId="aa50df690e34c5cf" providerId="Windows Live" clId="Web-{D8B8A000-A047-4A12-4826-5EFDDA6E0956}" dt="2025-07-03T20:21:39.767" v="5"/>
        <pc:sldMkLst>
          <pc:docMk/>
          <pc:sldMk cId="0" sldId="266"/>
        </pc:sldMkLst>
      </pc:sldChg>
      <pc:sldChg chg="del">
        <pc:chgData name="moaz muhammed" userId="aa50df690e34c5cf" providerId="Windows Live" clId="Web-{D8B8A000-A047-4A12-4826-5EFDDA6E0956}" dt="2025-07-03T20:20:49.406" v="4"/>
        <pc:sldMkLst>
          <pc:docMk/>
          <pc:sldMk cId="0" sldId="267"/>
        </pc:sldMkLst>
      </pc:sldChg>
      <pc:sldChg chg="del">
        <pc:chgData name="moaz muhammed" userId="aa50df690e34c5cf" providerId="Windows Live" clId="Web-{D8B8A000-A047-4A12-4826-5EFDDA6E0956}" dt="2025-07-03T20:20:24.264" v="3"/>
        <pc:sldMkLst>
          <pc:docMk/>
          <pc:sldMk cId="0" sldId="269"/>
        </pc:sldMkLst>
      </pc:sldChg>
      <pc:sldChg chg="modSp">
        <pc:chgData name="moaz muhammed" userId="aa50df690e34c5cf" providerId="Windows Live" clId="Web-{D8B8A000-A047-4A12-4826-5EFDDA6E0956}" dt="2025-07-03T20:20:17.670" v="2" actId="14100"/>
        <pc:sldMkLst>
          <pc:docMk/>
          <pc:sldMk cId="0" sldId="270"/>
        </pc:sldMkLst>
        <pc:spChg chg="mod">
          <ac:chgData name="moaz muhammed" userId="aa50df690e34c5cf" providerId="Windows Live" clId="Web-{D8B8A000-A047-4A12-4826-5EFDDA6E0956}" dt="2025-07-03T20:20:17.670" v="2" actId="14100"/>
          <ac:spMkLst>
            <pc:docMk/>
            <pc:sldMk cId="0" sldId="27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519C"/>
                </a:solidFill>
              </a:defRPr>
            </a:pPr>
            <a:r>
              <a:t>🏨 Hotel Booking Comprehensive 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F81BD"/>
                </a:solidFill>
              </a:defRPr>
            </a:pPr>
            <a:r>
              <a:t>Data-Driven Insights for Revenue Optimization</a:t>
            </a:r>
          </a:p>
          <a:p>
            <a:r>
              <a:t>Based on 36,000+ Booking Records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519C"/>
                </a:solidFill>
              </a:defRPr>
            </a:pPr>
            <a:r>
              <a:t>📊 Statistical Analysis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5180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🔍 Hypothesis Testing Results: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1. Family vs Non-Family Cancellations: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Family rate: 45.2%, Non-family: 36.8%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Chi-square p-value &lt; 0.001 (significant difference)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2. Lead Time vs Price Correlation: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Correlation: -0.093 (weak negative)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p-value &lt; 0.001 (statistically significant)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3. Market Segment Price Differences: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ANOVA F-statistic: 847.3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p-value &lt; 0.001 (significant differences)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4. Price Distribution Normality: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Shapiro-Wilk test: Non-normal distribution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Requires non-parametric approaches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519C"/>
                </a:solidFill>
              </a:defRPr>
            </a:pPr>
            <a:r>
              <a:t>📈 Expected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💰 Financial Impact (Annual):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Revenue recovery: $471,870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Efficiency improvement: +7.1%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Customer lifetime value: +15%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Operational cost reduction: 8%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🎯 Performance Improvements: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Cancellation rate: 37.1% → 32%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Revenue per booking: $116.88 → $130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Customer satisfaction: +10%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Market share growth: +5%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5303520"/>
            <a:ext cx="2011680" cy="914400"/>
          </a:xfrm>
          <a:prstGeom prst="round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$471K</a:t>
            </a:r>
          </a:p>
          <a:p>
            <a:r>
              <a:t>Revenue Recovery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60320" y="5303520"/>
            <a:ext cx="2011680" cy="914400"/>
          </a:xfrm>
          <a:prstGeom prst="roundRect">
            <a:avLst/>
          </a:prstGeom>
          <a:solidFill>
            <a:srgbClr val="1F519C"/>
          </a:solidFill>
          <a:ln>
            <a:solidFill>
              <a:srgbClr val="1F51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37.1% → 32%</a:t>
            </a:r>
          </a:p>
          <a:p>
            <a:r>
              <a:t>Cancellation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63440" y="5303520"/>
            <a:ext cx="2011680" cy="914400"/>
          </a:xfrm>
          <a:prstGeom prst="roundRect">
            <a:avLst/>
          </a:prstGeom>
          <a:solidFill>
            <a:srgbClr val="FF9800"/>
          </a:solidFill>
          <a:ln>
            <a:solidFill>
              <a:srgbClr val="FF9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+15%</a:t>
            </a:r>
          </a:p>
          <a:p>
            <a:r>
              <a:t>Customer Value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6560" y="5303520"/>
            <a:ext cx="1920240" cy="9144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+5%</a:t>
            </a:r>
          </a:p>
          <a:p>
            <a:r>
              <a:t>Market Share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519C"/>
                </a:solidFill>
              </a:defRPr>
            </a:pPr>
            <a:r>
              <a:t>✅ Key Takeaways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6223"/>
          </a:xfrm>
        </p:spPr>
        <p:txBody>
          <a:bodyPr>
            <a:normAutofit fontScale="85000" lnSpcReduction="1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🏆 Major Achievements: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Comprehensive analysis of 36K+ booking records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Identified $471K annual revenue opportunity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Developed 5-segment customer classification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Created enterprise-grade analytics framework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💡 Critical Success Factors: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Focus on Online segment optimization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Lead time-based intervention strategies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Family customer experience enhancement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Continuous performance monitoring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🎯 Strategic Priorities: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Cancellation reduction: Priority #1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Revenue optimization: Priority #2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Customer experience: Priority #3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Operational efficiency: Priority #4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📈 Ready for strategic implementation and ROI tracking!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519C"/>
                </a:solidFill>
              </a:defRPr>
            </a:pPr>
            <a:r>
              <a:t>📊 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📈 Analyzed 36,000+ hotel booking records with comprehensive features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💰 Total Revenue: $4.2M+ across all bookings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📉 Cancellation Rate: 37.1% representing significant revenue at risk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🎯 Key Segments: Online (highest volume), Aviation (lowest cancellation)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📅 Seasonal Patterns: Clear quarterly variations in demand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🔍 5 Distinct Customer Segments identified through ML clustering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💡 $630K+ potential revenue recovery opportunity identified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5486400"/>
            <a:ext cx="1828800" cy="731520"/>
          </a:xfrm>
          <a:prstGeom prst="round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$4.2M</a:t>
            </a:r>
          </a:p>
          <a:p>
            <a:r>
              <a:t>Total Revenue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5486400"/>
            <a:ext cx="1828800" cy="731520"/>
          </a:xfrm>
          <a:prstGeom prst="round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37.1%</a:t>
            </a:r>
          </a:p>
          <a:p>
            <a:r>
              <a:t>Cancellation Rate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9200" y="5486400"/>
            <a:ext cx="1828800" cy="731520"/>
          </a:xfrm>
          <a:prstGeom prst="roundRect">
            <a:avLst/>
          </a:prstGeom>
          <a:solidFill>
            <a:srgbClr val="FF9800"/>
          </a:solidFill>
          <a:ln>
            <a:solidFill>
              <a:srgbClr val="FF9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$630K</a:t>
            </a:r>
          </a:p>
          <a:p>
            <a:r>
              <a:t>Recovery Potential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0" y="5486400"/>
            <a:ext cx="1371600" cy="731520"/>
          </a:xfrm>
          <a:prstGeom prst="roundRect">
            <a:avLst/>
          </a:prstGeom>
          <a:solidFill>
            <a:srgbClr val="1F519C"/>
          </a:solidFill>
          <a:ln>
            <a:solidFill>
              <a:srgbClr val="1F51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5</a:t>
            </a:r>
          </a:p>
          <a:p>
            <a:r>
              <a:t>Segments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F519C"/>
                </a:solidFill>
              </a:defRPr>
            </a:pPr>
            <a:r>
              <a:t>📋 Dataset Overview &amp;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Dataset Characteristics: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36,275 booking records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17 original features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13 engineered features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Zero missing values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No duplicate records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>
                <a:solidFill>
                  <a:srgbClr val="404040"/>
                </a:solidFill>
              </a:defRPr>
            </a:pPr>
            <a:r>
              <a:t>Data Quality Metrics: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Memory optimized to 32MB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12 categorical features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15 numerical features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3 boolean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Key Features: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Booking demographics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Stay details (nights, room type)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Service features (meals, parking)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Booking behavior (lead time, segment)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Financial metrics (pricing, revenue)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Outcome (cancellation status)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>
                <a:solidFill>
                  <a:srgbClr val="404040"/>
                </a:solidFill>
              </a:defRPr>
            </a:pPr>
            <a:r>
              <a:t>Engineered Features: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Customer value segments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Revenue metrics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Temporal patterns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Behavioral indicators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519C"/>
                </a:solidFill>
              </a:defRPr>
            </a:pPr>
            <a:r>
              <a:t>📈 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702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📊 Volume Metrics: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Total Bookings: 36,275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Total Room Nights: 109,400+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Average Nights per Booking: 3.0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Average Guests per Booking: 2.1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💰 Revenue Metrics: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Total Revenue: $4,239,486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Average Revenue per Booking: $116.88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Revenue per Room Night: $38.76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Revenue per Guest: $55.66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📉 Risk Metrics: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Cancellation Rate: 37.1%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Potential Lost Revenue: $1,572,899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Revenue Efficiency: 62.9%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519C"/>
                </a:solidFill>
              </a:defRPr>
            </a:pPr>
            <a:r>
              <a:t>📉 Cancellation Analysis by Market Segment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371600"/>
            <a:ext cx="2286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04040"/>
                </a:solidFill>
              </a:defRPr>
            </a:pPr>
            <a:r>
              <a:t>Key Insights: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Online: Highest risk (41.8%)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Aviation: Lowest risk (16.7%)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25% difference between segments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defRPr sz="1400">
                <a:solidFill>
                  <a:srgbClr val="404040"/>
                </a:solidFill>
              </a:defRPr>
            </a:pPr>
            <a:r>
              <a:t>Lead Time Impact: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&gt;90 days: 67.2% cancellation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&lt;7 days: 28.9% cancellation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defRPr sz="1400">
                <a:solidFill>
                  <a:srgbClr val="404040"/>
                </a:solidFill>
              </a:defRPr>
            </a:pPr>
            <a:r>
              <a:t>Revenue Impact: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$1.57M annually at risk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Online segment: $1.2M risk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519C"/>
                </a:solidFill>
              </a:defRPr>
            </a:pPr>
            <a:r>
              <a:t>👥 Customer Segmentation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6223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🔍 5 Customer Segments Identified (K-means clustering):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Segment 0: Budget Travelers (26.3%)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Low price ($51.2), Short stays (2.1 nights), 35.2% cancellation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Segment 1: Premium Guests (20.8%)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High price ($137.8), Medium stays (3.4 nights), 39.1% cancellation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Segment 2: Extended Stay (19.5%)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Medium price ($91.3), Long stays (4.8 nights), 36.9% cancellation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Segment 3: Quick Business (17.2%)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Medium price ($89.4), Short stays (2.5 nights), 38.8% cancellation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Segment 4: Luxury Guests (16.2%)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Highest price ($185.3), Premium stays (3.1 nights), 37.2% cancellation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519C"/>
                </a:solidFill>
              </a:defRPr>
            </a:pPr>
            <a:r>
              <a:t>💰 Revenue Distribution by Market Segment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51087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371600"/>
            <a:ext cx="2286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04040"/>
                </a:solidFill>
              </a:defRPr>
            </a:pPr>
            <a:r>
              <a:t>Revenue Performance: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Online: $2.8M (66.1%)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Offline: $995K (23.5%)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Corporate: $405K (9.5%)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Aviation: $37K (0.9%)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defRPr sz="1400">
                <a:solidFill>
                  <a:srgbClr val="404040"/>
                </a:solidFill>
              </a:defRPr>
            </a:pPr>
            <a:r>
              <a:t>Key Metrics: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Average price: $116.88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Revenue per night: $38.76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Online dominates volume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Corporate has premium pricing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519C"/>
                </a:solidFill>
              </a:defRPr>
            </a:pPr>
            <a:r>
              <a:t>📅 Seasonal Revenue Patterns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371600"/>
            <a:ext cx="2286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04040"/>
                </a:solidFill>
              </a:defRPr>
            </a:pPr>
            <a:r>
              <a:t>Seasonal Insights: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Q4: Peak revenue ($1.24M)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Q1: Lowest revenue ($750K)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65% variance between quarters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defRPr sz="1400">
                <a:solidFill>
                  <a:srgbClr val="404040"/>
                </a:solidFill>
              </a:defRPr>
            </a:pPr>
            <a:r>
              <a:t>Booking Patterns: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Peak month: October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Popular day: Tuesday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Lead time: 85.2 days avg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defRPr sz="1400">
                <a:solidFill>
                  <a:srgbClr val="404040"/>
                </a:solidFill>
              </a:defRPr>
            </a:pPr>
            <a:r>
              <a:t>Weekend vs Weekday: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Weekend: 28.5%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• Weekday: 71.5%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F519C"/>
                </a:solidFill>
              </a:defRPr>
            </a:pPr>
            <a:r>
              <a:t>👥 Customer Behavior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Family vs Business Travelers: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Family bookings: 8.1%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Average guests per booking: 2.1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Children rate: 0.1 per booking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Family cancellation: higher than avg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>
                <a:solidFill>
                  <a:srgbClr val="404040"/>
                </a:solidFill>
              </a:defRPr>
            </a:pPr>
            <a:r>
              <a:t>Service Preferences: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Meal plan adoption: varied by type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Parking usage: 2.5%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Special requests: 56.4% make requests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Repeat customers: 3.2%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Booking Characteristics: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Average stay: 3.0 nights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Weekend nights: 0.9 per booking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Week nights: 2.1 per booking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Revenue per guest: $55.66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>
                <a:solidFill>
                  <a:srgbClr val="404040"/>
                </a:solidFill>
              </a:defRPr>
            </a:pPr>
            <a:r>
              <a:t>Value Distribution: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Budget customers: 25%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Standard customers: 25%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Premium customers: 25%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VIP customers: 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🏨 Hotel Booking Comprehensive EDA</vt:lpstr>
      <vt:lpstr>📊 Executive Summary</vt:lpstr>
      <vt:lpstr>📋 Dataset Overview &amp; Quality</vt:lpstr>
      <vt:lpstr>📈 Key Performance Indicators</vt:lpstr>
      <vt:lpstr>PowerPoint Presentation</vt:lpstr>
      <vt:lpstr>👥 Customer Segmentation Analysis</vt:lpstr>
      <vt:lpstr>PowerPoint Presentation</vt:lpstr>
      <vt:lpstr>PowerPoint Presentation</vt:lpstr>
      <vt:lpstr>👥 Customer Behavior Insights</vt:lpstr>
      <vt:lpstr>📊 Statistical Analysis &amp; Validation</vt:lpstr>
      <vt:lpstr>📈 Expected Business Impact</vt:lpstr>
      <vt:lpstr>✅ Key Takeaways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8</cp:revision>
  <dcterms:created xsi:type="dcterms:W3CDTF">2013-01-27T09:14:16Z</dcterms:created>
  <dcterms:modified xsi:type="dcterms:W3CDTF">2025-07-03T20:22:23Z</dcterms:modified>
  <cp:category/>
</cp:coreProperties>
</file>