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82C48B-917C-4A6F-BDD8-63050C54455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2AB430-14F9-4C54-94B8-18B9632F5F1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500,000 records with total 26 features, including:</a:t>
          </a:r>
        </a:p>
      </dgm:t>
    </dgm:pt>
    <dgm:pt modelId="{6D0B3458-6608-4F84-B28B-15FF85986935}" type="parTrans" cxnId="{F26C364C-A814-4D24-BCA3-ABA0D5AFDCA3}">
      <dgm:prSet/>
      <dgm:spPr/>
      <dgm:t>
        <a:bodyPr/>
        <a:lstStyle/>
        <a:p>
          <a:endParaRPr lang="en-US"/>
        </a:p>
      </dgm:t>
    </dgm:pt>
    <dgm:pt modelId="{628EA7AB-09E1-4FC1-BE04-E8974D778406}" type="sibTrans" cxnId="{F26C364C-A814-4D24-BCA3-ABA0D5AFDCA3}">
      <dgm:prSet/>
      <dgm:spPr/>
      <dgm:t>
        <a:bodyPr/>
        <a:lstStyle/>
        <a:p>
          <a:endParaRPr lang="en-US"/>
        </a:p>
      </dgm:t>
    </dgm:pt>
    <dgm:pt modelId="{D69F4A19-4E89-4A5A-AC6E-97A17C72D3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Driver information</a:t>
          </a:r>
        </a:p>
      </dgm:t>
    </dgm:pt>
    <dgm:pt modelId="{8BED5650-41BD-4CF8-B936-8244564CD880}" type="parTrans" cxnId="{C3446E33-CC98-4514-A337-B1991320C969}">
      <dgm:prSet/>
      <dgm:spPr/>
      <dgm:t>
        <a:bodyPr/>
        <a:lstStyle/>
        <a:p>
          <a:endParaRPr lang="en-US"/>
        </a:p>
      </dgm:t>
    </dgm:pt>
    <dgm:pt modelId="{E7226602-1D1C-492A-BE00-2D07453EDD5F}" type="sibTrans" cxnId="{C3446E33-CC98-4514-A337-B1991320C969}">
      <dgm:prSet/>
      <dgm:spPr/>
      <dgm:t>
        <a:bodyPr/>
        <a:lstStyle/>
        <a:p>
          <a:endParaRPr lang="en-US"/>
        </a:p>
      </dgm:t>
    </dgm:pt>
    <dgm:pt modelId="{57BB7569-9FEE-4F76-9FC6-12F7FA1820E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Trip details (Distance, time, and fare)</a:t>
          </a:r>
        </a:p>
      </dgm:t>
    </dgm:pt>
    <dgm:pt modelId="{233E7ABB-49FF-45DA-8167-30420FC975CA}" type="parTrans" cxnId="{5C16FF86-BAE7-43AB-A430-194BAB67612F}">
      <dgm:prSet/>
      <dgm:spPr/>
      <dgm:t>
        <a:bodyPr/>
        <a:lstStyle/>
        <a:p>
          <a:endParaRPr lang="en-US"/>
        </a:p>
      </dgm:t>
    </dgm:pt>
    <dgm:pt modelId="{1F9CB620-0640-42F0-B9DC-8E7166DF1F51}" type="sibTrans" cxnId="{5C16FF86-BAE7-43AB-A430-194BAB67612F}">
      <dgm:prSet/>
      <dgm:spPr/>
      <dgm:t>
        <a:bodyPr/>
        <a:lstStyle/>
        <a:p>
          <a:endParaRPr lang="en-US"/>
        </a:p>
      </dgm:t>
    </dgm:pt>
    <dgm:pt modelId="{BB6F722E-F2DF-4C7F-8C00-C1BF63BF8C2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Weather &amp; traffic conditions</a:t>
          </a:r>
        </a:p>
      </dgm:t>
    </dgm:pt>
    <dgm:pt modelId="{DEA798C7-EC47-4C4B-A3AA-294F9CAEA179}" type="parTrans" cxnId="{8D520AB9-A072-4296-B6E8-83355656E670}">
      <dgm:prSet/>
      <dgm:spPr/>
      <dgm:t>
        <a:bodyPr/>
        <a:lstStyle/>
        <a:p>
          <a:endParaRPr lang="en-US"/>
        </a:p>
      </dgm:t>
    </dgm:pt>
    <dgm:pt modelId="{F958C8E4-7F84-4507-8921-FB3A4B415E45}" type="sibTrans" cxnId="{8D520AB9-A072-4296-B6E8-83355656E670}">
      <dgm:prSet/>
      <dgm:spPr/>
      <dgm:t>
        <a:bodyPr/>
        <a:lstStyle/>
        <a:p>
          <a:endParaRPr lang="en-US"/>
        </a:p>
      </dgm:t>
    </dgm:pt>
    <dgm:pt modelId="{6B80AAA9-40EB-43C7-8198-722EC704D7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Geographic coordinates and airport distances</a:t>
          </a:r>
        </a:p>
      </dgm:t>
    </dgm:pt>
    <dgm:pt modelId="{85737A22-8ED7-4675-A6D5-F51BB912380B}" type="parTrans" cxnId="{CA1FEE68-8752-4C49-8F03-92F2B6725CFF}">
      <dgm:prSet/>
      <dgm:spPr/>
      <dgm:t>
        <a:bodyPr/>
        <a:lstStyle/>
        <a:p>
          <a:endParaRPr lang="en-US"/>
        </a:p>
      </dgm:t>
    </dgm:pt>
    <dgm:pt modelId="{B3E6D046-CA05-4568-9FE9-B0384E8EE5A9}" type="sibTrans" cxnId="{CA1FEE68-8752-4C49-8F03-92F2B6725CFF}">
      <dgm:prSet/>
      <dgm:spPr/>
      <dgm:t>
        <a:bodyPr/>
        <a:lstStyle/>
        <a:p>
          <a:endParaRPr lang="en-US"/>
        </a:p>
      </dgm:t>
    </dgm:pt>
    <dgm:pt modelId="{32EBA7CE-469D-4170-B94B-ABD903F17B80}" type="pres">
      <dgm:prSet presAssocID="{1C82C48B-917C-4A6F-BDD8-63050C544550}" presName="root" presStyleCnt="0">
        <dgm:presLayoutVars>
          <dgm:dir/>
          <dgm:resizeHandles val="exact"/>
        </dgm:presLayoutVars>
      </dgm:prSet>
      <dgm:spPr/>
    </dgm:pt>
    <dgm:pt modelId="{83C639FB-37AB-4A45-BFAF-7FF816EF4D31}" type="pres">
      <dgm:prSet presAssocID="{762AB430-14F9-4C54-94B8-18B9632F5F18}" presName="compNode" presStyleCnt="0"/>
      <dgm:spPr/>
    </dgm:pt>
    <dgm:pt modelId="{069921DC-2246-4367-93A2-A23DF6647B4A}" type="pres">
      <dgm:prSet presAssocID="{762AB430-14F9-4C54-94B8-18B9632F5F18}" presName="iconBgRect" presStyleLbl="bgShp" presStyleIdx="0" presStyleCnt="5"/>
      <dgm:spPr/>
    </dgm:pt>
    <dgm:pt modelId="{15FC32FF-1DB8-44D8-8DA0-A1100CE74C26}" type="pres">
      <dgm:prSet presAssocID="{762AB430-14F9-4C54-94B8-18B9632F5F1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1BC930D1-1D6C-4E30-B4F7-49CF878EC066}" type="pres">
      <dgm:prSet presAssocID="{762AB430-14F9-4C54-94B8-18B9632F5F18}" presName="spaceRect" presStyleCnt="0"/>
      <dgm:spPr/>
    </dgm:pt>
    <dgm:pt modelId="{FC3F1097-0982-4AF8-B1EF-804EB34F831D}" type="pres">
      <dgm:prSet presAssocID="{762AB430-14F9-4C54-94B8-18B9632F5F18}" presName="textRect" presStyleLbl="revTx" presStyleIdx="0" presStyleCnt="5">
        <dgm:presLayoutVars>
          <dgm:chMax val="1"/>
          <dgm:chPref val="1"/>
        </dgm:presLayoutVars>
      </dgm:prSet>
      <dgm:spPr/>
    </dgm:pt>
    <dgm:pt modelId="{A0156CF8-9D10-4484-AE5A-8566801964C1}" type="pres">
      <dgm:prSet presAssocID="{628EA7AB-09E1-4FC1-BE04-E8974D778406}" presName="sibTrans" presStyleCnt="0"/>
      <dgm:spPr/>
    </dgm:pt>
    <dgm:pt modelId="{56ACDA43-C6C1-485E-9D7A-066BB3174E66}" type="pres">
      <dgm:prSet presAssocID="{D69F4A19-4E89-4A5A-AC6E-97A17C72D37B}" presName="compNode" presStyleCnt="0"/>
      <dgm:spPr/>
    </dgm:pt>
    <dgm:pt modelId="{E4CD42B3-9F98-48AF-8E4B-073D92779D21}" type="pres">
      <dgm:prSet presAssocID="{D69F4A19-4E89-4A5A-AC6E-97A17C72D37B}" presName="iconBgRect" presStyleLbl="bgShp" presStyleIdx="1" presStyleCnt="5"/>
      <dgm:spPr/>
    </dgm:pt>
    <dgm:pt modelId="{3AA00045-F6F1-4791-8C0C-6ABA433A9A57}" type="pres">
      <dgm:prSet presAssocID="{D69F4A19-4E89-4A5A-AC6E-97A17C72D37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39FDE2A1-4CFD-4C68-A77B-F9D9E1115FB7}" type="pres">
      <dgm:prSet presAssocID="{D69F4A19-4E89-4A5A-AC6E-97A17C72D37B}" presName="spaceRect" presStyleCnt="0"/>
      <dgm:spPr/>
    </dgm:pt>
    <dgm:pt modelId="{9DAA5294-19C7-4EE7-9ADE-1756244ED432}" type="pres">
      <dgm:prSet presAssocID="{D69F4A19-4E89-4A5A-AC6E-97A17C72D37B}" presName="textRect" presStyleLbl="revTx" presStyleIdx="1" presStyleCnt="5">
        <dgm:presLayoutVars>
          <dgm:chMax val="1"/>
          <dgm:chPref val="1"/>
        </dgm:presLayoutVars>
      </dgm:prSet>
      <dgm:spPr/>
    </dgm:pt>
    <dgm:pt modelId="{4B6A90DC-CBDF-450F-A1A1-B1CD70000C2D}" type="pres">
      <dgm:prSet presAssocID="{E7226602-1D1C-492A-BE00-2D07453EDD5F}" presName="sibTrans" presStyleCnt="0"/>
      <dgm:spPr/>
    </dgm:pt>
    <dgm:pt modelId="{05D37A98-B091-4C84-A470-B64034F5C341}" type="pres">
      <dgm:prSet presAssocID="{57BB7569-9FEE-4F76-9FC6-12F7FA1820E2}" presName="compNode" presStyleCnt="0"/>
      <dgm:spPr/>
    </dgm:pt>
    <dgm:pt modelId="{62AC8058-C3DE-40C5-8A0A-7B29C5261610}" type="pres">
      <dgm:prSet presAssocID="{57BB7569-9FEE-4F76-9FC6-12F7FA1820E2}" presName="iconBgRect" presStyleLbl="bgShp" presStyleIdx="2" presStyleCnt="5"/>
      <dgm:spPr/>
    </dgm:pt>
    <dgm:pt modelId="{CE31B40E-445C-44EB-A14C-02811D8F4890}" type="pres">
      <dgm:prSet presAssocID="{57BB7569-9FEE-4F76-9FC6-12F7FA1820E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651140FA-8125-4D88-8C0C-6B33F15C82F5}" type="pres">
      <dgm:prSet presAssocID="{57BB7569-9FEE-4F76-9FC6-12F7FA1820E2}" presName="spaceRect" presStyleCnt="0"/>
      <dgm:spPr/>
    </dgm:pt>
    <dgm:pt modelId="{A89CAAF9-5D87-4839-B1AB-48D366ADB526}" type="pres">
      <dgm:prSet presAssocID="{57BB7569-9FEE-4F76-9FC6-12F7FA1820E2}" presName="textRect" presStyleLbl="revTx" presStyleIdx="2" presStyleCnt="5">
        <dgm:presLayoutVars>
          <dgm:chMax val="1"/>
          <dgm:chPref val="1"/>
        </dgm:presLayoutVars>
      </dgm:prSet>
      <dgm:spPr/>
    </dgm:pt>
    <dgm:pt modelId="{6127FE68-706F-4DC7-B181-E35A9060A1E9}" type="pres">
      <dgm:prSet presAssocID="{1F9CB620-0640-42F0-B9DC-8E7166DF1F51}" presName="sibTrans" presStyleCnt="0"/>
      <dgm:spPr/>
    </dgm:pt>
    <dgm:pt modelId="{E577BD7B-C7C1-4133-8ED8-50FC5E0A72BF}" type="pres">
      <dgm:prSet presAssocID="{BB6F722E-F2DF-4C7F-8C00-C1BF63BF8C23}" presName="compNode" presStyleCnt="0"/>
      <dgm:spPr/>
    </dgm:pt>
    <dgm:pt modelId="{1E6E04F1-F371-4291-885D-C4A84075A046}" type="pres">
      <dgm:prSet presAssocID="{BB6F722E-F2DF-4C7F-8C00-C1BF63BF8C23}" presName="iconBgRect" presStyleLbl="bgShp" presStyleIdx="3" presStyleCnt="5"/>
      <dgm:spPr/>
    </dgm:pt>
    <dgm:pt modelId="{44D3D3C2-E2B3-40BD-A9F4-895ED1EEB346}" type="pres">
      <dgm:prSet presAssocID="{BB6F722E-F2DF-4C7F-8C00-C1BF63BF8C2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0575CF1C-B720-4C87-B41A-18AA5DAD62EA}" type="pres">
      <dgm:prSet presAssocID="{BB6F722E-F2DF-4C7F-8C00-C1BF63BF8C23}" presName="spaceRect" presStyleCnt="0"/>
      <dgm:spPr/>
    </dgm:pt>
    <dgm:pt modelId="{4BDB55D9-CDA7-42D6-A73B-78BA52F21E78}" type="pres">
      <dgm:prSet presAssocID="{BB6F722E-F2DF-4C7F-8C00-C1BF63BF8C23}" presName="textRect" presStyleLbl="revTx" presStyleIdx="3" presStyleCnt="5">
        <dgm:presLayoutVars>
          <dgm:chMax val="1"/>
          <dgm:chPref val="1"/>
        </dgm:presLayoutVars>
      </dgm:prSet>
      <dgm:spPr/>
    </dgm:pt>
    <dgm:pt modelId="{78101368-E38A-4AB3-90A9-8D1DD97B0EBB}" type="pres">
      <dgm:prSet presAssocID="{F958C8E4-7F84-4507-8921-FB3A4B415E45}" presName="sibTrans" presStyleCnt="0"/>
      <dgm:spPr/>
    </dgm:pt>
    <dgm:pt modelId="{C13E7D1B-16B1-41DC-A7B0-A2CC4A38F5C4}" type="pres">
      <dgm:prSet presAssocID="{6B80AAA9-40EB-43C7-8198-722EC704D76B}" presName="compNode" presStyleCnt="0"/>
      <dgm:spPr/>
    </dgm:pt>
    <dgm:pt modelId="{FB3AA0EE-8C33-4C48-BDA8-04BEEEF978CA}" type="pres">
      <dgm:prSet presAssocID="{6B80AAA9-40EB-43C7-8198-722EC704D76B}" presName="iconBgRect" presStyleLbl="bgShp" presStyleIdx="4" presStyleCnt="5"/>
      <dgm:spPr/>
    </dgm:pt>
    <dgm:pt modelId="{0BACA975-54FC-44D8-AE9C-F3B3E65ECDE7}" type="pres">
      <dgm:prSet presAssocID="{6B80AAA9-40EB-43C7-8198-722EC704D76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D303B0D-2D20-4208-A70E-2EBE61F0A749}" type="pres">
      <dgm:prSet presAssocID="{6B80AAA9-40EB-43C7-8198-722EC704D76B}" presName="spaceRect" presStyleCnt="0"/>
      <dgm:spPr/>
    </dgm:pt>
    <dgm:pt modelId="{AC5C89F6-D9B5-4453-86CD-243045BD07DA}" type="pres">
      <dgm:prSet presAssocID="{6B80AAA9-40EB-43C7-8198-722EC704D76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4B4BF12-1618-4C9E-A78D-B38A9AD60C8C}" type="presOf" srcId="{1C82C48B-917C-4A6F-BDD8-63050C544550}" destId="{32EBA7CE-469D-4170-B94B-ABD903F17B80}" srcOrd="0" destOrd="0" presId="urn:microsoft.com/office/officeart/2018/5/layout/IconCircleLabelList"/>
    <dgm:cxn modelId="{C3446E33-CC98-4514-A337-B1991320C969}" srcId="{1C82C48B-917C-4A6F-BDD8-63050C544550}" destId="{D69F4A19-4E89-4A5A-AC6E-97A17C72D37B}" srcOrd="1" destOrd="0" parTransId="{8BED5650-41BD-4CF8-B936-8244564CD880}" sibTransId="{E7226602-1D1C-492A-BE00-2D07453EDD5F}"/>
    <dgm:cxn modelId="{179AA35E-05C1-49DE-8B9C-D2D65CF85E8E}" type="presOf" srcId="{762AB430-14F9-4C54-94B8-18B9632F5F18}" destId="{FC3F1097-0982-4AF8-B1EF-804EB34F831D}" srcOrd="0" destOrd="0" presId="urn:microsoft.com/office/officeart/2018/5/layout/IconCircleLabelList"/>
    <dgm:cxn modelId="{25800D60-14E5-4430-99C3-C059C3AB8693}" type="presOf" srcId="{BB6F722E-F2DF-4C7F-8C00-C1BF63BF8C23}" destId="{4BDB55D9-CDA7-42D6-A73B-78BA52F21E78}" srcOrd="0" destOrd="0" presId="urn:microsoft.com/office/officeart/2018/5/layout/IconCircleLabelList"/>
    <dgm:cxn modelId="{CA1FEE68-8752-4C49-8F03-92F2B6725CFF}" srcId="{1C82C48B-917C-4A6F-BDD8-63050C544550}" destId="{6B80AAA9-40EB-43C7-8198-722EC704D76B}" srcOrd="4" destOrd="0" parTransId="{85737A22-8ED7-4675-A6D5-F51BB912380B}" sibTransId="{B3E6D046-CA05-4568-9FE9-B0384E8EE5A9}"/>
    <dgm:cxn modelId="{F26C364C-A814-4D24-BCA3-ABA0D5AFDCA3}" srcId="{1C82C48B-917C-4A6F-BDD8-63050C544550}" destId="{762AB430-14F9-4C54-94B8-18B9632F5F18}" srcOrd="0" destOrd="0" parTransId="{6D0B3458-6608-4F84-B28B-15FF85986935}" sibTransId="{628EA7AB-09E1-4FC1-BE04-E8974D778406}"/>
    <dgm:cxn modelId="{375F814C-01DE-47AB-A47D-BB6662FB209E}" type="presOf" srcId="{D69F4A19-4E89-4A5A-AC6E-97A17C72D37B}" destId="{9DAA5294-19C7-4EE7-9ADE-1756244ED432}" srcOrd="0" destOrd="0" presId="urn:microsoft.com/office/officeart/2018/5/layout/IconCircleLabelList"/>
    <dgm:cxn modelId="{9271FD51-C37E-4D27-971B-0AD126038E2C}" type="presOf" srcId="{57BB7569-9FEE-4F76-9FC6-12F7FA1820E2}" destId="{A89CAAF9-5D87-4839-B1AB-48D366ADB526}" srcOrd="0" destOrd="0" presId="urn:microsoft.com/office/officeart/2018/5/layout/IconCircleLabelList"/>
    <dgm:cxn modelId="{5C16FF86-BAE7-43AB-A430-194BAB67612F}" srcId="{1C82C48B-917C-4A6F-BDD8-63050C544550}" destId="{57BB7569-9FEE-4F76-9FC6-12F7FA1820E2}" srcOrd="2" destOrd="0" parTransId="{233E7ABB-49FF-45DA-8167-30420FC975CA}" sibTransId="{1F9CB620-0640-42F0-B9DC-8E7166DF1F51}"/>
    <dgm:cxn modelId="{8D520AB9-A072-4296-B6E8-83355656E670}" srcId="{1C82C48B-917C-4A6F-BDD8-63050C544550}" destId="{BB6F722E-F2DF-4C7F-8C00-C1BF63BF8C23}" srcOrd="3" destOrd="0" parTransId="{DEA798C7-EC47-4C4B-A3AA-294F9CAEA179}" sibTransId="{F958C8E4-7F84-4507-8921-FB3A4B415E45}"/>
    <dgm:cxn modelId="{1A5CFDCC-86AB-4F5B-A949-E5D363E54AC0}" type="presOf" srcId="{6B80AAA9-40EB-43C7-8198-722EC704D76B}" destId="{AC5C89F6-D9B5-4453-86CD-243045BD07DA}" srcOrd="0" destOrd="0" presId="urn:microsoft.com/office/officeart/2018/5/layout/IconCircleLabelList"/>
    <dgm:cxn modelId="{627E742A-389A-4609-AF19-9FBD97950373}" type="presParOf" srcId="{32EBA7CE-469D-4170-B94B-ABD903F17B80}" destId="{83C639FB-37AB-4A45-BFAF-7FF816EF4D31}" srcOrd="0" destOrd="0" presId="urn:microsoft.com/office/officeart/2018/5/layout/IconCircleLabelList"/>
    <dgm:cxn modelId="{9ACA2DD5-DAA2-4E04-BB3E-E78B4BD4DEC0}" type="presParOf" srcId="{83C639FB-37AB-4A45-BFAF-7FF816EF4D31}" destId="{069921DC-2246-4367-93A2-A23DF6647B4A}" srcOrd="0" destOrd="0" presId="urn:microsoft.com/office/officeart/2018/5/layout/IconCircleLabelList"/>
    <dgm:cxn modelId="{FF9ECA2E-AF96-4E20-A24E-0F134E9AEBC1}" type="presParOf" srcId="{83C639FB-37AB-4A45-BFAF-7FF816EF4D31}" destId="{15FC32FF-1DB8-44D8-8DA0-A1100CE74C26}" srcOrd="1" destOrd="0" presId="urn:microsoft.com/office/officeart/2018/5/layout/IconCircleLabelList"/>
    <dgm:cxn modelId="{4DADF2D8-EA69-47D5-B46C-2CA17543F560}" type="presParOf" srcId="{83C639FB-37AB-4A45-BFAF-7FF816EF4D31}" destId="{1BC930D1-1D6C-4E30-B4F7-49CF878EC066}" srcOrd="2" destOrd="0" presId="urn:microsoft.com/office/officeart/2018/5/layout/IconCircleLabelList"/>
    <dgm:cxn modelId="{70484EE8-6263-46CF-9826-C0D9E74EAB6A}" type="presParOf" srcId="{83C639FB-37AB-4A45-BFAF-7FF816EF4D31}" destId="{FC3F1097-0982-4AF8-B1EF-804EB34F831D}" srcOrd="3" destOrd="0" presId="urn:microsoft.com/office/officeart/2018/5/layout/IconCircleLabelList"/>
    <dgm:cxn modelId="{3005733F-5B25-4910-A5F4-13C15C09A18F}" type="presParOf" srcId="{32EBA7CE-469D-4170-B94B-ABD903F17B80}" destId="{A0156CF8-9D10-4484-AE5A-8566801964C1}" srcOrd="1" destOrd="0" presId="urn:microsoft.com/office/officeart/2018/5/layout/IconCircleLabelList"/>
    <dgm:cxn modelId="{D27F77CA-5BBC-40F9-B2F8-2D9CA9257585}" type="presParOf" srcId="{32EBA7CE-469D-4170-B94B-ABD903F17B80}" destId="{56ACDA43-C6C1-485E-9D7A-066BB3174E66}" srcOrd="2" destOrd="0" presId="urn:microsoft.com/office/officeart/2018/5/layout/IconCircleLabelList"/>
    <dgm:cxn modelId="{9778E675-DD45-417F-BC8F-01C0B8209E7B}" type="presParOf" srcId="{56ACDA43-C6C1-485E-9D7A-066BB3174E66}" destId="{E4CD42B3-9F98-48AF-8E4B-073D92779D21}" srcOrd="0" destOrd="0" presId="urn:microsoft.com/office/officeart/2018/5/layout/IconCircleLabelList"/>
    <dgm:cxn modelId="{67A5A378-C9D7-4AD0-83E7-597E2E54AF1D}" type="presParOf" srcId="{56ACDA43-C6C1-485E-9D7A-066BB3174E66}" destId="{3AA00045-F6F1-4791-8C0C-6ABA433A9A57}" srcOrd="1" destOrd="0" presId="urn:microsoft.com/office/officeart/2018/5/layout/IconCircleLabelList"/>
    <dgm:cxn modelId="{F5B87AE1-4E5F-429F-8DB9-C2834B3856D8}" type="presParOf" srcId="{56ACDA43-C6C1-485E-9D7A-066BB3174E66}" destId="{39FDE2A1-4CFD-4C68-A77B-F9D9E1115FB7}" srcOrd="2" destOrd="0" presId="urn:microsoft.com/office/officeart/2018/5/layout/IconCircleLabelList"/>
    <dgm:cxn modelId="{5D26DBA0-1D97-410A-9A80-21B2141BE3CD}" type="presParOf" srcId="{56ACDA43-C6C1-485E-9D7A-066BB3174E66}" destId="{9DAA5294-19C7-4EE7-9ADE-1756244ED432}" srcOrd="3" destOrd="0" presId="urn:microsoft.com/office/officeart/2018/5/layout/IconCircleLabelList"/>
    <dgm:cxn modelId="{16AAB530-BFA6-4D3F-B725-B11E74382307}" type="presParOf" srcId="{32EBA7CE-469D-4170-B94B-ABD903F17B80}" destId="{4B6A90DC-CBDF-450F-A1A1-B1CD70000C2D}" srcOrd="3" destOrd="0" presId="urn:microsoft.com/office/officeart/2018/5/layout/IconCircleLabelList"/>
    <dgm:cxn modelId="{C1ACAEA1-AED3-43EA-B5E0-7B2CB34EAC41}" type="presParOf" srcId="{32EBA7CE-469D-4170-B94B-ABD903F17B80}" destId="{05D37A98-B091-4C84-A470-B64034F5C341}" srcOrd="4" destOrd="0" presId="urn:microsoft.com/office/officeart/2018/5/layout/IconCircleLabelList"/>
    <dgm:cxn modelId="{8E58E4CB-EF28-47C2-B33C-625A2C203B48}" type="presParOf" srcId="{05D37A98-B091-4C84-A470-B64034F5C341}" destId="{62AC8058-C3DE-40C5-8A0A-7B29C5261610}" srcOrd="0" destOrd="0" presId="urn:microsoft.com/office/officeart/2018/5/layout/IconCircleLabelList"/>
    <dgm:cxn modelId="{63EE3BAC-45F8-4C9D-90C4-F1169690F089}" type="presParOf" srcId="{05D37A98-B091-4C84-A470-B64034F5C341}" destId="{CE31B40E-445C-44EB-A14C-02811D8F4890}" srcOrd="1" destOrd="0" presId="urn:microsoft.com/office/officeart/2018/5/layout/IconCircleLabelList"/>
    <dgm:cxn modelId="{4D6E428B-B9E3-4BD3-B976-A5E1E7974265}" type="presParOf" srcId="{05D37A98-B091-4C84-A470-B64034F5C341}" destId="{651140FA-8125-4D88-8C0C-6B33F15C82F5}" srcOrd="2" destOrd="0" presId="urn:microsoft.com/office/officeart/2018/5/layout/IconCircleLabelList"/>
    <dgm:cxn modelId="{3A12D24F-9BDF-4210-9165-DEC4DFAD96E9}" type="presParOf" srcId="{05D37A98-B091-4C84-A470-B64034F5C341}" destId="{A89CAAF9-5D87-4839-B1AB-48D366ADB526}" srcOrd="3" destOrd="0" presId="urn:microsoft.com/office/officeart/2018/5/layout/IconCircleLabelList"/>
    <dgm:cxn modelId="{7EE9BEB8-887A-4911-8D91-354943BDB2FC}" type="presParOf" srcId="{32EBA7CE-469D-4170-B94B-ABD903F17B80}" destId="{6127FE68-706F-4DC7-B181-E35A9060A1E9}" srcOrd="5" destOrd="0" presId="urn:microsoft.com/office/officeart/2018/5/layout/IconCircleLabelList"/>
    <dgm:cxn modelId="{F9136433-6D28-469C-8D3E-1F159368E97B}" type="presParOf" srcId="{32EBA7CE-469D-4170-B94B-ABD903F17B80}" destId="{E577BD7B-C7C1-4133-8ED8-50FC5E0A72BF}" srcOrd="6" destOrd="0" presId="urn:microsoft.com/office/officeart/2018/5/layout/IconCircleLabelList"/>
    <dgm:cxn modelId="{2E6BF2B5-9D2F-4034-A6F4-07BB6AFE9706}" type="presParOf" srcId="{E577BD7B-C7C1-4133-8ED8-50FC5E0A72BF}" destId="{1E6E04F1-F371-4291-885D-C4A84075A046}" srcOrd="0" destOrd="0" presId="urn:microsoft.com/office/officeart/2018/5/layout/IconCircleLabelList"/>
    <dgm:cxn modelId="{1760182E-C1F8-4E1B-B0B5-0C2979FCD3A3}" type="presParOf" srcId="{E577BD7B-C7C1-4133-8ED8-50FC5E0A72BF}" destId="{44D3D3C2-E2B3-40BD-A9F4-895ED1EEB346}" srcOrd="1" destOrd="0" presId="urn:microsoft.com/office/officeart/2018/5/layout/IconCircleLabelList"/>
    <dgm:cxn modelId="{379A7BD8-E9D0-4257-9B6B-75ADDE0CC9F7}" type="presParOf" srcId="{E577BD7B-C7C1-4133-8ED8-50FC5E0A72BF}" destId="{0575CF1C-B720-4C87-B41A-18AA5DAD62EA}" srcOrd="2" destOrd="0" presId="urn:microsoft.com/office/officeart/2018/5/layout/IconCircleLabelList"/>
    <dgm:cxn modelId="{475E63CC-105C-47C9-ADCA-A089690308F4}" type="presParOf" srcId="{E577BD7B-C7C1-4133-8ED8-50FC5E0A72BF}" destId="{4BDB55D9-CDA7-42D6-A73B-78BA52F21E78}" srcOrd="3" destOrd="0" presId="urn:microsoft.com/office/officeart/2018/5/layout/IconCircleLabelList"/>
    <dgm:cxn modelId="{A2720E73-2FFA-45D9-8554-CF817B1D6E01}" type="presParOf" srcId="{32EBA7CE-469D-4170-B94B-ABD903F17B80}" destId="{78101368-E38A-4AB3-90A9-8D1DD97B0EBB}" srcOrd="7" destOrd="0" presId="urn:microsoft.com/office/officeart/2018/5/layout/IconCircleLabelList"/>
    <dgm:cxn modelId="{575329B5-90C8-4F9E-A568-E57C2BF8D0A5}" type="presParOf" srcId="{32EBA7CE-469D-4170-B94B-ABD903F17B80}" destId="{C13E7D1B-16B1-41DC-A7B0-A2CC4A38F5C4}" srcOrd="8" destOrd="0" presId="urn:microsoft.com/office/officeart/2018/5/layout/IconCircleLabelList"/>
    <dgm:cxn modelId="{7AADF06C-CFFC-4598-A2AD-C8BBB0EF3E9A}" type="presParOf" srcId="{C13E7D1B-16B1-41DC-A7B0-A2CC4A38F5C4}" destId="{FB3AA0EE-8C33-4C48-BDA8-04BEEEF978CA}" srcOrd="0" destOrd="0" presId="urn:microsoft.com/office/officeart/2018/5/layout/IconCircleLabelList"/>
    <dgm:cxn modelId="{42C4F1DC-77C0-412F-8744-6D4B5EE867A0}" type="presParOf" srcId="{C13E7D1B-16B1-41DC-A7B0-A2CC4A38F5C4}" destId="{0BACA975-54FC-44D8-AE9C-F3B3E65ECDE7}" srcOrd="1" destOrd="0" presId="urn:microsoft.com/office/officeart/2018/5/layout/IconCircleLabelList"/>
    <dgm:cxn modelId="{68938201-F7F1-4E6B-9163-84FCDB66FEF8}" type="presParOf" srcId="{C13E7D1B-16B1-41DC-A7B0-A2CC4A38F5C4}" destId="{BD303B0D-2D20-4208-A70E-2EBE61F0A749}" srcOrd="2" destOrd="0" presId="urn:microsoft.com/office/officeart/2018/5/layout/IconCircleLabelList"/>
    <dgm:cxn modelId="{CEDA75AB-4397-4492-91AB-E2E47519A302}" type="presParOf" srcId="{C13E7D1B-16B1-41DC-A7B0-A2CC4A38F5C4}" destId="{AC5C89F6-D9B5-4453-86CD-243045BD07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921DC-2246-4367-93A2-A23DF6647B4A}">
      <dsp:nvSpPr>
        <dsp:cNvPr id="0" name=""/>
        <dsp:cNvSpPr/>
      </dsp:nvSpPr>
      <dsp:spPr>
        <a:xfrm>
          <a:off x="646127" y="97595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FC32FF-1DB8-44D8-8DA0-A1100CE74C26}">
      <dsp:nvSpPr>
        <dsp:cNvPr id="0" name=""/>
        <dsp:cNvSpPr/>
      </dsp:nvSpPr>
      <dsp:spPr>
        <a:xfrm>
          <a:off x="880127" y="331596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F1097-0982-4AF8-B1EF-804EB34F831D}">
      <dsp:nvSpPr>
        <dsp:cNvPr id="0" name=""/>
        <dsp:cNvSpPr/>
      </dsp:nvSpPr>
      <dsp:spPr>
        <a:xfrm>
          <a:off x="295127" y="153759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500,000 records with total 26 features, including:</a:t>
          </a:r>
        </a:p>
      </dsp:txBody>
      <dsp:txXfrm>
        <a:off x="295127" y="1537596"/>
        <a:ext cx="1800000" cy="720000"/>
      </dsp:txXfrm>
    </dsp:sp>
    <dsp:sp modelId="{E4CD42B3-9F98-48AF-8E4B-073D92779D21}">
      <dsp:nvSpPr>
        <dsp:cNvPr id="0" name=""/>
        <dsp:cNvSpPr/>
      </dsp:nvSpPr>
      <dsp:spPr>
        <a:xfrm>
          <a:off x="2761127" y="97595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00045-F6F1-4791-8C0C-6ABA433A9A57}">
      <dsp:nvSpPr>
        <dsp:cNvPr id="0" name=""/>
        <dsp:cNvSpPr/>
      </dsp:nvSpPr>
      <dsp:spPr>
        <a:xfrm>
          <a:off x="2995127" y="331596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A5294-19C7-4EE7-9ADE-1756244ED432}">
      <dsp:nvSpPr>
        <dsp:cNvPr id="0" name=""/>
        <dsp:cNvSpPr/>
      </dsp:nvSpPr>
      <dsp:spPr>
        <a:xfrm>
          <a:off x="2410127" y="153759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Driver information</a:t>
          </a:r>
        </a:p>
      </dsp:txBody>
      <dsp:txXfrm>
        <a:off x="2410127" y="1537596"/>
        <a:ext cx="1800000" cy="720000"/>
      </dsp:txXfrm>
    </dsp:sp>
    <dsp:sp modelId="{62AC8058-C3DE-40C5-8A0A-7B29C5261610}">
      <dsp:nvSpPr>
        <dsp:cNvPr id="0" name=""/>
        <dsp:cNvSpPr/>
      </dsp:nvSpPr>
      <dsp:spPr>
        <a:xfrm>
          <a:off x="4876127" y="97595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31B40E-445C-44EB-A14C-02811D8F4890}">
      <dsp:nvSpPr>
        <dsp:cNvPr id="0" name=""/>
        <dsp:cNvSpPr/>
      </dsp:nvSpPr>
      <dsp:spPr>
        <a:xfrm>
          <a:off x="5110127" y="331596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CAAF9-5D87-4839-B1AB-48D366ADB526}">
      <dsp:nvSpPr>
        <dsp:cNvPr id="0" name=""/>
        <dsp:cNvSpPr/>
      </dsp:nvSpPr>
      <dsp:spPr>
        <a:xfrm>
          <a:off x="4525128" y="153759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Trip details (Distance, time, and fare)</a:t>
          </a:r>
        </a:p>
      </dsp:txBody>
      <dsp:txXfrm>
        <a:off x="4525128" y="1537596"/>
        <a:ext cx="1800000" cy="720000"/>
      </dsp:txXfrm>
    </dsp:sp>
    <dsp:sp modelId="{1E6E04F1-F371-4291-885D-C4A84075A046}">
      <dsp:nvSpPr>
        <dsp:cNvPr id="0" name=""/>
        <dsp:cNvSpPr/>
      </dsp:nvSpPr>
      <dsp:spPr>
        <a:xfrm>
          <a:off x="1703627" y="2707596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D3D3C2-E2B3-40BD-A9F4-895ED1EEB346}">
      <dsp:nvSpPr>
        <dsp:cNvPr id="0" name=""/>
        <dsp:cNvSpPr/>
      </dsp:nvSpPr>
      <dsp:spPr>
        <a:xfrm>
          <a:off x="1937627" y="2941596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B55D9-CDA7-42D6-A73B-78BA52F21E78}">
      <dsp:nvSpPr>
        <dsp:cNvPr id="0" name=""/>
        <dsp:cNvSpPr/>
      </dsp:nvSpPr>
      <dsp:spPr>
        <a:xfrm>
          <a:off x="1352627" y="414759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Weather &amp; traffic conditions</a:t>
          </a:r>
        </a:p>
      </dsp:txBody>
      <dsp:txXfrm>
        <a:off x="1352627" y="4147596"/>
        <a:ext cx="1800000" cy="720000"/>
      </dsp:txXfrm>
    </dsp:sp>
    <dsp:sp modelId="{FB3AA0EE-8C33-4C48-BDA8-04BEEEF978CA}">
      <dsp:nvSpPr>
        <dsp:cNvPr id="0" name=""/>
        <dsp:cNvSpPr/>
      </dsp:nvSpPr>
      <dsp:spPr>
        <a:xfrm>
          <a:off x="3818628" y="2707596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CA975-54FC-44D8-AE9C-F3B3E65ECDE7}">
      <dsp:nvSpPr>
        <dsp:cNvPr id="0" name=""/>
        <dsp:cNvSpPr/>
      </dsp:nvSpPr>
      <dsp:spPr>
        <a:xfrm>
          <a:off x="4052628" y="2941596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C89F6-D9B5-4453-86CD-243045BD07DA}">
      <dsp:nvSpPr>
        <dsp:cNvPr id="0" name=""/>
        <dsp:cNvSpPr/>
      </dsp:nvSpPr>
      <dsp:spPr>
        <a:xfrm>
          <a:off x="3467628" y="414759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Geographic coordinates and airport distances</a:t>
          </a:r>
        </a:p>
      </dsp:txBody>
      <dsp:txXfrm>
        <a:off x="3467628" y="4147596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8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1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4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5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1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7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0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8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9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5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7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7A7C490-FB0D-4946-BDB7-1CF2F58DA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62415-543C-8701-499F-2ECF5965B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6117661" cy="30473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5600"/>
            </a:br>
            <a:r>
              <a:rPr lang="en-US" sz="5600"/>
              <a:t>EDA -</a:t>
            </a:r>
            <a:br>
              <a:rPr lang="en-US" sz="5600"/>
            </a:br>
            <a:r>
              <a:rPr lang="en-US" sz="5600"/>
              <a:t>Ride Fare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A84B9-4D2E-65E1-3820-96BF01B41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6141545" cy="1724029"/>
          </a:xfrm>
        </p:spPr>
        <p:txBody>
          <a:bodyPr anchor="t">
            <a:normAutofit/>
          </a:bodyPr>
          <a:lstStyle/>
          <a:p>
            <a:r>
              <a:rPr lang="en-US" dirty="0"/>
              <a:t>Yousef Mahmoud Ali</a:t>
            </a:r>
          </a:p>
          <a:p>
            <a:endParaRPr lang="en-US" dirty="0"/>
          </a:p>
          <a:p>
            <a:r>
              <a:rPr lang="en-US" dirty="0"/>
              <a:t>ML Group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go with blue hexagons on a black background&#10;&#10;AI-generated content may be incorrect.">
            <a:extLst>
              <a:ext uri="{FF2B5EF4-FFF2-40B4-BE49-F238E27FC236}">
                <a16:creationId xmlns:a16="http://schemas.microsoft.com/office/drawing/2014/main" id="{A70FB18B-010D-300D-B455-B739ED68B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949" y="1605155"/>
            <a:ext cx="4439999" cy="44399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61CD1D-C921-4DD4-B856-8EA1D71A4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49513" y="6209925"/>
            <a:ext cx="445472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59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873F53-55B7-4E34-B697-201CF2F10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26EE0-CBC0-433D-80F6-60E4AD08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488" y="978408"/>
            <a:ext cx="3200400" cy="245973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0"/>
              <a:t>Boxenplots for Numerical Features</a:t>
            </a:r>
            <a:br>
              <a:rPr lang="en-US" sz="4000" b="0"/>
            </a:br>
            <a:endParaRPr lang="en-US" sz="40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D90D0AA-A57E-2DE9-0CE8-B7B306878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EF76D-23A1-94FC-BB66-216B756522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2" r="5274" b="-1"/>
          <a:stretch>
            <a:fillRect/>
          </a:stretch>
        </p:blipFill>
        <p:spPr>
          <a:xfrm>
            <a:off x="517864" y="970929"/>
            <a:ext cx="7534183" cy="53750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13A77-AF9B-13AA-BB9D-A5BD0A6C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6488" y="3538728"/>
            <a:ext cx="3200400" cy="2816352"/>
          </a:xfrm>
        </p:spPr>
        <p:txBody>
          <a:bodyPr>
            <a:normAutofit/>
          </a:bodyPr>
          <a:lstStyle/>
          <a:p>
            <a:r>
              <a:rPr lang="en-US" dirty="0"/>
              <a:t>Shows the distribution, median, IQR, and outliers for each variable.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1CA9C-133D-4E9A-50C9-05360C814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0059" y="5956816"/>
            <a:ext cx="971159" cy="9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2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C2A7F-66EC-B0A7-8F39-4CF45FF73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Thank you</a:t>
            </a:r>
            <a:br>
              <a:rPr lang="en-US" sz="4800">
                <a:solidFill>
                  <a:schemeClr val="tx2"/>
                </a:solidFill>
              </a:rPr>
            </a:br>
            <a:endParaRPr lang="en-US" sz="48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095C4-573A-88AD-B13B-E4461ADC9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4406871"/>
            <a:ext cx="3465681" cy="17098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FBF0F63A-A59E-C71E-4C71-95B6FEE90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0496" y="657369"/>
            <a:ext cx="5642166" cy="56421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D8F23-EAF2-E495-4C37-64C38E213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0059" y="5956816"/>
            <a:ext cx="971159" cy="9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4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DEF06-E9F8-687C-7E69-07986BA5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US" dirty="0"/>
              <a:t>Data overview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7A9B2F-35F3-5B8B-460C-042CD377D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5583857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logo with blue hexagons on a black background&#10;&#10;AI-generated content may be incorrect.">
            <a:extLst>
              <a:ext uri="{FF2B5EF4-FFF2-40B4-BE49-F238E27FC236}">
                <a16:creationId xmlns:a16="http://schemas.microsoft.com/office/drawing/2014/main" id="{A7BA55E7-1358-3A6A-B7CC-2400EFDC60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8" y="1472060"/>
            <a:ext cx="3913873" cy="391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5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F89C-C3D8-EB8C-D42E-2D84134C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9F00E-3D55-F972-C1E6-68A39E598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new features for the date time</a:t>
            </a:r>
          </a:p>
          <a:p>
            <a:endParaRPr lang="en-US" dirty="0"/>
          </a:p>
          <a:p>
            <a:r>
              <a:rPr lang="en-US" dirty="0"/>
              <a:t>Created special new features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B1285-E90D-3A34-361C-07813525F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52" y="1709928"/>
            <a:ext cx="6154009" cy="2029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627713-57EE-A82D-26E2-FFA0F44B1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057" y="4603064"/>
            <a:ext cx="8202170" cy="1276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A0494C-B970-3A89-2FCD-7E6BD9A0B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508" y="5879597"/>
            <a:ext cx="1006567" cy="97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1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2EF6F8F-597F-716E-5B22-76DC90B3E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ABCDC-CDF7-4781-76BE-8A1386380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3648456"/>
            <a:ext cx="4032504" cy="2697480"/>
          </a:xfrm>
        </p:spPr>
        <p:txBody>
          <a:bodyPr>
            <a:normAutofit/>
          </a:bodyPr>
          <a:lstStyle/>
          <a:p>
            <a:r>
              <a:rPr lang="en-US" dirty="0"/>
              <a:t>Data Cleansing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AC934FA-18DC-F7A3-0EA7-05EDF7A3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E33B934-C5D1-AF10-8E3A-FFC0F6ACE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36" y="970927"/>
            <a:ext cx="2714906" cy="2366676"/>
          </a:xfrm>
          <a:prstGeom prst="rect">
            <a:avLst/>
          </a:prstGeom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A3695ED-2A10-6DE6-BDC9-B1CDD55A9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455" y="970928"/>
            <a:ext cx="2736041" cy="2366676"/>
          </a:xfrm>
          <a:prstGeom prst="rect">
            <a:avLst/>
          </a:prstGeom>
        </p:spPr>
      </p:pic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C4727B31-C65E-2929-B9AC-BFC4B849A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643" y="1582279"/>
            <a:ext cx="3520440" cy="11439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288BF-8B72-4ADB-086C-F1E4D3049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776" y="3648456"/>
            <a:ext cx="6601968" cy="2697480"/>
          </a:xfrm>
        </p:spPr>
        <p:txBody>
          <a:bodyPr>
            <a:normAutofit/>
          </a:bodyPr>
          <a:lstStyle/>
          <a:p>
            <a:r>
              <a:rPr lang="en-US" dirty="0"/>
              <a:t>Applied IQR Method to clean the outliers</a:t>
            </a:r>
          </a:p>
          <a:p>
            <a:endParaRPr lang="en-US" dirty="0"/>
          </a:p>
          <a:p>
            <a:r>
              <a:rPr lang="en-US" dirty="0"/>
              <a:t>Removed Duplicates</a:t>
            </a:r>
          </a:p>
          <a:p>
            <a:endParaRPr lang="en-US" dirty="0"/>
          </a:p>
          <a:p>
            <a:r>
              <a:rPr lang="en-US" dirty="0"/>
              <a:t>Handled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235905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43544-E6C2-CCE7-224D-77BB075D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115568"/>
          </a:xfrm>
        </p:spPr>
        <p:txBody>
          <a:bodyPr>
            <a:normAutofit/>
          </a:bodyPr>
          <a:lstStyle/>
          <a:p>
            <a:r>
              <a:rPr lang="en-US"/>
              <a:t>Fare Distribution</a:t>
            </a: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graph of a number of blue lines&#10;&#10;AI-generated content may be incorrect.">
            <a:extLst>
              <a:ext uri="{FF2B5EF4-FFF2-40B4-BE49-F238E27FC236}">
                <a16:creationId xmlns:a16="http://schemas.microsoft.com/office/drawing/2014/main" id="{12D12B2D-FB66-3748-86F1-BC02541D0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16" y="2299390"/>
            <a:ext cx="5560195" cy="40728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A06C6-8D26-4236-D408-26EA60CB2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104" y="2304288"/>
            <a:ext cx="5129784" cy="4050792"/>
          </a:xfrm>
        </p:spPr>
        <p:txBody>
          <a:bodyPr>
            <a:normAutofit/>
          </a:bodyPr>
          <a:lstStyle/>
          <a:p>
            <a:r>
              <a:rPr lang="en-US" dirty="0"/>
              <a:t>Most of the fares are between ~&amp;5 - &amp;15</a:t>
            </a:r>
          </a:p>
          <a:p>
            <a:endParaRPr lang="en-US" dirty="0"/>
          </a:p>
          <a:p>
            <a:r>
              <a:rPr lang="en-US" dirty="0"/>
              <a:t>Long tail distribution with some higher fares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57A543-58CD-C236-1DCF-E7C24BFA7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6660" y="5652655"/>
            <a:ext cx="1205340" cy="120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2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1862A-DD87-EF0A-F162-2F8584D5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/>
              <a:t>Weather Impact on Trips</a:t>
            </a:r>
            <a:br>
              <a:rPr lang="en-US" sz="3400" b="0"/>
            </a:br>
            <a:endParaRPr lang="en-US" sz="3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AA77-1C62-CA70-0E7D-B7765E577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4672584" cy="3767328"/>
          </a:xfrm>
        </p:spPr>
        <p:txBody>
          <a:bodyPr>
            <a:normAutofit/>
          </a:bodyPr>
          <a:lstStyle/>
          <a:p>
            <a:r>
              <a:rPr lang="en-US" dirty="0"/>
              <a:t>Most of the hours share the same distance </a:t>
            </a:r>
          </a:p>
          <a:p>
            <a:endParaRPr lang="en-US" dirty="0"/>
          </a:p>
          <a:p>
            <a:r>
              <a:rPr lang="en-US" dirty="0"/>
              <a:t>No extreme outliers based on weather conditions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CA949-45BB-BEE2-3E1F-EABE359026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97" r="7108" b="-3"/>
          <a:stretch>
            <a:fillRect/>
          </a:stretch>
        </p:blipFill>
        <p:spPr>
          <a:xfrm>
            <a:off x="5708708" y="508091"/>
            <a:ext cx="5959036" cy="4934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C49854-091C-B94C-FF79-659E90D40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926" y="5764590"/>
            <a:ext cx="1093410" cy="109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8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89BAB-452F-8750-8541-B1E4E0FC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>
            <a:normAutofit/>
          </a:bodyPr>
          <a:lstStyle/>
          <a:p>
            <a:r>
              <a:rPr lang="en-US" sz="4100" b="0"/>
              <a:t>Rush Hour Analysis</a:t>
            </a:r>
            <a:br>
              <a:rPr lang="en-US" sz="4100" b="0"/>
            </a:br>
            <a:endParaRPr lang="en-US" sz="41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A6039-1BB5-599E-1555-D02192BDC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4672584" cy="3767328"/>
          </a:xfrm>
        </p:spPr>
        <p:txBody>
          <a:bodyPr>
            <a:normAutofit/>
          </a:bodyPr>
          <a:lstStyle/>
          <a:p>
            <a:r>
              <a:rPr lang="en-US" dirty="0"/>
              <a:t>Almost all the hours share the same peak</a:t>
            </a:r>
          </a:p>
          <a:p>
            <a:endParaRPr lang="en-US" dirty="0"/>
          </a:p>
          <a:p>
            <a:r>
              <a:rPr lang="en-US" dirty="0"/>
              <a:t>At some early time of the day, the fare goes down a bit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711541-DE04-2D17-B58B-5BB10F2A8B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77" r="7708" b="-3"/>
          <a:stretch>
            <a:fillRect/>
          </a:stretch>
        </p:blipFill>
        <p:spPr>
          <a:xfrm>
            <a:off x="5961066" y="0"/>
            <a:ext cx="5709726" cy="58469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C84F5D-6815-7986-B2FF-20F403585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5542" y="5723383"/>
            <a:ext cx="1093410" cy="109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2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794A3-2423-2640-B870-67F98194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1000768"/>
            <a:ext cx="3566452" cy="29855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Distributions of each feature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2A160-D9F8-000E-499E-C9AEAE06F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8" y="4214945"/>
            <a:ext cx="3566453" cy="17418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Behavior of each feature in the data set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D0C058D-27D4-3139-E199-E2C11099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89F9D6-2A64-911A-1C59-3C0308E60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95" y="1040407"/>
            <a:ext cx="7333488" cy="4876769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94E0531-D614-3CB6-996E-FF0184A3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239202-09D4-31F2-A769-5D4D996E7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0059" y="5956816"/>
            <a:ext cx="971159" cy="9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D39A8-FA71-F200-C51F-045D607B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anchor="b">
            <a:normAutofit/>
          </a:bodyPr>
          <a:lstStyle/>
          <a:p>
            <a:r>
              <a:rPr lang="en-US" sz="3700" b="0"/>
              <a:t>Countplots for Categorical Features</a:t>
            </a:r>
            <a:br>
              <a:rPr lang="en-US" sz="3700" b="0"/>
            </a:br>
            <a:endParaRPr lang="en-US" sz="37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6E89-5EBB-3466-3A1E-6CC80C4C9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538728"/>
            <a:ext cx="3200400" cy="2816352"/>
          </a:xfrm>
        </p:spPr>
        <p:txBody>
          <a:bodyPr>
            <a:normAutofit/>
          </a:bodyPr>
          <a:lstStyle/>
          <a:p>
            <a:r>
              <a:rPr lang="en-US" dirty="0"/>
              <a:t>If the category has too many unique values "&gt;15", it shows just the top 15 most common values.</a:t>
            </a:r>
          </a:p>
          <a:p>
            <a:r>
              <a:rPr lang="en-US" dirty="0"/>
              <a:t>Avoiding memory problems and time for plotting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4871D-92C5-23C5-7662-D777A102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787"/>
          <a:stretch>
            <a:fillRect/>
          </a:stretch>
        </p:blipFill>
        <p:spPr>
          <a:xfrm>
            <a:off x="4136609" y="970929"/>
            <a:ext cx="7534183" cy="5375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A53407-8972-EA9C-1FD7-CCE23AD1E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0059" y="5956816"/>
            <a:ext cx="971159" cy="9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0843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207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Bierstadt</vt:lpstr>
      <vt:lpstr>GestaltVTI</vt:lpstr>
      <vt:lpstr> EDA - Ride Fare Dataset</vt:lpstr>
      <vt:lpstr>Data overview</vt:lpstr>
      <vt:lpstr>Feature Engineering</vt:lpstr>
      <vt:lpstr>Data Cleansing</vt:lpstr>
      <vt:lpstr>Fare Distribution</vt:lpstr>
      <vt:lpstr>Weather Impact on Trips </vt:lpstr>
      <vt:lpstr>Rush Hour Analysis </vt:lpstr>
      <vt:lpstr>Distributions of each feature</vt:lpstr>
      <vt:lpstr>Countplots for Categorical Features </vt:lpstr>
      <vt:lpstr>Boxenplots for Numerical Features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Yousef Mahmoud Ali</dc:creator>
  <cp:lastModifiedBy>Yousef Mahmoud Ali</cp:lastModifiedBy>
  <cp:revision>1</cp:revision>
  <dcterms:created xsi:type="dcterms:W3CDTF">2025-07-24T18:59:46Z</dcterms:created>
  <dcterms:modified xsi:type="dcterms:W3CDTF">2025-07-24T19:34:37Z</dcterms:modified>
</cp:coreProperties>
</file>