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64" r:id="rId3"/>
    <p:sldId id="265" r:id="rId4"/>
    <p:sldId id="273" r:id="rId5"/>
    <p:sldId id="274" r:id="rId6"/>
    <p:sldId id="282" r:id="rId7"/>
    <p:sldId id="283" r:id="rId8"/>
    <p:sldId id="284" r:id="rId9"/>
    <p:sldId id="285" r:id="rId10"/>
    <p:sldId id="286" r:id="rId11"/>
    <p:sldId id="2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F6818-409B-4CF2-867D-A9B024251FE2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173937-53D3-4455-A58A-457AA06B86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47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173937-53D3-4455-A58A-457AA06B86B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9596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67E0-D5FA-9DA2-1082-F33F6247F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515CB-3675-AE97-03A2-9EADB767A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4F1FD-23C6-9497-B7F1-E588DB14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9E84-DFF2-A96A-E499-2AA6B7187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7B6-29A3-C88C-2EA4-333547FE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F1CA9-9C7F-CA91-1DF3-77D9E95C6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9B02A-8DD1-6B6F-7055-9E0B31F59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B3051-76ED-6DDD-BC2C-36430694D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A2E3-0CE7-A8E4-0EE9-F982B2AA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C2B03-A278-592B-DF43-97C7812B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5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3A171D-5B31-163A-18C1-C9DF951C22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FE8C1-6F40-8ED3-CDA3-F460A997A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7A027-1204-49E4-48B1-4BF7350C4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5482-9BA3-086A-6E10-8D9E73E2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6DCC8-E289-208D-8B1D-E3772A913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A918-3248-6226-661E-532A8888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78FE-9132-7F24-5F5E-26C0C4F26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B6259-95FA-C0F2-968B-A39FD5B9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AC8D-98CA-3C3B-4C7D-75F7A29E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70F95-17C1-53A4-E1F6-2AC8E342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3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82B2-9BF1-C9C1-EAC1-D753A72B1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6D260-8B24-2DC1-32AE-228185A9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A58F8-0D48-13AA-A575-9767F0D5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D7D4E-B00B-32C8-9890-3597A6D7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BC3B-4A07-AEDC-6C7C-92D30E07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79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3D660-FEF5-8D63-F622-24D0E706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10138-1B64-F6F2-B2F3-422D464EF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7F004-3BEF-E580-EDC5-E9B119AC3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D807C-5C60-43DA-18D4-6C91013D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41147-DBE3-D219-5BD3-4E4BE087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50733-9258-DC49-85B7-3D091CF2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19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BB39-A881-C308-1A02-871AE3FAC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D83F1-BEC7-A318-23BC-4836C7C9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86E94-F657-305C-1563-5A4F811BD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BC6F1-CE00-9A07-032F-F1E6424F1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2F73B-FA57-EC21-2279-715C39919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7335E4-1BE6-0FCB-8BE0-9824C902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3EDBC-403E-FE77-79C6-58050A97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80152-CF03-161B-79B8-C9984363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1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7FEF-2A7D-BC3A-2605-AE0CE3B46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FBE0A-B1DF-2B75-8E9B-4E1338D7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90500-AF68-5301-BCE8-53145A8D3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24048-DDDD-6CB6-8F40-9BA055D2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64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A38A3-A779-4CE9-AB76-30D86E3B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E1E78-F868-370A-3DFB-5F5FAEEF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C5942-73C0-FAF7-08AC-DE5D568F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4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4624-6055-F9F7-C656-2D09D603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D115-2790-BFFC-0369-89B63DC8D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F0FBD-2463-37FE-89DA-35C94F9A1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1EE68-99BA-F1BE-B3F7-00496C428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1B6C1-7CBB-A5B2-7E82-EC78B9D6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8176E-DA18-1B52-77AC-5447F0A34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E1F4-336B-44CB-5AE2-8DA7A57D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7CBA3-064C-E96C-2D08-F83A2AC03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30A49-792F-EFE1-A099-CD1504A18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7F83B-6FD4-BC89-77A3-1E7193042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E69C2-03F3-41CA-7B70-84889EED6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4E753-C559-D314-3202-4C09F2BA8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9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455AE-1283-5207-1819-9886910A9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B311C-9562-8210-2DB6-C2D736B48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02E6D-5196-4690-F59B-8A51BA8C1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AA936-681A-4349-9D56-765FAFA9768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E162-18EE-2745-9639-3F3521542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07063-5541-E574-CFDF-CB4DE4ED3C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86A5B-0CE1-4B8E-B57A-3BD3E1D27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8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85D81-5E4C-1BE8-4DA9-A93B4B931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073" y="2140289"/>
            <a:ext cx="411368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chemeClr val="bg1"/>
                </a:solidFill>
              </a:rPr>
              <a:t>HOTEL CANCELATION PREDICTION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Essentia Luxury Hotel, Indore | 5-star Hotel in Indore">
            <a:extLst>
              <a:ext uri="{FF2B5EF4-FFF2-40B4-BE49-F238E27FC236}">
                <a16:creationId xmlns:a16="http://schemas.microsoft.com/office/drawing/2014/main" id="{69B82429-FAF9-0918-B6C6-9756D19C6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76980"/>
            <a:ext cx="7620001" cy="6858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0479B-EB8D-292E-68E8-683EF85A18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5" y="-346841"/>
            <a:ext cx="12192000" cy="72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5878-3A2C-E3D1-7E30-B4CF46C1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Correlation Heatmap of Numerical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945-2F4B-C499-722A-FD7E338B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3734"/>
            <a:ext cx="9943921" cy="3917773"/>
          </a:xfrm>
        </p:spPr>
        <p:txBody>
          <a:bodyPr>
            <a:normAutofit/>
          </a:bodyPr>
          <a:lstStyle/>
          <a:p>
            <a:r>
              <a:rPr lang="en-US" sz="1400" dirty="0"/>
              <a:t>This heatmap visualizes the </a:t>
            </a:r>
            <a:r>
              <a:rPr lang="en-US" sz="1400" b="1" dirty="0"/>
              <a:t>correlation between numerical features</a:t>
            </a:r>
            <a:r>
              <a:rPr lang="en-US" sz="1400" dirty="0"/>
              <a:t> in the dataset.</a:t>
            </a:r>
            <a:br>
              <a:rPr lang="en-US" sz="1400" dirty="0"/>
            </a:br>
            <a:r>
              <a:rPr lang="en-US" sz="1400" dirty="0"/>
              <a:t>The color scale shows the strength of correlation — </a:t>
            </a:r>
            <a:r>
              <a:rPr lang="en-US" sz="1400" b="1" dirty="0"/>
              <a:t>red indicates a strong positive correlation</a:t>
            </a:r>
            <a:r>
              <a:rPr lang="en-US" sz="1400" dirty="0"/>
              <a:t>, while </a:t>
            </a:r>
            <a:r>
              <a:rPr lang="en-US" sz="1400" b="1" dirty="0"/>
              <a:t>blue indicates a weak or negative correlation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95DB95-83AB-E780-61C1-8DBD6A0F1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56" y="2984378"/>
            <a:ext cx="4160353" cy="35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3748C-48D3-0641-B164-A0AF480E5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924070"/>
            <a:ext cx="4620584" cy="97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3106619D-417B-F7D3-2892-EEB95616A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52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28479-3A16-AC60-9D3C-941B326F1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7463-A7A5-E08D-DACE-F6DDA4F25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8658" y="2155115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❓ </a:t>
            </a:r>
            <a:r>
              <a:rPr lang="en-US" sz="2000" i="1" dirty="0"/>
              <a:t>What are we trying to solve</a:t>
            </a:r>
            <a:endParaRPr lang="en-US" sz="2000" dirty="0"/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BF216D33-9A6F-C6CD-8196-6B0A20E5B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3034" y="2155115"/>
            <a:ext cx="3755915" cy="3755915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7F9D1C-62D9-09F7-6211-622E38D58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" y="3115668"/>
            <a:ext cx="65998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EG" altLang="ar-E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Hotels lose revenue due to last-minute booking cancellations.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EG" altLang="ar-E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13CD70-1630-2BBA-98B5-794A2D802C87}"/>
              </a:ext>
            </a:extLst>
          </p:cNvPr>
          <p:cNvSpPr txBox="1"/>
          <p:nvPr/>
        </p:nvSpPr>
        <p:spPr>
          <a:xfrm>
            <a:off x="78658" y="3579293"/>
            <a:ext cx="7233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we predict if a booking will be canceled based on the data provided at the time of reservation?</a:t>
            </a:r>
          </a:p>
        </p:txBody>
      </p:sp>
    </p:spTree>
    <p:extLst>
      <p:ext uri="{BB962C8B-B14F-4D97-AF65-F5344CB8AC3E}">
        <p14:creationId xmlns:p14="http://schemas.microsoft.com/office/powerpoint/2010/main" val="426333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F1F6D-7F28-082C-A7B9-694FA0896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dirty="0"/>
              <a:t>Dataset Overview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D99089-BEB3-21C0-8C95-1C32DF539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957" y="2177234"/>
            <a:ext cx="4958966" cy="3917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📊 </a:t>
            </a:r>
            <a:r>
              <a:rPr lang="en-US" sz="2000" i="1" dirty="0"/>
              <a:t>Where does the data come from and what does it contain ?</a:t>
            </a:r>
            <a:endParaRPr lang="en-US" sz="2000" dirty="0"/>
          </a:p>
          <a:p>
            <a:endParaRPr lang="en-US" sz="1700" dirty="0"/>
          </a:p>
          <a:p>
            <a:r>
              <a:rPr lang="en-US" sz="1700" dirty="0"/>
              <a:t>Dataset: Hotel Booking Dataset (36,285 rows × 17 features)</a:t>
            </a:r>
          </a:p>
          <a:p>
            <a:r>
              <a:rPr lang="en-US" sz="1700" dirty="0"/>
              <a:t>Contains information like:</a:t>
            </a:r>
          </a:p>
          <a:p>
            <a:pPr lvl="1"/>
            <a:r>
              <a:rPr lang="en-US" sz="1700" dirty="0"/>
              <a:t>Number of guests</a:t>
            </a:r>
          </a:p>
          <a:p>
            <a:pPr lvl="1"/>
            <a:r>
              <a:rPr lang="en-US" sz="1700" dirty="0"/>
              <a:t>Stay duration</a:t>
            </a:r>
          </a:p>
          <a:p>
            <a:pPr lvl="1"/>
            <a:r>
              <a:rPr lang="en-US" sz="1700" dirty="0"/>
              <a:t>Meal plan</a:t>
            </a:r>
          </a:p>
          <a:p>
            <a:pPr lvl="1"/>
            <a:r>
              <a:rPr lang="en-US" sz="1700" dirty="0"/>
              <a:t>Lead time</a:t>
            </a:r>
          </a:p>
          <a:p>
            <a:pPr lvl="1"/>
            <a:r>
              <a:rPr lang="en-US" sz="1700" dirty="0"/>
              <a:t>Room type</a:t>
            </a:r>
          </a:p>
          <a:p>
            <a:pPr lvl="1"/>
            <a:r>
              <a:rPr lang="en-US" sz="1700" dirty="0"/>
              <a:t>Special requests</a:t>
            </a:r>
          </a:p>
          <a:p>
            <a:pPr lvl="1"/>
            <a:r>
              <a:rPr lang="en-US" sz="1700" dirty="0"/>
              <a:t>Booking status (target)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8" name="Graphic 7" descr="Bullseye">
            <a:extLst>
              <a:ext uri="{FF2B5EF4-FFF2-40B4-BE49-F238E27FC236}">
                <a16:creationId xmlns:a16="http://schemas.microsoft.com/office/drawing/2014/main" id="{F6BBE711-6EA8-D5DC-ACD9-A7DFC0938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5662" y="2184914"/>
            <a:ext cx="3755915" cy="3755915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6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53234B-38D7-9DE5-EC09-FED5C700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899" y="2361074"/>
            <a:ext cx="5251316" cy="1807305"/>
          </a:xfrm>
        </p:spPr>
        <p:txBody>
          <a:bodyPr>
            <a:normAutofit/>
          </a:bodyPr>
          <a:lstStyle/>
          <a:p>
            <a:r>
              <a:rPr lang="en-GB" dirty="0"/>
              <a:t>Exploratory Data Analysis (EDA)</a:t>
            </a:r>
            <a:endParaRPr lang="en-US" dirty="0"/>
          </a:p>
        </p:txBody>
      </p:sp>
      <p:pic>
        <p:nvPicPr>
          <p:cNvPr id="6" name="Picture 5" descr="Abstract background">
            <a:extLst>
              <a:ext uri="{FF2B5EF4-FFF2-40B4-BE49-F238E27FC236}">
                <a16:creationId xmlns:a16="http://schemas.microsoft.com/office/drawing/2014/main" id="{1A6512A5-AE44-C08F-A7D0-E92F1F80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739" r="409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2085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E99F26-DB1B-72E1-2E46-BB5180D9C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dirty="0"/>
              <a:t>Booking Status Distribution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75CE-07B2-4E9C-E6CE-456238613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3" y="2198362"/>
            <a:ext cx="9963585" cy="3917773"/>
          </a:xfrm>
        </p:spPr>
        <p:txBody>
          <a:bodyPr>
            <a:normAutofit/>
          </a:bodyPr>
          <a:lstStyle/>
          <a:p>
            <a:r>
              <a:rPr lang="en-US" sz="1600" dirty="0"/>
              <a:t>“We started by analyzing the overall status of the bookings. A noticeable portion of the reservations were canceled, while the majority were completed. This led us to the key question: </a:t>
            </a:r>
            <a:r>
              <a:rPr lang="en-US" sz="1600" b="1" dirty="0"/>
              <a:t>Can we predict in advance whether a booking will be canceled ?</a:t>
            </a:r>
            <a:endParaRPr lang="en-US" sz="2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DDCD7-A984-64A0-C60B-9642E8BA2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194" y="3114675"/>
            <a:ext cx="53149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75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5878-3A2C-E3D1-7E30-B4CF46C1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Meal Plan Distribution and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945-2F4B-C499-722A-FD7E338B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1287" y="2176738"/>
            <a:ext cx="9943921" cy="3917773"/>
          </a:xfrm>
        </p:spPr>
        <p:txBody>
          <a:bodyPr>
            <a:normAutofit/>
          </a:bodyPr>
          <a:lstStyle/>
          <a:p>
            <a:r>
              <a:rPr lang="en-US" sz="1600" dirty="0"/>
              <a:t>We then looked into the type of meal plans selected by guests. Most bookings included </a:t>
            </a:r>
            <a:r>
              <a:rPr lang="en-US" sz="1600" b="1" dirty="0"/>
              <a:t>Meal Plan 1</a:t>
            </a:r>
            <a:r>
              <a:rPr lang="en-US" sz="1600" dirty="0"/>
              <a:t>, while others chose either no meal plan or different packages.</a:t>
            </a:r>
          </a:p>
          <a:p>
            <a:r>
              <a:rPr kumimoji="0" lang="ar-EG" altLang="ar-E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Although this feature doesn’t directly cause cancellation, understanding meal preferences can help hotels offer better-targeted services. Later, we’ll analyze if certain meal plans are more associated with canceled bookings.</a:t>
            </a:r>
          </a:p>
          <a:p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DEA898-2B78-BD82-9FB5-155873236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76" y="3822124"/>
            <a:ext cx="4330348" cy="271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2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5878-3A2C-E3D1-7E30-B4CF46C1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Room Type Distribution and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945-2F4B-C499-722A-FD7E338B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945" y="2579359"/>
            <a:ext cx="9943921" cy="3917773"/>
          </a:xfrm>
        </p:spPr>
        <p:txBody>
          <a:bodyPr>
            <a:normAutofit/>
          </a:bodyPr>
          <a:lstStyle/>
          <a:p>
            <a:r>
              <a:rPr lang="en-US" sz="1600" dirty="0"/>
              <a:t>Next, we explored the types of rooms that were booked. The majority of guests chose </a:t>
            </a:r>
            <a:r>
              <a:rPr lang="en-US" sz="1600" b="1" dirty="0"/>
              <a:t>Room Type 1</a:t>
            </a:r>
            <a:r>
              <a:rPr lang="en-US" sz="1600" dirty="0"/>
              <a:t>, which is likely the standard or most affordable option.</a:t>
            </a:r>
          </a:p>
          <a:p>
            <a:r>
              <a:rPr lang="en-US" sz="1600" dirty="0"/>
              <a:t>Other room types were selected less frequently, which may indicate they are premium options or less popular.</a:t>
            </a:r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E6C36-0189-C529-7D28-C6627C92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2576" y="3523295"/>
            <a:ext cx="3865307" cy="297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3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5878-3A2C-E3D1-7E30-B4CF46C1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GB" dirty="0"/>
              <a:t>Market Segment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945-2F4B-C499-722A-FD7E338B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4" y="2061836"/>
            <a:ext cx="9943921" cy="3917773"/>
          </a:xfrm>
        </p:spPr>
        <p:txBody>
          <a:bodyPr>
            <a:normAutofit/>
          </a:bodyPr>
          <a:lstStyle/>
          <a:p>
            <a:r>
              <a:rPr lang="en-US" sz="1600" dirty="0"/>
              <a:t>We also analyzed how guests are reaching the hotel — this is captured by the </a:t>
            </a:r>
            <a:r>
              <a:rPr lang="en-US" sz="1600" b="1" dirty="0"/>
              <a:t>market segment type</a:t>
            </a:r>
            <a:r>
              <a:rPr lang="en-US" sz="1600" dirty="0"/>
              <a:t> feature.</a:t>
            </a:r>
          </a:p>
          <a:p>
            <a:r>
              <a:rPr lang="en-US" sz="1600" dirty="0"/>
              <a:t>Most bookings came through a few main channels, such as </a:t>
            </a:r>
            <a:r>
              <a:rPr lang="en-US" sz="1600" b="1" dirty="0"/>
              <a:t>online platforms</a:t>
            </a:r>
            <a:r>
              <a:rPr lang="en-US" sz="1600" dirty="0"/>
              <a:t> or </a:t>
            </a:r>
            <a:r>
              <a:rPr lang="en-US" sz="1600" b="1" dirty="0"/>
              <a:t>corporate sources</a:t>
            </a:r>
            <a:r>
              <a:rPr lang="en-US" sz="1600" dirty="0"/>
              <a:t>, while others used offline or direct methods.</a:t>
            </a:r>
          </a:p>
          <a:p>
            <a:r>
              <a:rPr lang="en-US" sz="1600" dirty="0"/>
              <a:t> </a:t>
            </a:r>
            <a:r>
              <a:rPr kumimoji="0" lang="ar-EG" altLang="ar-E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Later, we’ll explore whether certain market segments are more prone to cancellations, which could help hotels focus on more reliable channels.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8C1C95-AF7F-2252-1241-6D0DA609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417" y="3320346"/>
            <a:ext cx="3687911" cy="29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E35878-3A2C-E3D1-7E30-B4CF46C1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dirty="0"/>
              <a:t>Car Parking Space vs Booking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F1945-2F4B-C499-722A-FD7E338B6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4" y="2061836"/>
            <a:ext cx="9943921" cy="3917773"/>
          </a:xfrm>
        </p:spPr>
        <p:txBody>
          <a:bodyPr>
            <a:normAutofit/>
          </a:bodyPr>
          <a:lstStyle/>
          <a:p>
            <a:r>
              <a:rPr lang="en-US" sz="1600" dirty="0"/>
              <a:t>“In this analysis, we examined whether reserving a </a:t>
            </a:r>
            <a:r>
              <a:rPr lang="en-US" sz="1600" b="1" dirty="0"/>
              <a:t>car parking space</a:t>
            </a:r>
            <a:r>
              <a:rPr lang="en-US" sz="1600" dirty="0"/>
              <a:t> is associated with booking cancellations.</a:t>
            </a:r>
          </a:p>
          <a:p>
            <a:r>
              <a:rPr lang="en-US" sz="1600" dirty="0"/>
              <a:t>We found that </a:t>
            </a:r>
            <a:r>
              <a:rPr lang="en-US" sz="1600" b="1" dirty="0"/>
              <a:t>guests who reserved parking were generally less likely to cancel their bookings</a:t>
            </a:r>
            <a:r>
              <a:rPr lang="en-US" sz="1600" dirty="0"/>
              <a:t>.</a:t>
            </a:r>
          </a:p>
          <a:p>
            <a:r>
              <a:rPr lang="en-US" sz="1600" dirty="0"/>
              <a:t>This behavior may indicate stronger commitment or better-defined travel plans among guests who arrive by car.</a:t>
            </a:r>
          </a:p>
          <a:p>
            <a:r>
              <a:rPr kumimoji="0" lang="ar-EG" altLang="ar-E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Therefore, the car parking feature could be a useful predictor in identifying reliable customers.”</a:t>
            </a:r>
          </a:p>
          <a:p>
            <a:endParaRPr lang="en-US" sz="1600" dirty="0"/>
          </a:p>
          <a:p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9A0802-23EF-A3BA-4040-F03A4998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058" y="3934173"/>
            <a:ext cx="3680030" cy="259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469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HOTEL CANCELATION PREDICTION</vt:lpstr>
      <vt:lpstr>Problem Statement</vt:lpstr>
      <vt:lpstr>Dataset Overview</vt:lpstr>
      <vt:lpstr>Exploratory Data Analysis (EDA)</vt:lpstr>
      <vt:lpstr>Booking Status Distribution</vt:lpstr>
      <vt:lpstr>Meal Plan Distribution and Impact</vt:lpstr>
      <vt:lpstr>Room Type Distribution and Trends</vt:lpstr>
      <vt:lpstr>Market Segment Analysis</vt:lpstr>
      <vt:lpstr>Car Parking Space vs Booking Status</vt:lpstr>
      <vt:lpstr>Correlation Heatmap of Numerical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Ayman</dc:creator>
  <cp:lastModifiedBy>الحسن طه</cp:lastModifiedBy>
  <cp:revision>6</cp:revision>
  <dcterms:created xsi:type="dcterms:W3CDTF">2025-05-02T19:56:16Z</dcterms:created>
  <dcterms:modified xsi:type="dcterms:W3CDTF">2025-07-02T00:45:55Z</dcterms:modified>
</cp:coreProperties>
</file>