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18288000" cy="10287000"/>
  <p:notesSz cx="6858000" cy="9144000"/>
  <p:embeddedFontLst>
    <p:embeddedFont>
      <p:font typeface="Canva Sans" panose="020B0604020202020204" charset="0"/>
      <p:regular r:id="rId15"/>
    </p:embeddedFont>
    <p:embeddedFont>
      <p:font typeface="Canva Sans Bold" panose="020B0604020202020204" charset="0"/>
      <p:regular r:id="rId16"/>
    </p:embeddedFont>
    <p:embeddedFont>
      <p:font typeface="Poppins" panose="00000500000000000000" pitchFamily="2" charset="0"/>
      <p:regular r:id="rId17"/>
    </p:embeddedFont>
    <p:embeddedFont>
      <p:font typeface="Poppins Bold" panose="00000800000000000000"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131D">
                <a:alpha val="100000"/>
              </a:srgbClr>
            </a:gs>
            <a:gs pos="100000">
              <a:srgbClr val="0F2E4A">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488140" y="779906"/>
            <a:ext cx="490819" cy="444414"/>
          </a:xfrm>
          <a:custGeom>
            <a:avLst/>
            <a:gdLst/>
            <a:ahLst/>
            <a:cxnLst/>
            <a:rect l="l" t="t" r="r" b="b"/>
            <a:pathLst>
              <a:path w="490819" h="444414">
                <a:moveTo>
                  <a:pt x="0" y="0"/>
                </a:moveTo>
                <a:lnTo>
                  <a:pt x="490819" y="0"/>
                </a:lnTo>
                <a:lnTo>
                  <a:pt x="490819" y="444414"/>
                </a:lnTo>
                <a:lnTo>
                  <a:pt x="0" y="4444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4212645" y="2700871"/>
            <a:ext cx="9862709" cy="4751685"/>
          </a:xfrm>
          <a:prstGeom prst="rect">
            <a:avLst/>
          </a:prstGeom>
        </p:spPr>
        <p:txBody>
          <a:bodyPr lIns="0" tIns="0" rIns="0" bIns="0" rtlCol="0" anchor="t">
            <a:spAutoFit/>
          </a:bodyPr>
          <a:lstStyle/>
          <a:p>
            <a:pPr algn="ctr">
              <a:lnSpc>
                <a:spcPts val="12336"/>
              </a:lnSpc>
            </a:pPr>
            <a:r>
              <a:rPr lang="en-US" sz="11529" b="1" dirty="0" err="1">
                <a:solidFill>
                  <a:srgbClr val="FFFFFF"/>
                </a:solidFill>
                <a:latin typeface="Poppins Bold"/>
                <a:ea typeface="Poppins Bold"/>
                <a:cs typeface="Poppins Bold"/>
                <a:sym typeface="Poppins Bold"/>
              </a:rPr>
              <a:t>Cellula</a:t>
            </a:r>
            <a:r>
              <a:rPr lang="en-US" sz="11529" b="1" dirty="0">
                <a:solidFill>
                  <a:srgbClr val="FFFFFF"/>
                </a:solidFill>
                <a:latin typeface="Poppins Bold"/>
                <a:ea typeface="Poppins Bold"/>
                <a:cs typeface="Poppins Bold"/>
                <a:sym typeface="Poppins Bold"/>
              </a:rPr>
              <a:t> </a:t>
            </a:r>
          </a:p>
          <a:p>
            <a:pPr algn="ctr">
              <a:lnSpc>
                <a:spcPts val="12336"/>
              </a:lnSpc>
            </a:pPr>
            <a:r>
              <a:rPr lang="en-US" sz="11529" b="1" dirty="0">
                <a:solidFill>
                  <a:srgbClr val="FFFFFF"/>
                </a:solidFill>
                <a:latin typeface="Poppins Bold"/>
                <a:ea typeface="Poppins Bold"/>
                <a:cs typeface="Poppins Bold"/>
                <a:sym typeface="Poppins Bold"/>
              </a:rPr>
              <a:t>Task 1</a:t>
            </a:r>
          </a:p>
          <a:p>
            <a:pPr algn="ctr">
              <a:lnSpc>
                <a:spcPts val="12336"/>
              </a:lnSpc>
            </a:pPr>
            <a:endParaRPr lang="en-US" sz="11529" b="1" dirty="0">
              <a:solidFill>
                <a:srgbClr val="FFFFFF"/>
              </a:solidFill>
              <a:latin typeface="Poppins Bold"/>
              <a:ea typeface="Poppins Bold"/>
              <a:cs typeface="Poppins Bold"/>
              <a:sym typeface="Poppins Bold"/>
            </a:endParaRPr>
          </a:p>
        </p:txBody>
      </p:sp>
      <p:sp>
        <p:nvSpPr>
          <p:cNvPr id="4" name="Freeform 4"/>
          <p:cNvSpPr/>
          <p:nvPr/>
        </p:nvSpPr>
        <p:spPr>
          <a:xfrm>
            <a:off x="-744683" y="3428669"/>
            <a:ext cx="5447285" cy="891374"/>
          </a:xfrm>
          <a:custGeom>
            <a:avLst/>
            <a:gdLst/>
            <a:ahLst/>
            <a:cxnLst/>
            <a:rect l="l" t="t" r="r" b="b"/>
            <a:pathLst>
              <a:path w="5447285" h="891374">
                <a:moveTo>
                  <a:pt x="0" y="0"/>
                </a:moveTo>
                <a:lnTo>
                  <a:pt x="5447285" y="0"/>
                </a:lnTo>
                <a:lnTo>
                  <a:pt x="5447285" y="891374"/>
                </a:lnTo>
                <a:lnTo>
                  <a:pt x="0" y="891374"/>
                </a:lnTo>
                <a:lnTo>
                  <a:pt x="0" y="0"/>
                </a:lnTo>
                <a:close/>
              </a:path>
            </a:pathLst>
          </a:custGeom>
          <a:blipFill>
            <a:blip r:embed="rId4">
              <a:alphaModFix amt="30000"/>
              <a:extLst>
                <a:ext uri="{96DAC541-7B7A-43D3-8B79-37D633B846F1}">
                  <asvg:svgBlip xmlns:asvg="http://schemas.microsoft.com/office/drawing/2016/SVG/main" r:embed="rId5"/>
                </a:ext>
              </a:extLst>
            </a:blip>
            <a:stretch>
              <a:fillRect/>
            </a:stretch>
          </a:blipFill>
        </p:spPr>
        <p:txBody>
          <a:bodyPr/>
          <a:lstStyle/>
          <a:p>
            <a:endParaRPr lang="en-GB"/>
          </a:p>
        </p:txBody>
      </p:sp>
      <p:sp>
        <p:nvSpPr>
          <p:cNvPr id="5" name="Freeform 5"/>
          <p:cNvSpPr/>
          <p:nvPr/>
        </p:nvSpPr>
        <p:spPr>
          <a:xfrm flipH="1" flipV="1">
            <a:off x="13763324" y="6770189"/>
            <a:ext cx="5447285" cy="891374"/>
          </a:xfrm>
          <a:custGeom>
            <a:avLst/>
            <a:gdLst/>
            <a:ahLst/>
            <a:cxnLst/>
            <a:rect l="l" t="t" r="r" b="b"/>
            <a:pathLst>
              <a:path w="5447285" h="891374">
                <a:moveTo>
                  <a:pt x="5447285" y="891374"/>
                </a:moveTo>
                <a:lnTo>
                  <a:pt x="0" y="891374"/>
                </a:lnTo>
                <a:lnTo>
                  <a:pt x="0" y="0"/>
                </a:lnTo>
                <a:lnTo>
                  <a:pt x="5447285" y="0"/>
                </a:lnTo>
                <a:lnTo>
                  <a:pt x="5447285" y="891374"/>
                </a:lnTo>
                <a:close/>
              </a:path>
            </a:pathLst>
          </a:custGeom>
          <a:blipFill>
            <a:blip r:embed="rId4">
              <a:alphaModFix amt="30000"/>
              <a:extLst>
                <a:ext uri="{96DAC541-7B7A-43D3-8B79-37D633B846F1}">
                  <asvg:svgBlip xmlns:asvg="http://schemas.microsoft.com/office/drawing/2016/SVG/main" r:embed="rId5"/>
                </a:ext>
              </a:extLst>
            </a:blip>
            <a:stretch>
              <a:fillRect/>
            </a:stretch>
          </a:blipFill>
        </p:spPr>
        <p:txBody>
          <a:bodyPr/>
          <a:lstStyle/>
          <a:p>
            <a:endParaRPr lang="en-GB"/>
          </a:p>
        </p:txBody>
      </p:sp>
      <p:sp>
        <p:nvSpPr>
          <p:cNvPr id="6" name="TextBox 6"/>
          <p:cNvSpPr txBox="1"/>
          <p:nvPr/>
        </p:nvSpPr>
        <p:spPr>
          <a:xfrm>
            <a:off x="3682852" y="6096139"/>
            <a:ext cx="10922297" cy="584201"/>
          </a:xfrm>
          <a:prstGeom prst="rect">
            <a:avLst/>
          </a:prstGeom>
        </p:spPr>
        <p:txBody>
          <a:bodyPr lIns="0" tIns="0" rIns="0" bIns="0" rtlCol="0" anchor="t">
            <a:spAutoFit/>
          </a:bodyPr>
          <a:lstStyle/>
          <a:p>
            <a:pPr algn="ctr">
              <a:lnSpc>
                <a:spcPts val="4759"/>
              </a:lnSpc>
            </a:pPr>
            <a:r>
              <a:rPr lang="en-US" sz="2799" spc="310">
                <a:solidFill>
                  <a:srgbClr val="FFFFFF"/>
                </a:solidFill>
                <a:latin typeface="Poppins"/>
                <a:ea typeface="Poppins"/>
                <a:cs typeface="Poppins"/>
                <a:sym typeface="Poppins"/>
              </a:rPr>
              <a:t>JOHN SHOUKRY </a:t>
            </a:r>
          </a:p>
        </p:txBody>
      </p:sp>
      <p:sp>
        <p:nvSpPr>
          <p:cNvPr id="7" name="TextBox 7"/>
          <p:cNvSpPr txBox="1"/>
          <p:nvPr/>
        </p:nvSpPr>
        <p:spPr>
          <a:xfrm>
            <a:off x="15951637"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FFFFFF"/>
                </a:solidFill>
                <a:latin typeface="Canva Sans"/>
                <a:ea typeface="Canva Sans"/>
                <a:cs typeface="Canva Sans"/>
                <a:sym typeface="Canva Sans"/>
              </a:rPr>
              <a:t>Page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131D">
                <a:alpha val="100000"/>
              </a:srgbClr>
            </a:gs>
            <a:gs pos="100000">
              <a:srgbClr val="0F2E4A">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0627668" y="3150530"/>
            <a:ext cx="7660332" cy="5889339"/>
          </a:xfrm>
          <a:custGeom>
            <a:avLst/>
            <a:gdLst/>
            <a:ahLst/>
            <a:cxnLst/>
            <a:rect l="l" t="t" r="r" b="b"/>
            <a:pathLst>
              <a:path w="7660332" h="5889339">
                <a:moveTo>
                  <a:pt x="0" y="0"/>
                </a:moveTo>
                <a:lnTo>
                  <a:pt x="7660332" y="0"/>
                </a:lnTo>
                <a:lnTo>
                  <a:pt x="7660332" y="5889339"/>
                </a:lnTo>
                <a:lnTo>
                  <a:pt x="0" y="5889339"/>
                </a:lnTo>
                <a:lnTo>
                  <a:pt x="0" y="0"/>
                </a:lnTo>
                <a:close/>
              </a:path>
            </a:pathLst>
          </a:custGeom>
          <a:blipFill>
            <a:blip r:embed="rId2"/>
            <a:stretch>
              <a:fillRect/>
            </a:stretch>
          </a:blipFill>
        </p:spPr>
        <p:txBody>
          <a:bodyPr/>
          <a:lstStyle/>
          <a:p>
            <a:endParaRPr lang="en-GB"/>
          </a:p>
        </p:txBody>
      </p:sp>
      <p:sp>
        <p:nvSpPr>
          <p:cNvPr id="3" name="TextBox 3"/>
          <p:cNvSpPr txBox="1"/>
          <p:nvPr/>
        </p:nvSpPr>
        <p:spPr>
          <a:xfrm>
            <a:off x="15951637"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FFFFFF"/>
                </a:solidFill>
                <a:latin typeface="Canva Sans"/>
                <a:ea typeface="Canva Sans"/>
                <a:cs typeface="Canva Sans"/>
                <a:sym typeface="Canva Sans"/>
              </a:rPr>
              <a:t>Page 10</a:t>
            </a:r>
          </a:p>
        </p:txBody>
      </p:sp>
      <p:sp>
        <p:nvSpPr>
          <p:cNvPr id="4" name="TextBox 4"/>
          <p:cNvSpPr txBox="1"/>
          <p:nvPr/>
        </p:nvSpPr>
        <p:spPr>
          <a:xfrm>
            <a:off x="9139238" y="4945063"/>
            <a:ext cx="9525" cy="349250"/>
          </a:xfrm>
          <a:prstGeom prst="rect">
            <a:avLst/>
          </a:prstGeom>
        </p:spPr>
        <p:txBody>
          <a:bodyPr lIns="0" tIns="0" rIns="0" bIns="0" rtlCol="0" anchor="t">
            <a:spAutoFit/>
          </a:bodyPr>
          <a:lstStyle/>
          <a:p>
            <a:pPr algn="ctr">
              <a:lnSpc>
                <a:spcPts val="2800"/>
              </a:lnSpc>
              <a:spcBef>
                <a:spcPct val="0"/>
              </a:spcBef>
            </a:pPr>
            <a:endParaRPr/>
          </a:p>
        </p:txBody>
      </p:sp>
      <p:sp>
        <p:nvSpPr>
          <p:cNvPr id="5" name="TextBox 5"/>
          <p:cNvSpPr txBox="1"/>
          <p:nvPr/>
        </p:nvSpPr>
        <p:spPr>
          <a:xfrm>
            <a:off x="1047512" y="1333916"/>
            <a:ext cx="12592288" cy="887095"/>
          </a:xfrm>
          <a:prstGeom prst="rect">
            <a:avLst/>
          </a:prstGeom>
        </p:spPr>
        <p:txBody>
          <a:bodyPr wrap="square" lIns="0" tIns="0" rIns="0" bIns="0" rtlCol="0" anchor="t">
            <a:spAutoFit/>
          </a:bodyPr>
          <a:lstStyle/>
          <a:p>
            <a:pPr algn="ctr">
              <a:lnSpc>
                <a:spcPts val="7279"/>
              </a:lnSpc>
            </a:pPr>
            <a:r>
              <a:rPr lang="en-US" sz="5199" b="1" dirty="0">
                <a:solidFill>
                  <a:srgbClr val="FFFFFF"/>
                </a:solidFill>
                <a:latin typeface="Canva Sans Bold"/>
                <a:ea typeface="Canva Sans Bold"/>
                <a:cs typeface="Canva Sans Bold"/>
                <a:sym typeface="Canva Sans Bold"/>
              </a:rPr>
              <a:t>Repeated influence on  booking status</a:t>
            </a:r>
          </a:p>
        </p:txBody>
      </p:sp>
      <p:sp>
        <p:nvSpPr>
          <p:cNvPr id="6" name="TextBox 6"/>
          <p:cNvSpPr txBox="1"/>
          <p:nvPr/>
        </p:nvSpPr>
        <p:spPr>
          <a:xfrm>
            <a:off x="638951" y="3447250"/>
            <a:ext cx="9988717" cy="2647950"/>
          </a:xfrm>
          <a:prstGeom prst="rect">
            <a:avLst/>
          </a:prstGeom>
        </p:spPr>
        <p:txBody>
          <a:bodyPr lIns="0" tIns="0" rIns="0" bIns="0" rtlCol="0" anchor="t">
            <a:spAutoFit/>
          </a:bodyPr>
          <a:lstStyle/>
          <a:p>
            <a:pPr algn="l">
              <a:lnSpc>
                <a:spcPts val="4200"/>
              </a:lnSpc>
              <a:spcBef>
                <a:spcPct val="0"/>
              </a:spcBef>
            </a:pPr>
            <a:r>
              <a:rPr lang="en-US" sz="3000">
                <a:solidFill>
                  <a:srgbClr val="FFFFFF"/>
                </a:solidFill>
                <a:latin typeface="Canva Sans"/>
                <a:ea typeface="Canva Sans"/>
                <a:cs typeface="Canva Sans"/>
                <a:sym typeface="Canva Sans"/>
              </a:rPr>
              <a:t>customers who Came before to the Hotel are less likely to cancel the reservation</a:t>
            </a:r>
          </a:p>
          <a:p>
            <a:pPr algn="l">
              <a:lnSpc>
                <a:spcPts val="4200"/>
              </a:lnSpc>
              <a:spcBef>
                <a:spcPct val="0"/>
              </a:spcBef>
            </a:pPr>
            <a:endParaRPr lang="en-US" sz="3000">
              <a:solidFill>
                <a:srgbClr val="FFFFFF"/>
              </a:solidFill>
              <a:latin typeface="Canva Sans"/>
              <a:ea typeface="Canva Sans"/>
              <a:cs typeface="Canva Sans"/>
              <a:sym typeface="Canva Sans"/>
            </a:endParaRPr>
          </a:p>
          <a:p>
            <a:pPr algn="l">
              <a:lnSpc>
                <a:spcPts val="4200"/>
              </a:lnSpc>
              <a:spcBef>
                <a:spcPct val="0"/>
              </a:spcBef>
            </a:pPr>
            <a:r>
              <a:rPr lang="en-US" sz="3000">
                <a:solidFill>
                  <a:srgbClr val="FFFFFF"/>
                </a:solidFill>
                <a:latin typeface="Canva Sans"/>
                <a:ea typeface="Canva Sans"/>
                <a:cs typeface="Canva Sans"/>
                <a:sym typeface="Canva Sans"/>
              </a:rPr>
              <a:t>New guests (Repeated = 0) show a higher cancellation rate, possibly due to uncertainty or better deals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131D">
                <a:alpha val="100000"/>
              </a:srgbClr>
            </a:gs>
            <a:gs pos="100000">
              <a:srgbClr val="0F2E4A">
                <a:alpha val="100000"/>
              </a:srgbClr>
            </a:gs>
          </a:gsLst>
          <a:lin ang="0"/>
        </a:gradFill>
        <a:effectLst/>
      </p:bgPr>
    </p:bg>
    <p:spTree>
      <p:nvGrpSpPr>
        <p:cNvPr id="1" name="">
          <a:extLst>
            <a:ext uri="{FF2B5EF4-FFF2-40B4-BE49-F238E27FC236}">
              <a16:creationId xmlns:a16="http://schemas.microsoft.com/office/drawing/2014/main" id="{F83AF242-43FB-DFF6-ADEC-DD7162DAA303}"/>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5C5BEA29-DE5B-CD58-00A2-882F7E264E14}"/>
              </a:ext>
            </a:extLst>
          </p:cNvPr>
          <p:cNvSpPr txBox="1"/>
          <p:nvPr/>
        </p:nvSpPr>
        <p:spPr>
          <a:xfrm>
            <a:off x="15561363" y="9210675"/>
            <a:ext cx="932948" cy="335541"/>
          </a:xfrm>
          <a:prstGeom prst="rect">
            <a:avLst/>
          </a:prstGeom>
        </p:spPr>
        <p:txBody>
          <a:bodyPr wrap="none" lIns="0" tIns="0" rIns="0" bIns="0" rtlCol="0" anchor="t">
            <a:spAutoFit/>
          </a:bodyPr>
          <a:lstStyle/>
          <a:p>
            <a:pPr algn="ctr">
              <a:lnSpc>
                <a:spcPts val="2800"/>
              </a:lnSpc>
              <a:spcBef>
                <a:spcPct val="0"/>
              </a:spcBef>
            </a:pPr>
            <a:r>
              <a:rPr lang="en-US" sz="2000" dirty="0">
                <a:solidFill>
                  <a:srgbClr val="FFFFFF"/>
                </a:solidFill>
                <a:latin typeface="Canva Sans"/>
                <a:ea typeface="Canva Sans"/>
                <a:cs typeface="Canva Sans"/>
                <a:sym typeface="Canva Sans"/>
              </a:rPr>
              <a:t>Page 11</a:t>
            </a:r>
          </a:p>
        </p:txBody>
      </p:sp>
      <p:sp>
        <p:nvSpPr>
          <p:cNvPr id="4" name="TextBox 4">
            <a:extLst>
              <a:ext uri="{FF2B5EF4-FFF2-40B4-BE49-F238E27FC236}">
                <a16:creationId xmlns:a16="http://schemas.microsoft.com/office/drawing/2014/main" id="{91445556-FCDC-5033-8727-9EA16E42C886}"/>
              </a:ext>
            </a:extLst>
          </p:cNvPr>
          <p:cNvSpPr txBox="1"/>
          <p:nvPr/>
        </p:nvSpPr>
        <p:spPr>
          <a:xfrm>
            <a:off x="9139238" y="4945063"/>
            <a:ext cx="9525" cy="349250"/>
          </a:xfrm>
          <a:prstGeom prst="rect">
            <a:avLst/>
          </a:prstGeom>
        </p:spPr>
        <p:txBody>
          <a:bodyPr lIns="0" tIns="0" rIns="0" bIns="0" rtlCol="0" anchor="t">
            <a:spAutoFit/>
          </a:bodyPr>
          <a:lstStyle/>
          <a:p>
            <a:pPr algn="ctr">
              <a:lnSpc>
                <a:spcPts val="2800"/>
              </a:lnSpc>
              <a:spcBef>
                <a:spcPct val="0"/>
              </a:spcBef>
            </a:pPr>
            <a:endParaRPr/>
          </a:p>
        </p:txBody>
      </p:sp>
      <p:sp>
        <p:nvSpPr>
          <p:cNvPr id="5" name="TextBox 5">
            <a:extLst>
              <a:ext uri="{FF2B5EF4-FFF2-40B4-BE49-F238E27FC236}">
                <a16:creationId xmlns:a16="http://schemas.microsoft.com/office/drawing/2014/main" id="{CF3384BC-FC77-2A08-2AD6-5A1D48136292}"/>
              </a:ext>
            </a:extLst>
          </p:cNvPr>
          <p:cNvSpPr txBox="1"/>
          <p:nvPr/>
        </p:nvSpPr>
        <p:spPr>
          <a:xfrm>
            <a:off x="1295400" y="1409700"/>
            <a:ext cx="12592288" cy="887095"/>
          </a:xfrm>
          <a:prstGeom prst="rect">
            <a:avLst/>
          </a:prstGeom>
        </p:spPr>
        <p:txBody>
          <a:bodyPr wrap="square" lIns="0" tIns="0" rIns="0" bIns="0" rtlCol="0" anchor="t">
            <a:spAutoFit/>
          </a:bodyPr>
          <a:lstStyle/>
          <a:p>
            <a:pPr>
              <a:lnSpc>
                <a:spcPts val="7279"/>
              </a:lnSpc>
            </a:pPr>
            <a:r>
              <a:rPr lang="en-US" sz="5199" b="1" dirty="0">
                <a:solidFill>
                  <a:srgbClr val="FFFFFF"/>
                </a:solidFill>
                <a:latin typeface="Canva Sans Bold"/>
                <a:ea typeface="Canva Sans Bold"/>
                <a:cs typeface="Canva Sans Bold"/>
                <a:sym typeface="Canva Sans Bold"/>
              </a:rPr>
              <a:t>Conclusion </a:t>
            </a:r>
          </a:p>
        </p:txBody>
      </p:sp>
      <p:sp>
        <p:nvSpPr>
          <p:cNvPr id="6" name="TextBox 6">
            <a:extLst>
              <a:ext uri="{FF2B5EF4-FFF2-40B4-BE49-F238E27FC236}">
                <a16:creationId xmlns:a16="http://schemas.microsoft.com/office/drawing/2014/main" id="{56589AA2-BA9F-01D1-C5A6-DCD843770C6D}"/>
              </a:ext>
            </a:extLst>
          </p:cNvPr>
          <p:cNvSpPr txBox="1"/>
          <p:nvPr/>
        </p:nvSpPr>
        <p:spPr>
          <a:xfrm>
            <a:off x="1828800" y="2031881"/>
            <a:ext cx="9988717" cy="6524863"/>
          </a:xfrm>
          <a:prstGeom prst="rect">
            <a:avLst/>
          </a:prstGeom>
        </p:spPr>
        <p:txBody>
          <a:bodyPr lIns="0" tIns="0" rIns="0" bIns="0" rtlCol="0" anchor="t">
            <a:spAutoFit/>
          </a:bodyPr>
          <a:lstStyle/>
          <a:p>
            <a:pPr algn="l">
              <a:spcBef>
                <a:spcPct val="0"/>
              </a:spcBef>
            </a:pPr>
            <a:endParaRPr lang="en-US" sz="2000" dirty="0">
              <a:solidFill>
                <a:srgbClr val="FFFFFF"/>
              </a:solidFill>
              <a:latin typeface="Canva Sans"/>
              <a:ea typeface="Canva Sans"/>
              <a:cs typeface="Canva Sans"/>
              <a:sym typeface="Canva Sans"/>
            </a:endParaRPr>
          </a:p>
          <a:p>
            <a:pPr algn="l">
              <a:spcBef>
                <a:spcPct val="0"/>
              </a:spcBef>
            </a:pPr>
            <a:endParaRPr lang="en-US" sz="2000" dirty="0">
              <a:solidFill>
                <a:srgbClr val="FFFFFF"/>
              </a:solidFill>
              <a:latin typeface="Canva Sans"/>
              <a:ea typeface="Canva Sans"/>
              <a:cs typeface="Canva Sans"/>
              <a:sym typeface="Canva Sans"/>
            </a:endParaRPr>
          </a:p>
          <a:p>
            <a:pPr marL="342900" indent="-342900" algn="l">
              <a:spcBef>
                <a:spcPct val="0"/>
              </a:spcBef>
              <a:buFont typeface="Arial" panose="020B0604020202020204" pitchFamily="34" charset="0"/>
              <a:buChar char="•"/>
            </a:pPr>
            <a:r>
              <a:rPr lang="en-GB" sz="2400" dirty="0">
                <a:solidFill>
                  <a:srgbClr val="FFFFFF"/>
                </a:solidFill>
                <a:latin typeface="Canva Sans"/>
                <a:ea typeface="Canva Sans"/>
                <a:cs typeface="Canva Sans"/>
                <a:sym typeface="Canva Sans"/>
              </a:rPr>
              <a:t>High Cancellation Rate: 32.77% of bookings are </a:t>
            </a:r>
            <a:r>
              <a:rPr lang="en-GB" sz="2400" dirty="0" err="1">
                <a:solidFill>
                  <a:srgbClr val="FFFFFF"/>
                </a:solidFill>
                <a:latin typeface="Canva Sans"/>
                <a:ea typeface="Canva Sans"/>
                <a:cs typeface="Canva Sans"/>
                <a:sym typeface="Canva Sans"/>
              </a:rPr>
              <a:t>canceled</a:t>
            </a:r>
            <a:r>
              <a:rPr lang="en-GB" sz="2400" dirty="0">
                <a:solidFill>
                  <a:srgbClr val="FFFFFF"/>
                </a:solidFill>
                <a:latin typeface="Canva Sans"/>
                <a:ea typeface="Canva Sans"/>
                <a:cs typeface="Canva Sans"/>
                <a:sym typeface="Canva Sans"/>
              </a:rPr>
              <a:t>, impacting revenue and operations.</a:t>
            </a:r>
          </a:p>
          <a:p>
            <a:pPr marL="342900" indent="-342900" algn="l">
              <a:spcBef>
                <a:spcPct val="0"/>
              </a:spcBef>
              <a:buFont typeface="Arial" panose="020B0604020202020204" pitchFamily="34" charset="0"/>
              <a:buChar char="•"/>
            </a:pPr>
            <a:endParaRPr lang="en-GB" sz="2400" dirty="0">
              <a:solidFill>
                <a:srgbClr val="FFFFFF"/>
              </a:solidFill>
              <a:latin typeface="Canva Sans"/>
              <a:ea typeface="Canva Sans"/>
              <a:cs typeface="Canva Sans"/>
              <a:sym typeface="Canva Sans"/>
            </a:endParaRPr>
          </a:p>
          <a:p>
            <a:pPr marL="342900" indent="-342900" algn="l">
              <a:spcBef>
                <a:spcPct val="0"/>
              </a:spcBef>
              <a:buFont typeface="Arial" panose="020B0604020202020204" pitchFamily="34" charset="0"/>
              <a:buChar char="•"/>
            </a:pPr>
            <a:r>
              <a:rPr lang="en-GB" sz="2400" dirty="0">
                <a:solidFill>
                  <a:srgbClr val="FFFFFF"/>
                </a:solidFill>
                <a:latin typeface="Canva Sans"/>
                <a:ea typeface="Canva Sans"/>
                <a:cs typeface="Canva Sans"/>
                <a:sym typeface="Canva Sans"/>
              </a:rPr>
              <a:t>Key Drivers:</a:t>
            </a:r>
          </a:p>
          <a:p>
            <a:pPr marL="342900" indent="-342900" algn="l">
              <a:spcBef>
                <a:spcPct val="0"/>
              </a:spcBef>
              <a:buFont typeface="Arial" panose="020B0604020202020204" pitchFamily="34" charset="0"/>
              <a:buChar char="•"/>
            </a:pPr>
            <a:endParaRPr lang="en-GB" sz="2400" dirty="0">
              <a:solidFill>
                <a:srgbClr val="FFFFFF"/>
              </a:solidFill>
              <a:latin typeface="Canva Sans"/>
              <a:ea typeface="Canva Sans"/>
              <a:cs typeface="Canva Sans"/>
              <a:sym typeface="Canva Sans"/>
            </a:endParaRPr>
          </a:p>
          <a:p>
            <a:pPr marL="342900" indent="-342900" algn="l">
              <a:spcBef>
                <a:spcPct val="0"/>
              </a:spcBef>
              <a:buFont typeface="Arial" panose="020B0604020202020204" pitchFamily="34" charset="0"/>
              <a:buChar char="•"/>
            </a:pPr>
            <a:r>
              <a:rPr lang="en-GB" sz="2400" dirty="0">
                <a:solidFill>
                  <a:srgbClr val="FFFFFF"/>
                </a:solidFill>
                <a:latin typeface="Canva Sans"/>
                <a:ea typeface="Canva Sans"/>
                <a:cs typeface="Canva Sans"/>
                <a:sym typeface="Canva Sans"/>
              </a:rPr>
              <a:t>Price: Higher prices correlate with more cancellations (potential dissatisfaction).</a:t>
            </a:r>
          </a:p>
          <a:p>
            <a:pPr marL="342900" indent="-342900" algn="l">
              <a:spcBef>
                <a:spcPct val="0"/>
              </a:spcBef>
              <a:buFont typeface="Arial" panose="020B0604020202020204" pitchFamily="34" charset="0"/>
              <a:buChar char="•"/>
            </a:pPr>
            <a:endParaRPr lang="en-GB" sz="2400" dirty="0">
              <a:solidFill>
                <a:srgbClr val="FFFFFF"/>
              </a:solidFill>
              <a:latin typeface="Canva Sans"/>
              <a:ea typeface="Canva Sans"/>
              <a:cs typeface="Canva Sans"/>
              <a:sym typeface="Canva Sans"/>
            </a:endParaRPr>
          </a:p>
          <a:p>
            <a:pPr marL="342900" indent="-342900" algn="l">
              <a:spcBef>
                <a:spcPct val="0"/>
              </a:spcBef>
              <a:buFont typeface="Arial" panose="020B0604020202020204" pitchFamily="34" charset="0"/>
              <a:buChar char="•"/>
            </a:pPr>
            <a:r>
              <a:rPr lang="en-GB" sz="2400" dirty="0">
                <a:solidFill>
                  <a:srgbClr val="FFFFFF"/>
                </a:solidFill>
                <a:latin typeface="Canva Sans"/>
                <a:ea typeface="Canva Sans"/>
                <a:cs typeface="Canva Sans"/>
                <a:sym typeface="Canva Sans"/>
              </a:rPr>
              <a:t>Lead Time: Longer advance bookings increase cancellations (customers may find better deals).</a:t>
            </a:r>
          </a:p>
          <a:p>
            <a:pPr marL="342900" indent="-342900" algn="l">
              <a:spcBef>
                <a:spcPct val="0"/>
              </a:spcBef>
              <a:buFont typeface="Arial" panose="020B0604020202020204" pitchFamily="34" charset="0"/>
              <a:buChar char="•"/>
            </a:pPr>
            <a:endParaRPr lang="en-GB" sz="2400" dirty="0">
              <a:solidFill>
                <a:srgbClr val="FFFFFF"/>
              </a:solidFill>
              <a:latin typeface="Canva Sans"/>
              <a:ea typeface="Canva Sans"/>
              <a:cs typeface="Canva Sans"/>
              <a:sym typeface="Canva Sans"/>
            </a:endParaRPr>
          </a:p>
          <a:p>
            <a:pPr marL="342900" indent="-342900" algn="l">
              <a:spcBef>
                <a:spcPct val="0"/>
              </a:spcBef>
              <a:buFont typeface="Arial" panose="020B0604020202020204" pitchFamily="34" charset="0"/>
              <a:buChar char="•"/>
            </a:pPr>
            <a:r>
              <a:rPr lang="en-GB" sz="2400" dirty="0">
                <a:solidFill>
                  <a:srgbClr val="FFFFFF"/>
                </a:solidFill>
                <a:latin typeface="Canva Sans"/>
                <a:ea typeface="Canva Sans"/>
                <a:cs typeface="Canva Sans"/>
                <a:sym typeface="Canva Sans"/>
              </a:rPr>
              <a:t>Market Segment: Online bookings dominate but have the highest cancellation risk.</a:t>
            </a:r>
          </a:p>
          <a:p>
            <a:pPr marL="342900" indent="-342900" algn="l">
              <a:spcBef>
                <a:spcPct val="0"/>
              </a:spcBef>
              <a:buFont typeface="Arial" panose="020B0604020202020204" pitchFamily="34" charset="0"/>
              <a:buChar char="•"/>
            </a:pPr>
            <a:endParaRPr lang="en-GB" sz="2400" dirty="0">
              <a:solidFill>
                <a:srgbClr val="FFFFFF"/>
              </a:solidFill>
              <a:latin typeface="Canva Sans"/>
              <a:ea typeface="Canva Sans"/>
              <a:cs typeface="Canva Sans"/>
              <a:sym typeface="Canva Sans"/>
            </a:endParaRPr>
          </a:p>
          <a:p>
            <a:pPr marL="342900" indent="-342900" algn="l">
              <a:spcBef>
                <a:spcPct val="0"/>
              </a:spcBef>
              <a:buFont typeface="Arial" panose="020B0604020202020204" pitchFamily="34" charset="0"/>
              <a:buChar char="•"/>
            </a:pPr>
            <a:r>
              <a:rPr lang="en-GB" sz="2400" dirty="0">
                <a:solidFill>
                  <a:srgbClr val="FFFFFF"/>
                </a:solidFill>
                <a:latin typeface="Canva Sans"/>
                <a:ea typeface="Canva Sans"/>
                <a:cs typeface="Canva Sans"/>
                <a:sym typeface="Canva Sans"/>
              </a:rPr>
              <a:t>Repeat Guests: Returning customers are less likely to cancel.</a:t>
            </a:r>
          </a:p>
          <a:p>
            <a:pPr algn="l">
              <a:spcBef>
                <a:spcPct val="0"/>
              </a:spcBef>
            </a:pPr>
            <a:endParaRPr lang="en-GB" sz="2400" dirty="0">
              <a:solidFill>
                <a:srgbClr val="FFFFFF"/>
              </a:solidFill>
              <a:latin typeface="Canva Sans"/>
              <a:ea typeface="Canva Sans"/>
              <a:cs typeface="Canva Sans"/>
              <a:sym typeface="Canva Sans"/>
            </a:endParaRPr>
          </a:p>
        </p:txBody>
      </p:sp>
    </p:spTree>
    <p:extLst>
      <p:ext uri="{BB962C8B-B14F-4D97-AF65-F5344CB8AC3E}">
        <p14:creationId xmlns:p14="http://schemas.microsoft.com/office/powerpoint/2010/main" val="3712920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131D">
                <a:alpha val="100000"/>
              </a:srgbClr>
            </a:gs>
            <a:gs pos="100000">
              <a:srgbClr val="0F2E4A">
                <a:alpha val="100000"/>
              </a:srgbClr>
            </a:gs>
          </a:gsLst>
          <a:lin ang="0"/>
        </a:gradFill>
        <a:effectLst/>
      </p:bgPr>
    </p:bg>
    <p:spTree>
      <p:nvGrpSpPr>
        <p:cNvPr id="1" name="">
          <a:extLst>
            <a:ext uri="{FF2B5EF4-FFF2-40B4-BE49-F238E27FC236}">
              <a16:creationId xmlns:a16="http://schemas.microsoft.com/office/drawing/2014/main" id="{CBD1BF9E-4A0E-F060-EC3D-F0F52FCCD09B}"/>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AD7F70FA-5867-520A-83BA-3317F0731A32}"/>
              </a:ext>
            </a:extLst>
          </p:cNvPr>
          <p:cNvSpPr txBox="1"/>
          <p:nvPr/>
        </p:nvSpPr>
        <p:spPr>
          <a:xfrm>
            <a:off x="15558959" y="9210675"/>
            <a:ext cx="937757" cy="335541"/>
          </a:xfrm>
          <a:prstGeom prst="rect">
            <a:avLst/>
          </a:prstGeom>
        </p:spPr>
        <p:txBody>
          <a:bodyPr wrap="none" lIns="0" tIns="0" rIns="0" bIns="0" rtlCol="0" anchor="t">
            <a:spAutoFit/>
          </a:bodyPr>
          <a:lstStyle/>
          <a:p>
            <a:pPr algn="ctr">
              <a:lnSpc>
                <a:spcPts val="2800"/>
              </a:lnSpc>
              <a:spcBef>
                <a:spcPct val="0"/>
              </a:spcBef>
            </a:pPr>
            <a:r>
              <a:rPr lang="en-US" sz="2000" dirty="0">
                <a:solidFill>
                  <a:srgbClr val="FFFFFF"/>
                </a:solidFill>
                <a:latin typeface="Canva Sans"/>
                <a:ea typeface="Canva Sans"/>
                <a:cs typeface="Canva Sans"/>
                <a:sym typeface="Canva Sans"/>
              </a:rPr>
              <a:t>Page 12</a:t>
            </a:r>
          </a:p>
        </p:txBody>
      </p:sp>
      <p:sp>
        <p:nvSpPr>
          <p:cNvPr id="4" name="TextBox 4">
            <a:extLst>
              <a:ext uri="{FF2B5EF4-FFF2-40B4-BE49-F238E27FC236}">
                <a16:creationId xmlns:a16="http://schemas.microsoft.com/office/drawing/2014/main" id="{C8C9D003-7533-1AA4-835A-2DD973C8B7FD}"/>
              </a:ext>
            </a:extLst>
          </p:cNvPr>
          <p:cNvSpPr txBox="1"/>
          <p:nvPr/>
        </p:nvSpPr>
        <p:spPr>
          <a:xfrm>
            <a:off x="9139238" y="4945063"/>
            <a:ext cx="9525" cy="349250"/>
          </a:xfrm>
          <a:prstGeom prst="rect">
            <a:avLst/>
          </a:prstGeom>
        </p:spPr>
        <p:txBody>
          <a:bodyPr lIns="0" tIns="0" rIns="0" bIns="0" rtlCol="0" anchor="t">
            <a:spAutoFit/>
          </a:bodyPr>
          <a:lstStyle/>
          <a:p>
            <a:pPr algn="ctr">
              <a:lnSpc>
                <a:spcPts val="2800"/>
              </a:lnSpc>
              <a:spcBef>
                <a:spcPct val="0"/>
              </a:spcBef>
            </a:pPr>
            <a:endParaRPr/>
          </a:p>
        </p:txBody>
      </p:sp>
      <p:sp>
        <p:nvSpPr>
          <p:cNvPr id="5" name="TextBox 5">
            <a:extLst>
              <a:ext uri="{FF2B5EF4-FFF2-40B4-BE49-F238E27FC236}">
                <a16:creationId xmlns:a16="http://schemas.microsoft.com/office/drawing/2014/main" id="{A61FE2BB-1ECB-764F-2978-1905B20D1C0C}"/>
              </a:ext>
            </a:extLst>
          </p:cNvPr>
          <p:cNvSpPr txBox="1"/>
          <p:nvPr/>
        </p:nvSpPr>
        <p:spPr>
          <a:xfrm>
            <a:off x="1295400" y="1409700"/>
            <a:ext cx="12592288" cy="887095"/>
          </a:xfrm>
          <a:prstGeom prst="rect">
            <a:avLst/>
          </a:prstGeom>
        </p:spPr>
        <p:txBody>
          <a:bodyPr wrap="square" lIns="0" tIns="0" rIns="0" bIns="0" rtlCol="0" anchor="t">
            <a:spAutoFit/>
          </a:bodyPr>
          <a:lstStyle/>
          <a:p>
            <a:pPr>
              <a:lnSpc>
                <a:spcPts val="7279"/>
              </a:lnSpc>
            </a:pPr>
            <a:r>
              <a:rPr lang="en-US" sz="5199" b="1" dirty="0">
                <a:solidFill>
                  <a:srgbClr val="FFFFFF"/>
                </a:solidFill>
                <a:latin typeface="Canva Sans Bold"/>
                <a:ea typeface="Canva Sans Bold"/>
                <a:cs typeface="Canva Sans Bold"/>
                <a:sym typeface="Canva Sans Bold"/>
              </a:rPr>
              <a:t>Recommendation </a:t>
            </a:r>
          </a:p>
        </p:txBody>
      </p:sp>
      <p:sp>
        <p:nvSpPr>
          <p:cNvPr id="6" name="TextBox 6">
            <a:extLst>
              <a:ext uri="{FF2B5EF4-FFF2-40B4-BE49-F238E27FC236}">
                <a16:creationId xmlns:a16="http://schemas.microsoft.com/office/drawing/2014/main" id="{458846EC-0E2B-B1D9-535E-3A68161E2605}"/>
              </a:ext>
            </a:extLst>
          </p:cNvPr>
          <p:cNvSpPr txBox="1"/>
          <p:nvPr/>
        </p:nvSpPr>
        <p:spPr>
          <a:xfrm>
            <a:off x="1752600" y="2729072"/>
            <a:ext cx="9988717" cy="2215991"/>
          </a:xfrm>
          <a:prstGeom prst="rect">
            <a:avLst/>
          </a:prstGeom>
        </p:spPr>
        <p:txBody>
          <a:bodyPr lIns="0" tIns="0" rIns="0" bIns="0" rtlCol="0" anchor="t">
            <a:spAutoFit/>
          </a:bodyPr>
          <a:lstStyle/>
          <a:p>
            <a:pPr>
              <a:spcBef>
                <a:spcPct val="0"/>
              </a:spcBef>
            </a:pPr>
            <a:endParaRPr lang="en-GB" sz="2400" dirty="0">
              <a:solidFill>
                <a:srgbClr val="FFFFFF"/>
              </a:solidFill>
              <a:latin typeface="Canva Sans"/>
              <a:ea typeface="Canva Sans"/>
              <a:cs typeface="Canva Sans"/>
              <a:sym typeface="Canva Sans"/>
            </a:endParaRPr>
          </a:p>
          <a:p>
            <a:pPr marL="342900" indent="-342900">
              <a:spcBef>
                <a:spcPct val="0"/>
              </a:spcBef>
              <a:buFont typeface="Arial" panose="020B0604020202020204" pitchFamily="34" charset="0"/>
              <a:buChar char="•"/>
            </a:pPr>
            <a:r>
              <a:rPr lang="en-GB" sz="2400" dirty="0">
                <a:solidFill>
                  <a:srgbClr val="FFFFFF"/>
                </a:solidFill>
                <a:latin typeface="Canva Sans"/>
                <a:ea typeface="Canva Sans"/>
                <a:cs typeface="Canva Sans"/>
                <a:sym typeface="Canva Sans"/>
              </a:rPr>
              <a:t>Offer incentives for early reservations to reduce last-minute cancellations.</a:t>
            </a:r>
          </a:p>
          <a:p>
            <a:pPr marL="342900" indent="-342900">
              <a:spcBef>
                <a:spcPct val="0"/>
              </a:spcBef>
              <a:buFont typeface="Arial" panose="020B0604020202020204" pitchFamily="34" charset="0"/>
              <a:buChar char="•"/>
            </a:pPr>
            <a:endParaRPr lang="en-GB" sz="2400" dirty="0">
              <a:solidFill>
                <a:srgbClr val="FFFFFF"/>
              </a:solidFill>
              <a:latin typeface="Canva Sans"/>
              <a:ea typeface="Canva Sans"/>
              <a:cs typeface="Canva Sans"/>
              <a:sym typeface="Canva Sans"/>
            </a:endParaRPr>
          </a:p>
          <a:p>
            <a:pPr marL="342900" indent="-342900">
              <a:spcBef>
                <a:spcPct val="0"/>
              </a:spcBef>
              <a:buFont typeface="Arial" panose="020B0604020202020204" pitchFamily="34" charset="0"/>
              <a:buChar char="•"/>
            </a:pPr>
            <a:r>
              <a:rPr lang="en-GB" sz="2400" dirty="0">
                <a:solidFill>
                  <a:srgbClr val="FFFFFF"/>
                </a:solidFill>
                <a:latin typeface="Canva Sans"/>
                <a:ea typeface="Canva Sans"/>
                <a:cs typeface="Canva Sans"/>
                <a:sym typeface="Canva Sans"/>
              </a:rPr>
              <a:t>Target retention strategies for repeat guests (loyalty programs).</a:t>
            </a:r>
          </a:p>
          <a:p>
            <a:pPr algn="l">
              <a:spcBef>
                <a:spcPct val="0"/>
              </a:spcBef>
            </a:pPr>
            <a:endParaRPr lang="en-GB" sz="2400" dirty="0">
              <a:solidFill>
                <a:srgbClr val="FFFFFF"/>
              </a:solidFill>
              <a:latin typeface="Canva Sans"/>
              <a:ea typeface="Canva Sans"/>
              <a:cs typeface="Canva Sans"/>
              <a:sym typeface="Canva Sans"/>
            </a:endParaRPr>
          </a:p>
        </p:txBody>
      </p:sp>
      <p:sp>
        <p:nvSpPr>
          <p:cNvPr id="7" name="TextBox 6">
            <a:extLst>
              <a:ext uri="{FF2B5EF4-FFF2-40B4-BE49-F238E27FC236}">
                <a16:creationId xmlns:a16="http://schemas.microsoft.com/office/drawing/2014/main" id="{65647B09-232A-37DF-7ACD-EDB5DC21E923}"/>
              </a:ext>
            </a:extLst>
          </p:cNvPr>
          <p:cNvSpPr txBox="1"/>
          <p:nvPr/>
        </p:nvSpPr>
        <p:spPr>
          <a:xfrm>
            <a:off x="1295400" y="5261129"/>
            <a:ext cx="9144000" cy="966547"/>
          </a:xfrm>
          <a:prstGeom prst="rect">
            <a:avLst/>
          </a:prstGeom>
          <a:noFill/>
        </p:spPr>
        <p:txBody>
          <a:bodyPr wrap="square">
            <a:spAutoFit/>
          </a:bodyPr>
          <a:lstStyle/>
          <a:p>
            <a:pPr>
              <a:lnSpc>
                <a:spcPts val="7279"/>
              </a:lnSpc>
            </a:pPr>
            <a:r>
              <a:rPr lang="en-US" sz="5199" b="1" dirty="0">
                <a:solidFill>
                  <a:srgbClr val="FFFFFF"/>
                </a:solidFill>
                <a:latin typeface="Canva Sans Bold"/>
                <a:sym typeface="Canva Sans Bold"/>
              </a:rPr>
              <a:t>Next Steps </a:t>
            </a:r>
          </a:p>
        </p:txBody>
      </p:sp>
      <p:sp>
        <p:nvSpPr>
          <p:cNvPr id="8" name="TextBox 7">
            <a:extLst>
              <a:ext uri="{FF2B5EF4-FFF2-40B4-BE49-F238E27FC236}">
                <a16:creationId xmlns:a16="http://schemas.microsoft.com/office/drawing/2014/main" id="{6C961CFC-11E8-3D5E-4FFF-5D5768A7E596}"/>
              </a:ext>
            </a:extLst>
          </p:cNvPr>
          <p:cNvSpPr txBox="1"/>
          <p:nvPr/>
        </p:nvSpPr>
        <p:spPr>
          <a:xfrm>
            <a:off x="1718187" y="6679307"/>
            <a:ext cx="9836317" cy="830997"/>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rgbClr val="FFFFFF"/>
                </a:solidFill>
                <a:latin typeface="Canva Sans Bold"/>
                <a:ea typeface="Canva Sans Bold"/>
                <a:cs typeface="Canva Sans Bold"/>
                <a:sym typeface="Canva Sans Bold"/>
              </a:rPr>
              <a:t> </a:t>
            </a:r>
            <a:r>
              <a:rPr lang="en-GB" sz="2400" dirty="0">
                <a:solidFill>
                  <a:srgbClr val="FFFFFF"/>
                </a:solidFill>
                <a:latin typeface="Canva Sans"/>
                <a:sym typeface="Canva Sans Bold"/>
              </a:rPr>
              <a:t>Build a predictive Model to deduce the cancelation rate based on given data</a:t>
            </a:r>
            <a:endParaRPr lang="en-US" sz="2400" dirty="0">
              <a:solidFill>
                <a:srgbClr val="FFFFFF"/>
              </a:solidFill>
              <a:latin typeface="Canva Sans"/>
              <a:sym typeface="Canva Sans Bold"/>
            </a:endParaRPr>
          </a:p>
        </p:txBody>
      </p:sp>
    </p:spTree>
    <p:extLst>
      <p:ext uri="{BB962C8B-B14F-4D97-AF65-F5344CB8AC3E}">
        <p14:creationId xmlns:p14="http://schemas.microsoft.com/office/powerpoint/2010/main" val="365255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131D">
                <a:alpha val="100000"/>
              </a:srgbClr>
            </a:gs>
            <a:gs pos="100000">
              <a:srgbClr val="0F2E4A">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488140" y="779906"/>
            <a:ext cx="490819" cy="444414"/>
          </a:xfrm>
          <a:custGeom>
            <a:avLst/>
            <a:gdLst/>
            <a:ahLst/>
            <a:cxnLst/>
            <a:rect l="l" t="t" r="r" b="b"/>
            <a:pathLst>
              <a:path w="490819" h="444414">
                <a:moveTo>
                  <a:pt x="0" y="0"/>
                </a:moveTo>
                <a:lnTo>
                  <a:pt x="490819" y="0"/>
                </a:lnTo>
                <a:lnTo>
                  <a:pt x="490819" y="444414"/>
                </a:lnTo>
                <a:lnTo>
                  <a:pt x="0" y="4444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4947436" y="4305378"/>
            <a:ext cx="9862709" cy="1714344"/>
          </a:xfrm>
          <a:prstGeom prst="rect">
            <a:avLst/>
          </a:prstGeom>
        </p:spPr>
        <p:txBody>
          <a:bodyPr lIns="0" tIns="0" rIns="0" bIns="0" rtlCol="0" anchor="t">
            <a:spAutoFit/>
          </a:bodyPr>
          <a:lstStyle/>
          <a:p>
            <a:pPr algn="l">
              <a:lnSpc>
                <a:spcPts val="12336"/>
              </a:lnSpc>
            </a:pPr>
            <a:r>
              <a:rPr lang="en-US" sz="11529" b="1">
                <a:solidFill>
                  <a:srgbClr val="FFFFFF"/>
                </a:solidFill>
                <a:latin typeface="Poppins Bold"/>
                <a:ea typeface="Poppins Bold"/>
                <a:cs typeface="Poppins Bold"/>
                <a:sym typeface="Poppins Bold"/>
              </a:rPr>
              <a:t>Thank You</a:t>
            </a:r>
          </a:p>
        </p:txBody>
      </p:sp>
      <p:sp>
        <p:nvSpPr>
          <p:cNvPr id="4" name="Freeform 4"/>
          <p:cNvSpPr/>
          <p:nvPr/>
        </p:nvSpPr>
        <p:spPr>
          <a:xfrm>
            <a:off x="-1235503" y="2272178"/>
            <a:ext cx="5447285" cy="891374"/>
          </a:xfrm>
          <a:custGeom>
            <a:avLst/>
            <a:gdLst/>
            <a:ahLst/>
            <a:cxnLst/>
            <a:rect l="l" t="t" r="r" b="b"/>
            <a:pathLst>
              <a:path w="5447285" h="891374">
                <a:moveTo>
                  <a:pt x="0" y="0"/>
                </a:moveTo>
                <a:lnTo>
                  <a:pt x="5447286" y="0"/>
                </a:lnTo>
                <a:lnTo>
                  <a:pt x="5447286" y="891373"/>
                </a:lnTo>
                <a:lnTo>
                  <a:pt x="0" y="891373"/>
                </a:lnTo>
                <a:lnTo>
                  <a:pt x="0" y="0"/>
                </a:lnTo>
                <a:close/>
              </a:path>
            </a:pathLst>
          </a:custGeom>
          <a:blipFill>
            <a:blip r:embed="rId4">
              <a:alphaModFix amt="30000"/>
              <a:extLst>
                <a:ext uri="{96DAC541-7B7A-43D3-8B79-37D633B846F1}">
                  <asvg:svgBlip xmlns:asvg="http://schemas.microsoft.com/office/drawing/2016/SVG/main" r:embed="rId5"/>
                </a:ext>
              </a:extLst>
            </a:blip>
            <a:stretch>
              <a:fillRect/>
            </a:stretch>
          </a:blipFill>
        </p:spPr>
        <p:txBody>
          <a:bodyPr/>
          <a:lstStyle/>
          <a:p>
            <a:endParaRPr lang="en-GB"/>
          </a:p>
        </p:txBody>
      </p:sp>
      <p:sp>
        <p:nvSpPr>
          <p:cNvPr id="5" name="TextBox 5"/>
          <p:cNvSpPr txBox="1"/>
          <p:nvPr/>
        </p:nvSpPr>
        <p:spPr>
          <a:xfrm>
            <a:off x="5185798" y="5895897"/>
            <a:ext cx="7509483" cy="473075"/>
          </a:xfrm>
          <a:prstGeom prst="rect">
            <a:avLst/>
          </a:prstGeom>
        </p:spPr>
        <p:txBody>
          <a:bodyPr lIns="0" tIns="0" rIns="0" bIns="0" rtlCol="0" anchor="t">
            <a:spAutoFit/>
          </a:bodyPr>
          <a:lstStyle/>
          <a:p>
            <a:pPr algn="l">
              <a:lnSpc>
                <a:spcPts val="3910"/>
              </a:lnSpc>
            </a:pPr>
            <a:r>
              <a:rPr lang="en-US" sz="2300" spc="1311">
                <a:solidFill>
                  <a:srgbClr val="FFFFFF"/>
                </a:solidFill>
                <a:latin typeface="Poppins"/>
                <a:ea typeface="Poppins"/>
                <a:cs typeface="Poppins"/>
                <a:sym typeface="Poppins"/>
              </a:rPr>
              <a:t>FOR YOUR ATTENTION</a:t>
            </a:r>
          </a:p>
        </p:txBody>
      </p:sp>
      <p:sp>
        <p:nvSpPr>
          <p:cNvPr id="6" name="TextBox 6"/>
          <p:cNvSpPr txBox="1"/>
          <p:nvPr/>
        </p:nvSpPr>
        <p:spPr>
          <a:xfrm>
            <a:off x="15554952" y="9210675"/>
            <a:ext cx="945772" cy="335541"/>
          </a:xfrm>
          <a:prstGeom prst="rect">
            <a:avLst/>
          </a:prstGeom>
        </p:spPr>
        <p:txBody>
          <a:bodyPr wrap="none" lIns="0" tIns="0" rIns="0" bIns="0" rtlCol="0" anchor="t">
            <a:spAutoFit/>
          </a:bodyPr>
          <a:lstStyle/>
          <a:p>
            <a:pPr algn="ctr">
              <a:lnSpc>
                <a:spcPts val="2800"/>
              </a:lnSpc>
              <a:spcBef>
                <a:spcPct val="0"/>
              </a:spcBef>
            </a:pPr>
            <a:r>
              <a:rPr lang="en-US" sz="2000" dirty="0">
                <a:solidFill>
                  <a:srgbClr val="FFFFFF"/>
                </a:solidFill>
                <a:latin typeface="Canva Sans"/>
                <a:ea typeface="Canva Sans"/>
                <a:cs typeface="Canva Sans"/>
                <a:sym typeface="Canva Sans"/>
              </a:rPr>
              <a:t>Page 13</a:t>
            </a:r>
          </a:p>
        </p:txBody>
      </p:sp>
      <p:sp>
        <p:nvSpPr>
          <p:cNvPr id="7" name="Freeform 5">
            <a:extLst>
              <a:ext uri="{FF2B5EF4-FFF2-40B4-BE49-F238E27FC236}">
                <a16:creationId xmlns:a16="http://schemas.microsoft.com/office/drawing/2014/main" id="{868CE246-9362-A81C-D917-CEFB46CF4FCA}"/>
              </a:ext>
            </a:extLst>
          </p:cNvPr>
          <p:cNvSpPr/>
          <p:nvPr/>
        </p:nvSpPr>
        <p:spPr>
          <a:xfrm flipH="1" flipV="1">
            <a:off x="13763324" y="6770189"/>
            <a:ext cx="5447285" cy="891374"/>
          </a:xfrm>
          <a:custGeom>
            <a:avLst/>
            <a:gdLst/>
            <a:ahLst/>
            <a:cxnLst/>
            <a:rect l="l" t="t" r="r" b="b"/>
            <a:pathLst>
              <a:path w="5447285" h="891374">
                <a:moveTo>
                  <a:pt x="5447285" y="891374"/>
                </a:moveTo>
                <a:lnTo>
                  <a:pt x="0" y="891374"/>
                </a:lnTo>
                <a:lnTo>
                  <a:pt x="0" y="0"/>
                </a:lnTo>
                <a:lnTo>
                  <a:pt x="5447285" y="0"/>
                </a:lnTo>
                <a:lnTo>
                  <a:pt x="5447285" y="891374"/>
                </a:lnTo>
                <a:close/>
              </a:path>
            </a:pathLst>
          </a:custGeom>
          <a:blipFill>
            <a:blip r:embed="rId4">
              <a:alphaModFix amt="30000"/>
              <a:extLst>
                <a:ext uri="{96DAC541-7B7A-43D3-8B79-37D633B846F1}">
                  <asvg:svgBlip xmlns:asvg="http://schemas.microsoft.com/office/drawing/2016/SVG/main" r:embed="rId5"/>
                </a:ext>
              </a:extLst>
            </a:blip>
            <a:stretch>
              <a:fillRect/>
            </a:stretch>
          </a:blipFill>
        </p:spPr>
        <p:txBody>
          <a:bodyPr/>
          <a:lstStyle/>
          <a:p>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131D">
                <a:alpha val="100000"/>
              </a:srgbClr>
            </a:gs>
            <a:gs pos="100000">
              <a:srgbClr val="0F2E4A">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1477552" y="2155331"/>
            <a:ext cx="5246370" cy="5246370"/>
            <a:chOff x="0" y="0"/>
            <a:chExt cx="739505" cy="739505"/>
          </a:xfrm>
        </p:grpSpPr>
        <p:sp>
          <p:nvSpPr>
            <p:cNvPr id="3" name="Freeform 3"/>
            <p:cNvSpPr/>
            <p:nvPr/>
          </p:nvSpPr>
          <p:spPr>
            <a:xfrm>
              <a:off x="0" y="0"/>
              <a:ext cx="739505" cy="739505"/>
            </a:xfrm>
            <a:custGeom>
              <a:avLst/>
              <a:gdLst/>
              <a:ahLst/>
              <a:cxnLst/>
              <a:rect l="l" t="t" r="r" b="b"/>
              <a:pathLst>
                <a:path w="739505" h="739505">
                  <a:moveTo>
                    <a:pt x="106248" y="0"/>
                  </a:moveTo>
                  <a:lnTo>
                    <a:pt x="633256" y="0"/>
                  </a:lnTo>
                  <a:cubicBezTo>
                    <a:pt x="691936" y="0"/>
                    <a:pt x="739505" y="47569"/>
                    <a:pt x="739505" y="106248"/>
                  </a:cubicBezTo>
                  <a:lnTo>
                    <a:pt x="739505" y="633256"/>
                  </a:lnTo>
                  <a:cubicBezTo>
                    <a:pt x="739505" y="661435"/>
                    <a:pt x="728311" y="688460"/>
                    <a:pt x="708385" y="708385"/>
                  </a:cubicBezTo>
                  <a:cubicBezTo>
                    <a:pt x="688460" y="728311"/>
                    <a:pt x="661435" y="739505"/>
                    <a:pt x="633256" y="739505"/>
                  </a:cubicBezTo>
                  <a:lnTo>
                    <a:pt x="106248" y="739505"/>
                  </a:lnTo>
                  <a:cubicBezTo>
                    <a:pt x="78070" y="739505"/>
                    <a:pt x="51045" y="728311"/>
                    <a:pt x="31119" y="708385"/>
                  </a:cubicBezTo>
                  <a:cubicBezTo>
                    <a:pt x="11194" y="688460"/>
                    <a:pt x="0" y="661435"/>
                    <a:pt x="0" y="633256"/>
                  </a:cubicBezTo>
                  <a:lnTo>
                    <a:pt x="0" y="106248"/>
                  </a:lnTo>
                  <a:cubicBezTo>
                    <a:pt x="0" y="78070"/>
                    <a:pt x="11194" y="51045"/>
                    <a:pt x="31119" y="31119"/>
                  </a:cubicBezTo>
                  <a:cubicBezTo>
                    <a:pt x="51045" y="11194"/>
                    <a:pt x="78070" y="0"/>
                    <a:pt x="106248" y="0"/>
                  </a:cubicBezTo>
                  <a:close/>
                </a:path>
              </a:pathLst>
            </a:custGeom>
            <a:gradFill rotWithShape="1">
              <a:gsLst>
                <a:gs pos="0">
                  <a:srgbClr val="0C131D">
                    <a:alpha val="100000"/>
                  </a:srgbClr>
                </a:gs>
                <a:gs pos="100000">
                  <a:srgbClr val="0F2E4A">
                    <a:alpha val="100000"/>
                  </a:srgbClr>
                </a:gs>
              </a:gsLst>
              <a:lin ang="0"/>
            </a:gradFill>
            <a:ln cap="rnd">
              <a:noFill/>
              <a:prstDash val="solid"/>
              <a:round/>
            </a:ln>
          </p:spPr>
          <p:txBody>
            <a:bodyPr/>
            <a:lstStyle/>
            <a:p>
              <a:endParaRPr lang="en-GB"/>
            </a:p>
          </p:txBody>
        </p:sp>
        <p:sp>
          <p:nvSpPr>
            <p:cNvPr id="4" name="TextBox 4"/>
            <p:cNvSpPr txBox="1"/>
            <p:nvPr/>
          </p:nvSpPr>
          <p:spPr>
            <a:xfrm>
              <a:off x="0" y="-38100"/>
              <a:ext cx="739505" cy="777605"/>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rot="-2251509" flipH="1">
            <a:off x="11997708" y="487399"/>
            <a:ext cx="5407364" cy="11206973"/>
          </a:xfrm>
          <a:custGeom>
            <a:avLst/>
            <a:gdLst/>
            <a:ahLst/>
            <a:cxnLst/>
            <a:rect l="l" t="t" r="r" b="b"/>
            <a:pathLst>
              <a:path w="5407364" h="11206973">
                <a:moveTo>
                  <a:pt x="5407364" y="0"/>
                </a:moveTo>
                <a:lnTo>
                  <a:pt x="0" y="0"/>
                </a:lnTo>
                <a:lnTo>
                  <a:pt x="0" y="11206973"/>
                </a:lnTo>
                <a:lnTo>
                  <a:pt x="5407364" y="11206973"/>
                </a:lnTo>
                <a:lnTo>
                  <a:pt x="5407364" y="0"/>
                </a:lnTo>
                <a:close/>
              </a:path>
            </a:pathLst>
          </a:custGeom>
          <a:blipFill>
            <a:blip r:embed="rId2"/>
            <a:stretch>
              <a:fillRect/>
            </a:stretch>
          </a:blipFill>
        </p:spPr>
        <p:txBody>
          <a:bodyPr/>
          <a:lstStyle/>
          <a:p>
            <a:endParaRPr lang="en-GB"/>
          </a:p>
        </p:txBody>
      </p:sp>
      <p:sp>
        <p:nvSpPr>
          <p:cNvPr id="6" name="Freeform 6"/>
          <p:cNvSpPr/>
          <p:nvPr/>
        </p:nvSpPr>
        <p:spPr>
          <a:xfrm>
            <a:off x="9144000" y="1906991"/>
            <a:ext cx="2031358" cy="2100088"/>
          </a:xfrm>
          <a:custGeom>
            <a:avLst/>
            <a:gdLst/>
            <a:ahLst/>
            <a:cxnLst/>
            <a:rect l="l" t="t" r="r" b="b"/>
            <a:pathLst>
              <a:path w="2031358" h="2100088">
                <a:moveTo>
                  <a:pt x="0" y="0"/>
                </a:moveTo>
                <a:lnTo>
                  <a:pt x="2031358" y="0"/>
                </a:lnTo>
                <a:lnTo>
                  <a:pt x="2031358" y="2100088"/>
                </a:lnTo>
                <a:lnTo>
                  <a:pt x="0" y="210008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7" name="TextBox 7"/>
          <p:cNvSpPr txBox="1"/>
          <p:nvPr/>
        </p:nvSpPr>
        <p:spPr>
          <a:xfrm>
            <a:off x="1345922" y="2174381"/>
            <a:ext cx="7655860" cy="1198880"/>
          </a:xfrm>
          <a:prstGeom prst="rect">
            <a:avLst/>
          </a:prstGeom>
        </p:spPr>
        <p:txBody>
          <a:bodyPr lIns="0" tIns="0" rIns="0" bIns="0" rtlCol="0" anchor="t">
            <a:spAutoFit/>
          </a:bodyPr>
          <a:lstStyle/>
          <a:p>
            <a:pPr algn="l">
              <a:lnSpc>
                <a:spcPts val="8560"/>
              </a:lnSpc>
            </a:pPr>
            <a:r>
              <a:rPr lang="en-US" sz="8000" b="1">
                <a:solidFill>
                  <a:srgbClr val="FFFFFF"/>
                </a:solidFill>
                <a:latin typeface="Poppins Bold"/>
                <a:ea typeface="Poppins Bold"/>
                <a:cs typeface="Poppins Bold"/>
                <a:sym typeface="Poppins Bold"/>
              </a:rPr>
              <a:t>Introduction</a:t>
            </a:r>
          </a:p>
        </p:txBody>
      </p:sp>
      <p:sp>
        <p:nvSpPr>
          <p:cNvPr id="8" name="TextBox 8"/>
          <p:cNvSpPr txBox="1"/>
          <p:nvPr/>
        </p:nvSpPr>
        <p:spPr>
          <a:xfrm>
            <a:off x="1028700" y="4154582"/>
            <a:ext cx="9130979" cy="2083864"/>
          </a:xfrm>
          <a:prstGeom prst="rect">
            <a:avLst/>
          </a:prstGeom>
        </p:spPr>
        <p:txBody>
          <a:bodyPr lIns="0" tIns="0" rIns="0" bIns="0" rtlCol="0" anchor="t">
            <a:spAutoFit/>
          </a:bodyPr>
          <a:lstStyle/>
          <a:p>
            <a:pPr algn="just">
              <a:lnSpc>
                <a:spcPts val="4136"/>
              </a:lnSpc>
            </a:pPr>
            <a:r>
              <a:rPr lang="en-US" sz="2433">
                <a:solidFill>
                  <a:srgbClr val="FFFFFF"/>
                </a:solidFill>
                <a:latin typeface="Poppins"/>
                <a:ea typeface="Poppins"/>
                <a:cs typeface="Poppins"/>
                <a:sym typeface="Poppins"/>
              </a:rPr>
              <a:t>Performing EDA on a given Dataset for Hotel Reservations </a:t>
            </a:r>
          </a:p>
          <a:p>
            <a:pPr algn="l">
              <a:lnSpc>
                <a:spcPts val="4136"/>
              </a:lnSpc>
            </a:pPr>
            <a:r>
              <a:rPr lang="en-US" sz="2433">
                <a:solidFill>
                  <a:srgbClr val="FFFFFF"/>
                </a:solidFill>
                <a:latin typeface="Poppins"/>
                <a:ea typeface="Poppins"/>
                <a:cs typeface="Poppins"/>
                <a:sym typeface="Poppins"/>
              </a:rPr>
              <a:t>Given that Cancellations in the hotel industry are a significant challenge. They lead to revenue loss, operational inefficiencies, and wasted resources.</a:t>
            </a:r>
          </a:p>
        </p:txBody>
      </p:sp>
      <p:sp>
        <p:nvSpPr>
          <p:cNvPr id="9" name="Freeform 9"/>
          <p:cNvSpPr/>
          <p:nvPr/>
        </p:nvSpPr>
        <p:spPr>
          <a:xfrm>
            <a:off x="5316070" y="6528824"/>
            <a:ext cx="5447285" cy="891374"/>
          </a:xfrm>
          <a:custGeom>
            <a:avLst/>
            <a:gdLst/>
            <a:ahLst/>
            <a:cxnLst/>
            <a:rect l="l" t="t" r="r" b="b"/>
            <a:pathLst>
              <a:path w="5447285" h="891374">
                <a:moveTo>
                  <a:pt x="0" y="0"/>
                </a:moveTo>
                <a:lnTo>
                  <a:pt x="5447285" y="0"/>
                </a:lnTo>
                <a:lnTo>
                  <a:pt x="5447285" y="891374"/>
                </a:lnTo>
                <a:lnTo>
                  <a:pt x="0" y="891374"/>
                </a:lnTo>
                <a:lnTo>
                  <a:pt x="0" y="0"/>
                </a:lnTo>
                <a:close/>
              </a:path>
            </a:pathLst>
          </a:custGeom>
          <a:blipFill>
            <a:blip r:embed="rId5">
              <a:alphaModFix amt="30000"/>
              <a:extLst>
                <a:ext uri="{96DAC541-7B7A-43D3-8B79-37D633B846F1}">
                  <asvg:svgBlip xmlns:asvg="http://schemas.microsoft.com/office/drawing/2016/SVG/main" r:embed="rId6"/>
                </a:ext>
              </a:extLst>
            </a:blip>
            <a:stretch>
              <a:fillRect/>
            </a:stretch>
          </a:blipFill>
        </p:spPr>
        <p:txBody>
          <a:bodyPr/>
          <a:lstStyle/>
          <a:p>
            <a:endParaRPr lang="en-GB"/>
          </a:p>
        </p:txBody>
      </p:sp>
      <p:sp>
        <p:nvSpPr>
          <p:cNvPr id="10" name="TextBox 10"/>
          <p:cNvSpPr txBox="1"/>
          <p:nvPr/>
        </p:nvSpPr>
        <p:spPr>
          <a:xfrm>
            <a:off x="15951637"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FFFFFF"/>
                </a:solidFill>
                <a:latin typeface="Canva Sans"/>
                <a:ea typeface="Canva Sans"/>
                <a:cs typeface="Canva Sans"/>
                <a:sym typeface="Canva Sans"/>
              </a:rPr>
              <a:t>Page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131D">
                <a:alpha val="100000"/>
              </a:srgbClr>
            </a:gs>
            <a:gs pos="100000">
              <a:srgbClr val="0F2E4A">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770893" y="1223044"/>
            <a:ext cx="2572507" cy="1180708"/>
          </a:xfrm>
          <a:prstGeom prst="rect">
            <a:avLst/>
          </a:prstGeom>
        </p:spPr>
        <p:txBody>
          <a:bodyPr wrap="square" lIns="0" tIns="0" rIns="0" bIns="0" rtlCol="0" anchor="t">
            <a:spAutoFit/>
          </a:bodyPr>
          <a:lstStyle/>
          <a:p>
            <a:pPr algn="ctr">
              <a:lnSpc>
                <a:spcPts val="9660"/>
              </a:lnSpc>
              <a:spcBef>
                <a:spcPct val="0"/>
              </a:spcBef>
            </a:pPr>
            <a:r>
              <a:rPr lang="en-US" sz="6900" b="1" dirty="0">
                <a:solidFill>
                  <a:srgbClr val="FFFFFF"/>
                </a:solidFill>
                <a:latin typeface="Poppins Bold"/>
                <a:ea typeface="Poppins Bold"/>
                <a:cs typeface="Poppins Bold"/>
                <a:sym typeface="Poppins Bold"/>
              </a:rPr>
              <a:t>EDA</a:t>
            </a:r>
          </a:p>
        </p:txBody>
      </p:sp>
      <p:sp>
        <p:nvSpPr>
          <p:cNvPr id="3" name="TextBox 3"/>
          <p:cNvSpPr txBox="1"/>
          <p:nvPr/>
        </p:nvSpPr>
        <p:spPr>
          <a:xfrm>
            <a:off x="1028700" y="3897261"/>
            <a:ext cx="16889527" cy="1912621"/>
          </a:xfrm>
          <a:prstGeom prst="rect">
            <a:avLst/>
          </a:prstGeom>
        </p:spPr>
        <p:txBody>
          <a:bodyPr lIns="0" tIns="0" rIns="0" bIns="0" rtlCol="0" anchor="t">
            <a:spAutoFit/>
          </a:bodyPr>
          <a:lstStyle/>
          <a:p>
            <a:pPr algn="ctr">
              <a:lnSpc>
                <a:spcPts val="3779"/>
              </a:lnSpc>
              <a:spcBef>
                <a:spcPct val="0"/>
              </a:spcBef>
            </a:pPr>
            <a:r>
              <a:rPr lang="en-US" sz="2699">
                <a:solidFill>
                  <a:srgbClr val="FFFFFF"/>
                </a:solidFill>
                <a:latin typeface="Poppins"/>
                <a:ea typeface="Poppins"/>
                <a:cs typeface="Poppins"/>
                <a:sym typeface="Poppins"/>
              </a:rPr>
              <a:t>Exploratory Data Analysis or EDA is an approach to determine key attributes, get insight, determine patterns in data, spot anomalies, and identify relationships between variables in raw data using numbers, tables, and graphs. It is always a good practice to know about the data before you start working on it.</a:t>
            </a:r>
          </a:p>
        </p:txBody>
      </p:sp>
      <p:sp>
        <p:nvSpPr>
          <p:cNvPr id="4" name="TextBox 4"/>
          <p:cNvSpPr txBox="1"/>
          <p:nvPr/>
        </p:nvSpPr>
        <p:spPr>
          <a:xfrm>
            <a:off x="15951637"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FFFFFF"/>
                </a:solidFill>
                <a:latin typeface="Canva Sans"/>
                <a:ea typeface="Canva Sans"/>
                <a:cs typeface="Canva Sans"/>
                <a:sym typeface="Canva Sans"/>
              </a:rPr>
              <a:t>Page 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131D">
                <a:alpha val="100000"/>
              </a:srgbClr>
            </a:gs>
            <a:gs pos="100000">
              <a:srgbClr val="0F2E4A">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9617395" y="5143500"/>
            <a:ext cx="6689786" cy="4915610"/>
          </a:xfrm>
          <a:custGeom>
            <a:avLst/>
            <a:gdLst/>
            <a:ahLst/>
            <a:cxnLst/>
            <a:rect l="l" t="t" r="r" b="b"/>
            <a:pathLst>
              <a:path w="6689786" h="4915610">
                <a:moveTo>
                  <a:pt x="0" y="0"/>
                </a:moveTo>
                <a:lnTo>
                  <a:pt x="6689786" y="0"/>
                </a:lnTo>
                <a:lnTo>
                  <a:pt x="6689786" y="4915610"/>
                </a:lnTo>
                <a:lnTo>
                  <a:pt x="0" y="4915610"/>
                </a:lnTo>
                <a:lnTo>
                  <a:pt x="0" y="0"/>
                </a:lnTo>
                <a:close/>
              </a:path>
            </a:pathLst>
          </a:custGeom>
          <a:blipFill>
            <a:blip r:embed="rId2"/>
            <a:stretch>
              <a:fillRect t="-819" b="-819"/>
            </a:stretch>
          </a:blipFill>
        </p:spPr>
        <p:txBody>
          <a:bodyPr/>
          <a:lstStyle/>
          <a:p>
            <a:endParaRPr lang="en-GB"/>
          </a:p>
        </p:txBody>
      </p:sp>
      <p:sp>
        <p:nvSpPr>
          <p:cNvPr id="3" name="TextBox 3"/>
          <p:cNvSpPr txBox="1"/>
          <p:nvPr/>
        </p:nvSpPr>
        <p:spPr>
          <a:xfrm>
            <a:off x="1488140" y="1383160"/>
            <a:ext cx="9528392" cy="975744"/>
          </a:xfrm>
          <a:prstGeom prst="rect">
            <a:avLst/>
          </a:prstGeom>
        </p:spPr>
        <p:txBody>
          <a:bodyPr lIns="0" tIns="0" rIns="0" bIns="0" rtlCol="0" anchor="t">
            <a:spAutoFit/>
          </a:bodyPr>
          <a:lstStyle/>
          <a:p>
            <a:pPr algn="l">
              <a:lnSpc>
                <a:spcPts val="7062"/>
              </a:lnSpc>
            </a:pPr>
            <a:r>
              <a:rPr lang="en-US" sz="6600" b="1">
                <a:solidFill>
                  <a:srgbClr val="FFFFFF"/>
                </a:solidFill>
                <a:latin typeface="Poppins Bold"/>
                <a:ea typeface="Poppins Bold"/>
                <a:cs typeface="Poppins Bold"/>
                <a:sym typeface="Poppins Bold"/>
              </a:rPr>
              <a:t>Dataset Overview</a:t>
            </a:r>
          </a:p>
        </p:txBody>
      </p:sp>
      <p:sp>
        <p:nvSpPr>
          <p:cNvPr id="4" name="TextBox 4"/>
          <p:cNvSpPr txBox="1"/>
          <p:nvPr/>
        </p:nvSpPr>
        <p:spPr>
          <a:xfrm>
            <a:off x="1028700" y="3138767"/>
            <a:ext cx="8901637" cy="3127331"/>
          </a:xfrm>
          <a:prstGeom prst="rect">
            <a:avLst/>
          </a:prstGeom>
        </p:spPr>
        <p:txBody>
          <a:bodyPr lIns="0" tIns="0" rIns="0" bIns="0" rtlCol="0" anchor="t">
            <a:spAutoFit/>
          </a:bodyPr>
          <a:lstStyle/>
          <a:p>
            <a:pPr marL="626104" lvl="1" indent="-313052" algn="just">
              <a:lnSpc>
                <a:spcPts val="4059"/>
              </a:lnSpc>
              <a:buFont typeface="Arial"/>
              <a:buChar char="•"/>
            </a:pPr>
            <a:r>
              <a:rPr lang="en-US" sz="2899" dirty="0">
                <a:solidFill>
                  <a:srgbClr val="FFFFFF"/>
                </a:solidFill>
                <a:latin typeface="Poppins"/>
                <a:ea typeface="Poppins"/>
                <a:cs typeface="Poppins"/>
                <a:sym typeface="Poppins"/>
              </a:rPr>
              <a:t>Consists of ( rows:36285 x columns:17 )</a:t>
            </a:r>
          </a:p>
          <a:p>
            <a:pPr marL="626104" lvl="1" indent="-313052" algn="just">
              <a:lnSpc>
                <a:spcPts val="4059"/>
              </a:lnSpc>
              <a:buFont typeface="Arial"/>
              <a:buChar char="•"/>
            </a:pPr>
            <a:r>
              <a:rPr lang="en-US" sz="2899" dirty="0">
                <a:solidFill>
                  <a:srgbClr val="FFFFFF"/>
                </a:solidFill>
                <a:latin typeface="Poppins"/>
                <a:ea typeface="Poppins"/>
                <a:cs typeface="Poppins"/>
                <a:sym typeface="Poppins"/>
              </a:rPr>
              <a:t>data set </a:t>
            </a:r>
            <a:r>
              <a:rPr lang="en-US" sz="2899" dirty="0" err="1">
                <a:solidFill>
                  <a:srgbClr val="FFFFFF"/>
                </a:solidFill>
                <a:latin typeface="Poppins"/>
                <a:ea typeface="Poppins"/>
                <a:cs typeface="Poppins"/>
                <a:sym typeface="Poppins"/>
              </a:rPr>
              <a:t>doesnot</a:t>
            </a:r>
            <a:r>
              <a:rPr lang="en-US" sz="2899" dirty="0">
                <a:solidFill>
                  <a:srgbClr val="FFFFFF"/>
                </a:solidFill>
                <a:latin typeface="Poppins"/>
                <a:ea typeface="Poppins"/>
                <a:cs typeface="Poppins"/>
                <a:sym typeface="Poppins"/>
              </a:rPr>
              <a:t> contain Null values or duplicate values</a:t>
            </a:r>
          </a:p>
          <a:p>
            <a:pPr algn="just">
              <a:lnSpc>
                <a:spcPts val="4059"/>
              </a:lnSpc>
            </a:pPr>
            <a:endParaRPr lang="en-US" sz="2899" dirty="0">
              <a:solidFill>
                <a:srgbClr val="FFFFFF"/>
              </a:solidFill>
              <a:latin typeface="Poppins"/>
              <a:ea typeface="Poppins"/>
              <a:cs typeface="Poppins"/>
              <a:sym typeface="Poppins"/>
            </a:endParaRPr>
          </a:p>
          <a:p>
            <a:pPr marL="626104" lvl="1" indent="-313052" algn="just">
              <a:lnSpc>
                <a:spcPts val="4059"/>
              </a:lnSpc>
              <a:buFont typeface="Arial"/>
              <a:buChar char="•"/>
            </a:pPr>
            <a:r>
              <a:rPr lang="en-US" sz="2899" dirty="0">
                <a:solidFill>
                  <a:srgbClr val="FFFFFF"/>
                </a:solidFill>
                <a:latin typeface="Poppins"/>
                <a:ea typeface="Poppins"/>
                <a:cs typeface="Poppins"/>
                <a:sym typeface="Poppins"/>
              </a:rPr>
              <a:t>data info ( data types of each column) :</a:t>
            </a:r>
          </a:p>
          <a:p>
            <a:pPr algn="just">
              <a:lnSpc>
                <a:spcPts val="4059"/>
              </a:lnSpc>
            </a:pPr>
            <a:endParaRPr lang="en-US" sz="2899" dirty="0">
              <a:solidFill>
                <a:srgbClr val="FFFFFF"/>
              </a:solidFill>
              <a:latin typeface="Poppins"/>
              <a:ea typeface="Poppins"/>
              <a:cs typeface="Poppins"/>
              <a:sym typeface="Poppins"/>
            </a:endParaRPr>
          </a:p>
        </p:txBody>
      </p:sp>
      <p:sp>
        <p:nvSpPr>
          <p:cNvPr id="5" name="TextBox 5"/>
          <p:cNvSpPr txBox="1"/>
          <p:nvPr/>
        </p:nvSpPr>
        <p:spPr>
          <a:xfrm>
            <a:off x="1685931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FFFFFF"/>
                </a:solidFill>
                <a:latin typeface="Canva Sans"/>
                <a:ea typeface="Canva Sans"/>
                <a:cs typeface="Canva Sans"/>
                <a:sym typeface="Canva Sans"/>
              </a:rPr>
              <a:t>Page 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131D">
                <a:alpha val="100000"/>
              </a:srgbClr>
            </a:gs>
            <a:gs pos="100000">
              <a:srgbClr val="0F2E4A">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1044021" y="2827609"/>
            <a:ext cx="7029099" cy="5605069"/>
          </a:xfrm>
          <a:custGeom>
            <a:avLst/>
            <a:gdLst/>
            <a:ahLst/>
            <a:cxnLst/>
            <a:rect l="l" t="t" r="r" b="b"/>
            <a:pathLst>
              <a:path w="7029099" h="5605069">
                <a:moveTo>
                  <a:pt x="0" y="0"/>
                </a:moveTo>
                <a:lnTo>
                  <a:pt x="7029099" y="0"/>
                </a:lnTo>
                <a:lnTo>
                  <a:pt x="7029099" y="5605069"/>
                </a:lnTo>
                <a:lnTo>
                  <a:pt x="0" y="5605069"/>
                </a:lnTo>
                <a:lnTo>
                  <a:pt x="0" y="0"/>
                </a:lnTo>
                <a:close/>
              </a:path>
            </a:pathLst>
          </a:custGeom>
          <a:blipFill>
            <a:blip r:embed="rId2"/>
            <a:stretch>
              <a:fillRect l="-1425" r="-21129" b="-6046"/>
            </a:stretch>
          </a:blipFill>
        </p:spPr>
        <p:txBody>
          <a:bodyPr/>
          <a:lstStyle/>
          <a:p>
            <a:endParaRPr lang="en-GB"/>
          </a:p>
        </p:txBody>
      </p:sp>
      <p:sp>
        <p:nvSpPr>
          <p:cNvPr id="3" name="TextBox 3"/>
          <p:cNvSpPr txBox="1"/>
          <p:nvPr/>
        </p:nvSpPr>
        <p:spPr>
          <a:xfrm>
            <a:off x="1605152" y="1264449"/>
            <a:ext cx="6014848" cy="1127760"/>
          </a:xfrm>
          <a:prstGeom prst="rect">
            <a:avLst/>
          </a:prstGeom>
        </p:spPr>
        <p:txBody>
          <a:bodyPr wrap="square" lIns="0" tIns="0" rIns="0" bIns="0" rtlCol="0" anchor="t">
            <a:spAutoFit/>
          </a:bodyPr>
          <a:lstStyle/>
          <a:p>
            <a:pPr algn="ctr">
              <a:lnSpc>
                <a:spcPts val="9240"/>
              </a:lnSpc>
            </a:pPr>
            <a:r>
              <a:rPr lang="en-US" sz="6600" b="1" dirty="0">
                <a:solidFill>
                  <a:srgbClr val="FFFFFF"/>
                </a:solidFill>
                <a:latin typeface="Canva Sans Bold"/>
                <a:ea typeface="Canva Sans Bold"/>
                <a:cs typeface="Canva Sans Bold"/>
                <a:sym typeface="Canva Sans Bold"/>
              </a:rPr>
              <a:t>Data insights</a:t>
            </a:r>
          </a:p>
        </p:txBody>
      </p:sp>
      <p:sp>
        <p:nvSpPr>
          <p:cNvPr id="4" name="TextBox 4"/>
          <p:cNvSpPr txBox="1"/>
          <p:nvPr/>
        </p:nvSpPr>
        <p:spPr>
          <a:xfrm>
            <a:off x="15951637"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FFFFFF"/>
                </a:solidFill>
                <a:latin typeface="Canva Sans"/>
                <a:ea typeface="Canva Sans"/>
                <a:cs typeface="Canva Sans"/>
                <a:sym typeface="Canva Sans"/>
              </a:rPr>
              <a:t>Page 5</a:t>
            </a:r>
          </a:p>
        </p:txBody>
      </p:sp>
      <p:sp>
        <p:nvSpPr>
          <p:cNvPr id="5" name="TextBox 5"/>
          <p:cNvSpPr txBox="1"/>
          <p:nvPr/>
        </p:nvSpPr>
        <p:spPr>
          <a:xfrm>
            <a:off x="1605152" y="2770459"/>
            <a:ext cx="8964811" cy="1064260"/>
          </a:xfrm>
          <a:prstGeom prst="rect">
            <a:avLst/>
          </a:prstGeom>
        </p:spPr>
        <p:txBody>
          <a:bodyPr lIns="0" tIns="0" rIns="0" bIns="0" rtlCol="0" anchor="t">
            <a:spAutoFit/>
          </a:bodyPr>
          <a:lstStyle/>
          <a:p>
            <a:pPr algn="l">
              <a:lnSpc>
                <a:spcPts val="4340"/>
              </a:lnSpc>
            </a:pPr>
            <a:r>
              <a:rPr lang="en-US" sz="3100" dirty="0">
                <a:solidFill>
                  <a:srgbClr val="FFFFFF"/>
                </a:solidFill>
                <a:latin typeface="Canva Sans"/>
                <a:ea typeface="Canva Sans"/>
                <a:cs typeface="Canva Sans"/>
                <a:sym typeface="Canva Sans"/>
              </a:rPr>
              <a:t>Number of canceled Reservation: 11889</a:t>
            </a:r>
          </a:p>
          <a:p>
            <a:pPr algn="l">
              <a:lnSpc>
                <a:spcPts val="4340"/>
              </a:lnSpc>
            </a:pPr>
            <a:r>
              <a:rPr lang="en-US" sz="3100" dirty="0">
                <a:solidFill>
                  <a:srgbClr val="FFFFFF"/>
                </a:solidFill>
                <a:latin typeface="Canva Sans"/>
                <a:ea typeface="Canva Sans"/>
                <a:cs typeface="Canva Sans"/>
                <a:sym typeface="Canva Sans"/>
              </a:rPr>
              <a:t>percentage of canceled Reservations is 32.77%  </a:t>
            </a:r>
          </a:p>
        </p:txBody>
      </p:sp>
      <p:sp>
        <p:nvSpPr>
          <p:cNvPr id="6" name="TextBox 6"/>
          <p:cNvSpPr txBox="1"/>
          <p:nvPr/>
        </p:nvSpPr>
        <p:spPr>
          <a:xfrm>
            <a:off x="1605152" y="4174868"/>
            <a:ext cx="8143143" cy="2731136"/>
          </a:xfrm>
          <a:prstGeom prst="rect">
            <a:avLst/>
          </a:prstGeom>
        </p:spPr>
        <p:txBody>
          <a:bodyPr lIns="0" tIns="0" rIns="0" bIns="0" rtlCol="0" anchor="t">
            <a:spAutoFit/>
          </a:bodyPr>
          <a:lstStyle/>
          <a:p>
            <a:pPr algn="l">
              <a:lnSpc>
                <a:spcPts val="4339"/>
              </a:lnSpc>
              <a:spcBef>
                <a:spcPct val="0"/>
              </a:spcBef>
            </a:pPr>
            <a:r>
              <a:rPr lang="en-US" sz="3099">
                <a:solidFill>
                  <a:srgbClr val="FFFFFF"/>
                </a:solidFill>
                <a:latin typeface="Poppins"/>
                <a:ea typeface="Poppins"/>
                <a:cs typeface="Poppins"/>
                <a:sym typeface="Poppins"/>
              </a:rPr>
              <a:t>which is high percentage, our task is to find what are the features that influenece the customers to cancel their reservation to adjust them and help the business grow more efficiently.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131D">
                <a:alpha val="100000"/>
              </a:srgbClr>
            </a:gs>
            <a:gs pos="100000">
              <a:srgbClr val="0F2E4A">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1046994" y="3207701"/>
            <a:ext cx="7229679" cy="5737034"/>
          </a:xfrm>
          <a:custGeom>
            <a:avLst/>
            <a:gdLst/>
            <a:ahLst/>
            <a:cxnLst/>
            <a:rect l="l" t="t" r="r" b="b"/>
            <a:pathLst>
              <a:path w="7229679" h="5737034">
                <a:moveTo>
                  <a:pt x="0" y="0"/>
                </a:moveTo>
                <a:lnTo>
                  <a:pt x="7229678" y="0"/>
                </a:lnTo>
                <a:lnTo>
                  <a:pt x="7229678" y="5737034"/>
                </a:lnTo>
                <a:lnTo>
                  <a:pt x="0" y="5737034"/>
                </a:lnTo>
                <a:lnTo>
                  <a:pt x="0" y="0"/>
                </a:lnTo>
                <a:close/>
              </a:path>
            </a:pathLst>
          </a:custGeom>
          <a:blipFill>
            <a:blip r:embed="rId2"/>
            <a:stretch>
              <a:fillRect/>
            </a:stretch>
          </a:blipFill>
        </p:spPr>
        <p:txBody>
          <a:bodyPr/>
          <a:lstStyle/>
          <a:p>
            <a:endParaRPr lang="en-GB"/>
          </a:p>
        </p:txBody>
      </p:sp>
      <p:sp>
        <p:nvSpPr>
          <p:cNvPr id="3" name="TextBox 3"/>
          <p:cNvSpPr txBox="1"/>
          <p:nvPr/>
        </p:nvSpPr>
        <p:spPr>
          <a:xfrm>
            <a:off x="15951637"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FFFFFF"/>
                </a:solidFill>
                <a:latin typeface="Canva Sans"/>
                <a:ea typeface="Canva Sans"/>
                <a:cs typeface="Canva Sans"/>
                <a:sym typeface="Canva Sans"/>
              </a:rPr>
              <a:t>Page 6</a:t>
            </a:r>
          </a:p>
        </p:txBody>
      </p:sp>
      <p:sp>
        <p:nvSpPr>
          <p:cNvPr id="4" name="TextBox 4"/>
          <p:cNvSpPr txBox="1"/>
          <p:nvPr/>
        </p:nvSpPr>
        <p:spPr>
          <a:xfrm>
            <a:off x="9139238" y="4945063"/>
            <a:ext cx="9525" cy="349250"/>
          </a:xfrm>
          <a:prstGeom prst="rect">
            <a:avLst/>
          </a:prstGeom>
        </p:spPr>
        <p:txBody>
          <a:bodyPr lIns="0" tIns="0" rIns="0" bIns="0" rtlCol="0" anchor="t">
            <a:spAutoFit/>
          </a:bodyPr>
          <a:lstStyle/>
          <a:p>
            <a:pPr algn="ctr">
              <a:lnSpc>
                <a:spcPts val="2800"/>
              </a:lnSpc>
              <a:spcBef>
                <a:spcPct val="0"/>
              </a:spcBef>
            </a:pPr>
            <a:endParaRPr/>
          </a:p>
        </p:txBody>
      </p:sp>
      <p:sp>
        <p:nvSpPr>
          <p:cNvPr id="5" name="TextBox 5"/>
          <p:cNvSpPr txBox="1"/>
          <p:nvPr/>
        </p:nvSpPr>
        <p:spPr>
          <a:xfrm>
            <a:off x="1028700" y="1286511"/>
            <a:ext cx="13906500" cy="887095"/>
          </a:xfrm>
          <a:prstGeom prst="rect">
            <a:avLst/>
          </a:prstGeom>
        </p:spPr>
        <p:txBody>
          <a:bodyPr wrap="square" lIns="0" tIns="0" rIns="0" bIns="0" rtlCol="0" anchor="t">
            <a:spAutoFit/>
          </a:bodyPr>
          <a:lstStyle/>
          <a:p>
            <a:pPr algn="ctr">
              <a:lnSpc>
                <a:spcPts val="7279"/>
              </a:lnSpc>
            </a:pPr>
            <a:r>
              <a:rPr lang="en-US" sz="5199" b="1" dirty="0">
                <a:solidFill>
                  <a:srgbClr val="FFFFFF"/>
                </a:solidFill>
                <a:latin typeface="Canva Sans Bold"/>
                <a:ea typeface="Canva Sans Bold"/>
                <a:cs typeface="Canva Sans Bold"/>
                <a:sym typeface="Canva Sans Bold"/>
              </a:rPr>
              <a:t>Average price influence on  booking status</a:t>
            </a:r>
          </a:p>
        </p:txBody>
      </p:sp>
      <p:sp>
        <p:nvSpPr>
          <p:cNvPr id="6" name="TextBox 6"/>
          <p:cNvSpPr txBox="1"/>
          <p:nvPr/>
        </p:nvSpPr>
        <p:spPr>
          <a:xfrm>
            <a:off x="1028700" y="3640138"/>
            <a:ext cx="9751687" cy="2647950"/>
          </a:xfrm>
          <a:prstGeom prst="rect">
            <a:avLst/>
          </a:prstGeom>
        </p:spPr>
        <p:txBody>
          <a:bodyPr lIns="0" tIns="0" rIns="0" bIns="0" rtlCol="0" anchor="t">
            <a:spAutoFit/>
          </a:bodyPr>
          <a:lstStyle/>
          <a:p>
            <a:pPr algn="just">
              <a:lnSpc>
                <a:spcPts val="4200"/>
              </a:lnSpc>
              <a:spcBef>
                <a:spcPct val="0"/>
              </a:spcBef>
            </a:pPr>
            <a:r>
              <a:rPr lang="en-US" sz="3000" dirty="0">
                <a:solidFill>
                  <a:srgbClr val="FFFFFF"/>
                </a:solidFill>
                <a:latin typeface="Canva Sans"/>
                <a:ea typeface="Canva Sans"/>
                <a:cs typeface="Canva Sans"/>
                <a:sym typeface="Canva Sans"/>
              </a:rPr>
              <a:t>customers who paid higher prices were more likely to cancel their reservations.</a:t>
            </a:r>
          </a:p>
          <a:p>
            <a:pPr algn="just">
              <a:lnSpc>
                <a:spcPts val="4200"/>
              </a:lnSpc>
              <a:spcBef>
                <a:spcPct val="0"/>
              </a:spcBef>
            </a:pPr>
            <a:r>
              <a:rPr lang="en-US" sz="3000" dirty="0">
                <a:solidFill>
                  <a:srgbClr val="FFFFFF"/>
                </a:solidFill>
                <a:latin typeface="Canva Sans"/>
                <a:ea typeface="Canva Sans"/>
                <a:cs typeface="Canva Sans"/>
                <a:sym typeface="Canva Sans"/>
              </a:rPr>
              <a:t> This might suggest:</a:t>
            </a:r>
          </a:p>
          <a:p>
            <a:pPr algn="just">
              <a:lnSpc>
                <a:spcPts val="4200"/>
              </a:lnSpc>
              <a:spcBef>
                <a:spcPct val="0"/>
              </a:spcBef>
            </a:pPr>
            <a:r>
              <a:rPr lang="en-US" sz="3000" dirty="0">
                <a:solidFill>
                  <a:srgbClr val="FFFFFF"/>
                </a:solidFill>
                <a:latin typeface="Canva Sans"/>
                <a:ea typeface="Canva Sans"/>
                <a:cs typeface="Canva Sans"/>
                <a:sym typeface="Canva Sans"/>
              </a:rPr>
              <a:t>They expected something high from the hotel and got disappointed so they canceled the reservations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131D">
                <a:alpha val="100000"/>
              </a:srgbClr>
            </a:gs>
            <a:gs pos="100000">
              <a:srgbClr val="0F2E4A">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24000">
            <a:off x="11323929" y="3227867"/>
            <a:ext cx="6983182" cy="5547432"/>
          </a:xfrm>
          <a:custGeom>
            <a:avLst/>
            <a:gdLst/>
            <a:ahLst/>
            <a:cxnLst/>
            <a:rect l="l" t="t" r="r" b="b"/>
            <a:pathLst>
              <a:path w="6983182" h="5547432">
                <a:moveTo>
                  <a:pt x="38391" y="0"/>
                </a:moveTo>
                <a:lnTo>
                  <a:pt x="6983182" y="48485"/>
                </a:lnTo>
                <a:lnTo>
                  <a:pt x="6944791" y="5547432"/>
                </a:lnTo>
                <a:lnTo>
                  <a:pt x="0" y="5498948"/>
                </a:lnTo>
                <a:lnTo>
                  <a:pt x="38391" y="0"/>
                </a:lnTo>
                <a:close/>
              </a:path>
            </a:pathLst>
          </a:custGeom>
          <a:blipFill>
            <a:blip r:embed="rId2"/>
            <a:stretch>
              <a:fillRect l="-1324" t="-2927" r="-5849" b="-1616"/>
            </a:stretch>
          </a:blipFill>
        </p:spPr>
        <p:txBody>
          <a:bodyPr/>
          <a:lstStyle/>
          <a:p>
            <a:endParaRPr lang="en-GB"/>
          </a:p>
        </p:txBody>
      </p:sp>
      <p:sp>
        <p:nvSpPr>
          <p:cNvPr id="3" name="TextBox 3"/>
          <p:cNvSpPr txBox="1"/>
          <p:nvPr/>
        </p:nvSpPr>
        <p:spPr>
          <a:xfrm>
            <a:off x="15951637"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FFFFFF"/>
                </a:solidFill>
                <a:latin typeface="Canva Sans"/>
                <a:ea typeface="Canva Sans"/>
                <a:cs typeface="Canva Sans"/>
                <a:sym typeface="Canva Sans"/>
              </a:rPr>
              <a:t>Page 7</a:t>
            </a:r>
          </a:p>
        </p:txBody>
      </p:sp>
      <p:sp>
        <p:nvSpPr>
          <p:cNvPr id="4" name="TextBox 4"/>
          <p:cNvSpPr txBox="1"/>
          <p:nvPr/>
        </p:nvSpPr>
        <p:spPr>
          <a:xfrm>
            <a:off x="9139238" y="4945063"/>
            <a:ext cx="9525" cy="349250"/>
          </a:xfrm>
          <a:prstGeom prst="rect">
            <a:avLst/>
          </a:prstGeom>
        </p:spPr>
        <p:txBody>
          <a:bodyPr lIns="0" tIns="0" rIns="0" bIns="0" rtlCol="0" anchor="t">
            <a:spAutoFit/>
          </a:bodyPr>
          <a:lstStyle/>
          <a:p>
            <a:pPr algn="ctr">
              <a:lnSpc>
                <a:spcPts val="2800"/>
              </a:lnSpc>
              <a:spcBef>
                <a:spcPct val="0"/>
              </a:spcBef>
            </a:pPr>
            <a:endParaRPr/>
          </a:p>
        </p:txBody>
      </p:sp>
      <p:sp>
        <p:nvSpPr>
          <p:cNvPr id="5" name="TextBox 5"/>
          <p:cNvSpPr txBox="1"/>
          <p:nvPr/>
        </p:nvSpPr>
        <p:spPr>
          <a:xfrm>
            <a:off x="1028700" y="1333916"/>
            <a:ext cx="12763500" cy="887095"/>
          </a:xfrm>
          <a:prstGeom prst="rect">
            <a:avLst/>
          </a:prstGeom>
        </p:spPr>
        <p:txBody>
          <a:bodyPr wrap="square" lIns="0" tIns="0" rIns="0" bIns="0" rtlCol="0" anchor="t">
            <a:spAutoFit/>
          </a:bodyPr>
          <a:lstStyle/>
          <a:p>
            <a:pPr algn="ctr">
              <a:lnSpc>
                <a:spcPts val="7279"/>
              </a:lnSpc>
            </a:pPr>
            <a:r>
              <a:rPr lang="en-US" sz="5199" b="1" dirty="0">
                <a:solidFill>
                  <a:srgbClr val="FFFFFF"/>
                </a:solidFill>
                <a:latin typeface="Canva Sans Bold"/>
                <a:ea typeface="Canva Sans Bold"/>
                <a:cs typeface="Canva Sans Bold"/>
                <a:sym typeface="Canva Sans Bold"/>
              </a:rPr>
              <a:t>lead Time influence on  booking status</a:t>
            </a:r>
          </a:p>
        </p:txBody>
      </p:sp>
      <p:sp>
        <p:nvSpPr>
          <p:cNvPr id="6" name="TextBox 6"/>
          <p:cNvSpPr txBox="1"/>
          <p:nvPr/>
        </p:nvSpPr>
        <p:spPr>
          <a:xfrm>
            <a:off x="1028700" y="3640138"/>
            <a:ext cx="9751687" cy="3181350"/>
          </a:xfrm>
          <a:prstGeom prst="rect">
            <a:avLst/>
          </a:prstGeom>
        </p:spPr>
        <p:txBody>
          <a:bodyPr lIns="0" tIns="0" rIns="0" bIns="0" rtlCol="0" anchor="t">
            <a:spAutoFit/>
          </a:bodyPr>
          <a:lstStyle/>
          <a:p>
            <a:pPr algn="l">
              <a:lnSpc>
                <a:spcPts val="4200"/>
              </a:lnSpc>
              <a:spcBef>
                <a:spcPct val="0"/>
              </a:spcBef>
            </a:pPr>
            <a:r>
              <a:rPr lang="en-US" sz="3000" dirty="0">
                <a:solidFill>
                  <a:srgbClr val="FFFFFF"/>
                </a:solidFill>
                <a:latin typeface="Canva Sans"/>
                <a:ea typeface="Canva Sans"/>
                <a:cs typeface="Canva Sans"/>
                <a:sym typeface="Canva Sans"/>
              </a:rPr>
              <a:t>Customers who Reserved far in advance were more likely to cancel their reservations.</a:t>
            </a:r>
          </a:p>
          <a:p>
            <a:pPr algn="l">
              <a:lnSpc>
                <a:spcPts val="4200"/>
              </a:lnSpc>
              <a:spcBef>
                <a:spcPct val="0"/>
              </a:spcBef>
            </a:pPr>
            <a:r>
              <a:rPr lang="en-US" sz="3000" dirty="0">
                <a:solidFill>
                  <a:srgbClr val="FFFFFF"/>
                </a:solidFill>
                <a:latin typeface="Canva Sans"/>
                <a:ea typeface="Canva Sans"/>
                <a:cs typeface="Canva Sans"/>
                <a:sym typeface="Canva Sans"/>
              </a:rPr>
              <a:t> This might suggest:</a:t>
            </a:r>
          </a:p>
          <a:p>
            <a:pPr algn="l">
              <a:lnSpc>
                <a:spcPts val="4200"/>
              </a:lnSpc>
              <a:spcBef>
                <a:spcPct val="0"/>
              </a:spcBef>
            </a:pPr>
            <a:r>
              <a:rPr lang="en-US" sz="3000" dirty="0">
                <a:solidFill>
                  <a:srgbClr val="FFFFFF"/>
                </a:solidFill>
                <a:latin typeface="Canva Sans"/>
                <a:ea typeface="Canva Sans"/>
                <a:cs typeface="Canva Sans"/>
                <a:sym typeface="Canva Sans"/>
              </a:rPr>
              <a:t>They Found a better deal or an offer from other hotels </a:t>
            </a:r>
          </a:p>
          <a:p>
            <a:pPr algn="l">
              <a:lnSpc>
                <a:spcPts val="4200"/>
              </a:lnSpc>
              <a:spcBef>
                <a:spcPct val="0"/>
              </a:spcBef>
            </a:pPr>
            <a:endParaRPr lang="en-US" sz="3000" dirty="0">
              <a:solidFill>
                <a:srgbClr val="FFFFFF"/>
              </a:solidFill>
              <a:latin typeface="Canva Sans"/>
              <a:ea typeface="Canva Sans"/>
              <a:cs typeface="Canva Sans"/>
              <a:sym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131D">
                <a:alpha val="100000"/>
              </a:srgbClr>
            </a:gs>
            <a:gs pos="100000">
              <a:srgbClr val="0F2E4A">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0971101" y="2843982"/>
            <a:ext cx="7316899" cy="6117925"/>
          </a:xfrm>
          <a:custGeom>
            <a:avLst/>
            <a:gdLst/>
            <a:ahLst/>
            <a:cxnLst/>
            <a:rect l="l" t="t" r="r" b="b"/>
            <a:pathLst>
              <a:path w="7316899" h="6117925">
                <a:moveTo>
                  <a:pt x="0" y="0"/>
                </a:moveTo>
                <a:lnTo>
                  <a:pt x="7316899" y="0"/>
                </a:lnTo>
                <a:lnTo>
                  <a:pt x="7316899" y="6117925"/>
                </a:lnTo>
                <a:lnTo>
                  <a:pt x="0" y="6117925"/>
                </a:lnTo>
                <a:lnTo>
                  <a:pt x="0" y="0"/>
                </a:lnTo>
                <a:close/>
              </a:path>
            </a:pathLst>
          </a:custGeom>
          <a:blipFill>
            <a:blip r:embed="rId2"/>
            <a:stretch>
              <a:fillRect l="-1089" r="-1089"/>
            </a:stretch>
          </a:blipFill>
        </p:spPr>
        <p:txBody>
          <a:bodyPr/>
          <a:lstStyle/>
          <a:p>
            <a:endParaRPr lang="en-GB"/>
          </a:p>
        </p:txBody>
      </p:sp>
      <p:sp>
        <p:nvSpPr>
          <p:cNvPr id="3" name="TextBox 3"/>
          <p:cNvSpPr txBox="1"/>
          <p:nvPr/>
        </p:nvSpPr>
        <p:spPr>
          <a:xfrm>
            <a:off x="15951637"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FFFFFF"/>
                </a:solidFill>
                <a:latin typeface="Canva Sans"/>
                <a:ea typeface="Canva Sans"/>
                <a:cs typeface="Canva Sans"/>
                <a:sym typeface="Canva Sans"/>
              </a:rPr>
              <a:t>Page 8</a:t>
            </a:r>
          </a:p>
        </p:txBody>
      </p:sp>
      <p:sp>
        <p:nvSpPr>
          <p:cNvPr id="4" name="TextBox 4"/>
          <p:cNvSpPr txBox="1"/>
          <p:nvPr/>
        </p:nvSpPr>
        <p:spPr>
          <a:xfrm>
            <a:off x="9139238" y="4945063"/>
            <a:ext cx="9525" cy="349250"/>
          </a:xfrm>
          <a:prstGeom prst="rect">
            <a:avLst/>
          </a:prstGeom>
        </p:spPr>
        <p:txBody>
          <a:bodyPr lIns="0" tIns="0" rIns="0" bIns="0" rtlCol="0" anchor="t">
            <a:spAutoFit/>
          </a:bodyPr>
          <a:lstStyle/>
          <a:p>
            <a:pPr algn="ctr">
              <a:lnSpc>
                <a:spcPts val="2800"/>
              </a:lnSpc>
              <a:spcBef>
                <a:spcPct val="0"/>
              </a:spcBef>
            </a:pPr>
            <a:endParaRPr/>
          </a:p>
        </p:txBody>
      </p:sp>
      <p:sp>
        <p:nvSpPr>
          <p:cNvPr id="5" name="TextBox 5"/>
          <p:cNvSpPr txBox="1"/>
          <p:nvPr/>
        </p:nvSpPr>
        <p:spPr>
          <a:xfrm>
            <a:off x="602099" y="1333916"/>
            <a:ext cx="13418701" cy="887095"/>
          </a:xfrm>
          <a:prstGeom prst="rect">
            <a:avLst/>
          </a:prstGeom>
        </p:spPr>
        <p:txBody>
          <a:bodyPr wrap="square" lIns="0" tIns="0" rIns="0" bIns="0" rtlCol="0" anchor="t">
            <a:spAutoFit/>
          </a:bodyPr>
          <a:lstStyle/>
          <a:p>
            <a:pPr algn="ctr">
              <a:lnSpc>
                <a:spcPts val="7279"/>
              </a:lnSpc>
            </a:pPr>
            <a:r>
              <a:rPr lang="en-US" sz="5199" b="1" dirty="0">
                <a:solidFill>
                  <a:srgbClr val="FFFFFF"/>
                </a:solidFill>
                <a:latin typeface="Canva Sans Bold"/>
                <a:ea typeface="Canva Sans Bold"/>
                <a:cs typeface="Canva Sans Bold"/>
                <a:sym typeface="Canva Sans Bold"/>
              </a:rPr>
              <a:t>Market Type influence on  booking status</a:t>
            </a:r>
          </a:p>
        </p:txBody>
      </p:sp>
      <p:sp>
        <p:nvSpPr>
          <p:cNvPr id="6" name="TextBox 6"/>
          <p:cNvSpPr txBox="1"/>
          <p:nvPr/>
        </p:nvSpPr>
        <p:spPr>
          <a:xfrm>
            <a:off x="602099" y="2739207"/>
            <a:ext cx="9751687" cy="5956935"/>
          </a:xfrm>
          <a:prstGeom prst="rect">
            <a:avLst/>
          </a:prstGeom>
        </p:spPr>
        <p:txBody>
          <a:bodyPr lIns="0" tIns="0" rIns="0" bIns="0" rtlCol="0" anchor="t">
            <a:spAutoFit/>
          </a:bodyPr>
          <a:lstStyle/>
          <a:p>
            <a:pPr marL="647700" lvl="1" indent="-323850" algn="l">
              <a:lnSpc>
                <a:spcPts val="4770"/>
              </a:lnSpc>
              <a:buFont typeface="Arial"/>
              <a:buChar char="•"/>
            </a:pPr>
            <a:r>
              <a:rPr lang="en-US" sz="3000">
                <a:solidFill>
                  <a:srgbClr val="FFFFFF"/>
                </a:solidFill>
                <a:latin typeface="Canva Sans"/>
                <a:ea typeface="Canva Sans"/>
                <a:cs typeface="Canva Sans"/>
                <a:sym typeface="Canva Sans"/>
              </a:rPr>
              <a:t>Online segment has the highest number of bookings, but also the highest number of cancellations.</a:t>
            </a:r>
          </a:p>
          <a:p>
            <a:pPr marL="647700" lvl="1" indent="-323850" algn="l">
              <a:lnSpc>
                <a:spcPts val="4770"/>
              </a:lnSpc>
              <a:buFont typeface="Arial"/>
              <a:buChar char="•"/>
            </a:pPr>
            <a:r>
              <a:rPr lang="en-US" sz="3000">
                <a:solidFill>
                  <a:srgbClr val="FFFFFF"/>
                </a:solidFill>
                <a:latin typeface="Canva Sans"/>
                <a:ea typeface="Canva Sans"/>
                <a:cs typeface="Canva Sans"/>
                <a:sym typeface="Canva Sans"/>
              </a:rPr>
              <a:t>Offline bookings are more balanced but still have more cancellations.</a:t>
            </a:r>
          </a:p>
          <a:p>
            <a:pPr marL="647700" lvl="1" indent="-323850" algn="l">
              <a:lnSpc>
                <a:spcPts val="4770"/>
              </a:lnSpc>
              <a:buFont typeface="Arial"/>
              <a:buChar char="•"/>
            </a:pPr>
            <a:r>
              <a:rPr lang="en-US" sz="3000">
                <a:solidFill>
                  <a:srgbClr val="FFFFFF"/>
                </a:solidFill>
                <a:latin typeface="Canva Sans"/>
                <a:ea typeface="Canva Sans"/>
                <a:cs typeface="Canva Sans"/>
                <a:sym typeface="Canva Sans"/>
              </a:rPr>
              <a:t>Corporate, Aviation, and Complementary segments show much lower volume overall.</a:t>
            </a:r>
          </a:p>
          <a:p>
            <a:pPr marL="647700" lvl="1" indent="-323850" algn="l">
              <a:lnSpc>
                <a:spcPts val="4770"/>
              </a:lnSpc>
              <a:buFont typeface="Arial"/>
              <a:buChar char="•"/>
            </a:pPr>
            <a:r>
              <a:rPr lang="en-US" sz="3000">
                <a:solidFill>
                  <a:srgbClr val="FFFFFF"/>
                </a:solidFill>
                <a:latin typeface="Canva Sans"/>
                <a:ea typeface="Canva Sans"/>
                <a:cs typeface="Canva Sans"/>
                <a:sym typeface="Canva Sans"/>
              </a:rPr>
              <a:t>The Corporate segment, despite its smaller size, shows a notable cancellation rate.</a:t>
            </a:r>
          </a:p>
          <a:p>
            <a:pPr algn="l">
              <a:lnSpc>
                <a:spcPts val="4770"/>
              </a:lnSpc>
            </a:pPr>
            <a:endParaRPr lang="en-US" sz="3000">
              <a:solidFill>
                <a:srgbClr val="FFFFFF"/>
              </a:solidFill>
              <a:latin typeface="Canva Sans"/>
              <a:ea typeface="Canva Sans"/>
              <a:cs typeface="Canva Sans"/>
              <a:sym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131D">
                <a:alpha val="100000"/>
              </a:srgbClr>
            </a:gs>
            <a:gs pos="100000">
              <a:srgbClr val="0F2E4A">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5951637"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FFFFFF"/>
                </a:solidFill>
                <a:latin typeface="Canva Sans"/>
                <a:ea typeface="Canva Sans"/>
                <a:cs typeface="Canva Sans"/>
                <a:sym typeface="Canva Sans"/>
              </a:rPr>
              <a:t>Page 9</a:t>
            </a:r>
          </a:p>
        </p:txBody>
      </p:sp>
      <p:sp>
        <p:nvSpPr>
          <p:cNvPr id="3" name="Freeform 3"/>
          <p:cNvSpPr/>
          <p:nvPr/>
        </p:nvSpPr>
        <p:spPr>
          <a:xfrm>
            <a:off x="10268222" y="3051048"/>
            <a:ext cx="7754196" cy="5891514"/>
          </a:xfrm>
          <a:custGeom>
            <a:avLst/>
            <a:gdLst/>
            <a:ahLst/>
            <a:cxnLst/>
            <a:rect l="l" t="t" r="r" b="b"/>
            <a:pathLst>
              <a:path w="7754196" h="5891514">
                <a:moveTo>
                  <a:pt x="0" y="0"/>
                </a:moveTo>
                <a:lnTo>
                  <a:pt x="7754195" y="0"/>
                </a:lnTo>
                <a:lnTo>
                  <a:pt x="7754195" y="5891515"/>
                </a:lnTo>
                <a:lnTo>
                  <a:pt x="0" y="5891515"/>
                </a:lnTo>
                <a:lnTo>
                  <a:pt x="0" y="0"/>
                </a:lnTo>
                <a:close/>
              </a:path>
            </a:pathLst>
          </a:custGeom>
          <a:blipFill>
            <a:blip r:embed="rId2"/>
            <a:stretch>
              <a:fillRect/>
            </a:stretch>
          </a:blipFill>
        </p:spPr>
        <p:txBody>
          <a:bodyPr/>
          <a:lstStyle/>
          <a:p>
            <a:endParaRPr lang="en-GB"/>
          </a:p>
        </p:txBody>
      </p:sp>
      <p:sp>
        <p:nvSpPr>
          <p:cNvPr id="4" name="TextBox 4"/>
          <p:cNvSpPr txBox="1"/>
          <p:nvPr/>
        </p:nvSpPr>
        <p:spPr>
          <a:xfrm>
            <a:off x="9139238" y="4945063"/>
            <a:ext cx="9525" cy="349250"/>
          </a:xfrm>
          <a:prstGeom prst="rect">
            <a:avLst/>
          </a:prstGeom>
        </p:spPr>
        <p:txBody>
          <a:bodyPr lIns="0" tIns="0" rIns="0" bIns="0" rtlCol="0" anchor="t">
            <a:spAutoFit/>
          </a:bodyPr>
          <a:lstStyle/>
          <a:p>
            <a:pPr algn="ctr">
              <a:lnSpc>
                <a:spcPts val="2800"/>
              </a:lnSpc>
              <a:spcBef>
                <a:spcPct val="0"/>
              </a:spcBef>
            </a:pPr>
            <a:endParaRPr/>
          </a:p>
        </p:txBody>
      </p:sp>
      <p:sp>
        <p:nvSpPr>
          <p:cNvPr id="5" name="TextBox 5"/>
          <p:cNvSpPr txBox="1"/>
          <p:nvPr/>
        </p:nvSpPr>
        <p:spPr>
          <a:xfrm>
            <a:off x="723396" y="1333916"/>
            <a:ext cx="11925804" cy="887095"/>
          </a:xfrm>
          <a:prstGeom prst="rect">
            <a:avLst/>
          </a:prstGeom>
        </p:spPr>
        <p:txBody>
          <a:bodyPr wrap="square" lIns="0" tIns="0" rIns="0" bIns="0" rtlCol="0" anchor="t">
            <a:spAutoFit/>
          </a:bodyPr>
          <a:lstStyle/>
          <a:p>
            <a:pPr algn="ctr">
              <a:lnSpc>
                <a:spcPts val="7279"/>
              </a:lnSpc>
            </a:pPr>
            <a:r>
              <a:rPr lang="en-US" sz="5199" b="1" dirty="0" err="1">
                <a:solidFill>
                  <a:srgbClr val="FFFFFF"/>
                </a:solidFill>
                <a:latin typeface="Canva Sans Bold"/>
                <a:ea typeface="Canva Sans Bold"/>
                <a:cs typeface="Canva Sans Bold"/>
                <a:sym typeface="Canva Sans Bold"/>
              </a:rPr>
              <a:t>P_not_c</a:t>
            </a:r>
            <a:r>
              <a:rPr lang="en-US" sz="5199" b="1" dirty="0">
                <a:solidFill>
                  <a:srgbClr val="FFFFFF"/>
                </a:solidFill>
                <a:latin typeface="Canva Sans Bold"/>
                <a:ea typeface="Canva Sans Bold"/>
                <a:cs typeface="Canva Sans Bold"/>
                <a:sym typeface="Canva Sans Bold"/>
              </a:rPr>
              <a:t> influence on  booking status</a:t>
            </a:r>
          </a:p>
        </p:txBody>
      </p:sp>
      <p:sp>
        <p:nvSpPr>
          <p:cNvPr id="6" name="TextBox 6"/>
          <p:cNvSpPr txBox="1"/>
          <p:nvPr/>
        </p:nvSpPr>
        <p:spPr>
          <a:xfrm>
            <a:off x="723396" y="3569029"/>
            <a:ext cx="9277628" cy="2114550"/>
          </a:xfrm>
          <a:prstGeom prst="rect">
            <a:avLst/>
          </a:prstGeom>
        </p:spPr>
        <p:txBody>
          <a:bodyPr lIns="0" tIns="0" rIns="0" bIns="0" rtlCol="0" anchor="t">
            <a:spAutoFit/>
          </a:bodyPr>
          <a:lstStyle/>
          <a:p>
            <a:pPr algn="just">
              <a:lnSpc>
                <a:spcPts val="4200"/>
              </a:lnSpc>
              <a:spcBef>
                <a:spcPct val="0"/>
              </a:spcBef>
            </a:pPr>
            <a:r>
              <a:rPr lang="en-US" sz="3000">
                <a:solidFill>
                  <a:srgbClr val="FFFFFF"/>
                </a:solidFill>
                <a:latin typeface="Canva Sans"/>
                <a:ea typeface="Canva Sans"/>
                <a:cs typeface="Canva Sans"/>
                <a:sym typeface="Canva Sans"/>
              </a:rPr>
              <a:t>customers who Reserved before and didnot cancel shows that the are less likely to cancel reservations</a:t>
            </a:r>
          </a:p>
          <a:p>
            <a:pPr algn="just">
              <a:lnSpc>
                <a:spcPts val="4200"/>
              </a:lnSpc>
              <a:spcBef>
                <a:spcPct val="0"/>
              </a:spcBef>
            </a:pPr>
            <a:endParaRPr lang="en-US" sz="3000">
              <a:solidFill>
                <a:srgbClr val="FFFFFF"/>
              </a:solidFill>
              <a:latin typeface="Canva Sans"/>
              <a:ea typeface="Canva Sans"/>
              <a:cs typeface="Canva Sans"/>
              <a:sym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519</Words>
  <Application>Microsoft Office PowerPoint</Application>
  <PresentationFormat>Custom</PresentationFormat>
  <Paragraphs>72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Canva Sans</vt:lpstr>
      <vt:lpstr>Canva Sans Bold</vt:lpstr>
      <vt:lpstr>Poppins</vt:lpstr>
      <vt:lpstr>Calibri</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Cellula Task 1</dc:title>
  <dc:creator>John</dc:creator>
  <cp:lastModifiedBy>John shoukry</cp:lastModifiedBy>
  <cp:revision>3</cp:revision>
  <dcterms:created xsi:type="dcterms:W3CDTF">2006-08-16T00:00:00Z</dcterms:created>
  <dcterms:modified xsi:type="dcterms:W3CDTF">2025-07-02T09:45:23Z</dcterms:modified>
  <dc:identifier>DAGr6kObuC8</dc:identifier>
</cp:coreProperties>
</file>